
<file path=[Content_Types].xml><?xml version="1.0" encoding="utf-8"?>
<Types xmlns="http://schemas.openxmlformats.org/package/2006/content-types">
  <Default Extension="rels" ContentType="application/vnd.openxmlformats-package.relationships+xml"/>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6.1.0.0-->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82" r:id="rId3"/>
  </p:sldMasterIdLst>
  <p:notesMasterIdLst>
    <p:notesMasterId r:id="rId4"/>
  </p:notesMasterIdLst>
  <p:sldIdLst>
    <p:sldId id="259" r:id="rId5"/>
    <p:sldId id="265" r:id="rId6"/>
    <p:sldId id="271" r:id="rId7"/>
    <p:sldId id="277" r:id="rId8"/>
    <p:sldId id="283" r:id="rId9"/>
    <p:sldId id="289" r:id="rId10"/>
    <p:sldId id="295" r:id="rId11"/>
    <p:sldId id="301" r:id="rId12"/>
    <p:sldId id="307" r:id="rId13"/>
    <p:sldId id="313" r:id="rId14"/>
    <p:sldId id="319" r:id="rId15"/>
    <p:sldId id="325" r:id="rId16"/>
    <p:sldId id="331" r:id="rId17"/>
    <p:sldId id="337" r:id="rId18"/>
    <p:sldId id="343" r:id="rId19"/>
    <p:sldId id="349" r:id="rId20"/>
    <p:sldId id="355" r:id="rId21"/>
    <p:sldId id="361" r:id="rId22"/>
    <p:sldId id="367" r:id="rId23"/>
    <p:sldId id="373" r:id="rId24"/>
    <p:sldId id="379" r:id="rId25"/>
    <p:sldId id="385" r:id="rId26"/>
    <p:sldId id="391" r:id="rId27"/>
    <p:sldId id="397" r:id="rId28"/>
    <p:sldId id="403" r:id="rId29"/>
    <p:sldId id="409" r:id="rId30"/>
    <p:sldId id="415" r:id="rId31"/>
    <p:sldId id="421" r:id="rId32"/>
    <p:sldId id="427" r:id="rId33"/>
    <p:sldId id="433" r:id="rId34"/>
    <p:sldId id="439" r:id="rId35"/>
    <p:sldId id="445" r:id="rId36"/>
    <p:sldId id="451" r:id="rId37"/>
    <p:sldId id="457" r:id="rId38"/>
    <p:sldId id="463" r:id="rId39"/>
    <p:sldId id="469" r:id="rId40"/>
    <p:sldId id="475" r:id="rId41"/>
    <p:sldId id="481" r:id="rId42"/>
    <p:sldId id="487" r:id="rId43"/>
    <p:sldId id="493" r:id="rId44"/>
    <p:sldId id="499" r:id="rId45"/>
    <p:sldId id="505" r:id="rId46"/>
    <p:sldId id="511" r:id="rId47"/>
    <p:sldId id="517" r:id="rId48"/>
    <p:sldId id="523" r:id="rId49"/>
    <p:sldId id="529" r:id="rId50"/>
    <p:sldId id="535" r:id="rId51"/>
    <p:sldId id="541" r:id="rId52"/>
    <p:sldId id="547" r:id="rId53"/>
    <p:sldId id="553" r:id="rId54"/>
    <p:sldId id="559" r:id="rId55"/>
    <p:sldId id="565" r:id="rId56"/>
    <p:sldId id="571" r:id="rId57"/>
    <p:sldId id="577" r:id="rId58"/>
    <p:sldId id="583" r:id="rId59"/>
    <p:sldId id="589" r:id="rId60"/>
    <p:sldId id="595" r:id="rId61"/>
    <p:sldId id="601" r:id="rId62"/>
    <p:sldId id="607" r:id="rId63"/>
    <p:sldId id="613" r:id="rId64"/>
    <p:sldId id="619" r:id="rId65"/>
    <p:sldId id="625" r:id="rId66"/>
    <p:sldId id="631" r:id="rId67"/>
    <p:sldId id="637" r:id="rId68"/>
    <p:sldId id="643" r:id="rId69"/>
    <p:sldId id="649" r:id="rId70"/>
    <p:sldId id="655" r:id="rId71"/>
    <p:sldId id="661" r:id="rId72"/>
    <p:sldId id="667" r:id="rId73"/>
    <p:sldId id="673" r:id="rId74"/>
    <p:sldId id="679" r:id="rId75"/>
    <p:sldId id="685" r:id="rId76"/>
    <p:sldId id="691" r:id="rId77"/>
    <p:sldId id="697" r:id="rId78"/>
    <p:sldId id="703" r:id="rId79"/>
    <p:sldId id="709" r:id="rId80"/>
    <p:sldId id="715" r:id="rId81"/>
    <p:sldId id="721" r:id="rId82"/>
    <p:sldId id="727" r:id="rId83"/>
    <p:sldId id="733" r:id="rId84"/>
    <p:sldId id="739" r:id="rId85"/>
    <p:sldId id="745" r:id="rId86"/>
    <p:sldId id="751" r:id="rId87"/>
    <p:sldId id="757" r:id="rId88"/>
    <p:sldId id="763" r:id="rId89"/>
    <p:sldId id="769" r:id="rId90"/>
    <p:sldId id="775" r:id="rId91"/>
    <p:sldId id="781" r:id="rId92"/>
    <p:sldId id="787" r:id="rId93"/>
    <p:sldId id="793" r:id="rId94"/>
    <p:sldId id="799" r:id="rId95"/>
    <p:sldId id="805" r:id="rId96"/>
    <p:sldId id="811" r:id="rId97"/>
    <p:sldId id="817" r:id="rId98"/>
    <p:sldId id="823" r:id="rId99"/>
    <p:sldId id="829" r:id="rId100"/>
    <p:sldId id="835" r:id="rId101"/>
    <p:sldId id="841" r:id="rId102"/>
    <p:sldId id="847" r:id="rId103"/>
    <p:sldId id="853" r:id="rId104"/>
    <p:sldId id="859" r:id="rId105"/>
    <p:sldId id="865" r:id="rId106"/>
    <p:sldId id="871" r:id="rId107"/>
    <p:sldId id="877" r:id="rId108"/>
    <p:sldId id="883" r:id="rId109"/>
    <p:sldId id="889" r:id="rId110"/>
    <p:sldId id="895" r:id="rId111"/>
    <p:sldId id="901" r:id="rId112"/>
    <p:sldId id="907" r:id="rId113"/>
    <p:sldId id="913" r:id="rId114"/>
    <p:sldId id="919" r:id="rId115"/>
    <p:sldId id="925" r:id="rId116"/>
    <p:sldId id="931" r:id="rId117"/>
    <p:sldId id="937" r:id="rId118"/>
    <p:sldId id="943" r:id="rId119"/>
    <p:sldId id="949" r:id="rId120"/>
    <p:sldId id="955" r:id="rId121"/>
    <p:sldId id="961" r:id="rId122"/>
    <p:sldId id="967" r:id="rId123"/>
    <p:sldId id="973" r:id="rId124"/>
    <p:sldId id="979" r:id="rId125"/>
  </p:sldIdLst>
  <p:sldSz cx="9144000" cy="6858000"/>
  <p:notesSz cx="6858000" cy="9144000"/>
  <p:custDataLst>
    <p:tags r:id="rId126"/>
  </p:custDataLst>
  <p:defaultText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presentationPr>
</file>

<file path=ppt/tableStyles.xml><?xml version="1.0" encoding="utf-8"?>
<a:tblStyleLst xmlns:r="http://schemas.openxmlformats.org/officeDocument/2006/relationships"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fill>
          <a:solidFill>
            <a:schemeClr val="accent2">
              <a:tint val="40000"/>
            </a:schemeClr>
          </a:solidFill>
        </a:fill>
      </a:tcStyle>
    </a:band1H>
    <a:band1V>
      <a:tcStyle>
        <a:fill>
          <a:solidFill>
            <a:schemeClr val="accent2">
              <a:tint val="40000"/>
            </a:schemeClr>
          </a:solidFill>
        </a:fill>
      </a:tcStyle>
    </a:band1V>
    <a:lastCol>
      <a:tcTxStyle b="on">
        <a:fontRef idx="minor">
          <a:prstClr val="black"/>
        </a:fontRef>
        <a:schemeClr val="lt1"/>
      </a:tcTxStyle>
      <a:tcStyle>
        <a:fill>
          <a:solidFill>
            <a:schemeClr val="accent2"/>
          </a:solidFill>
        </a:fill>
      </a:tcStyle>
    </a:lastCol>
    <a:firstCol>
      <a:tcTxStyle b="on">
        <a:fontRef idx="minor">
          <a:prstClr val="black"/>
        </a:fontRef>
        <a:schemeClr val="lt1"/>
      </a:tcTxStyle>
      <a:tcStyle>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0" d="100"/>
          <a:sy n="0" d="100"/>
        </p:scale>
        <p:origin x="0" y="0"/>
      </p:cViewPr>
    </p:cSldViewPr>
  </p:slideViewPr>
  <p:notesViewPr>
    <p:cSldViewPr>
      <p:cViewPr>
        <p:scale>
          <a:sx n="0" d="100"/>
          <a:sy n="0"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6.xml" /><Relationship Id="rId100" Type="http://schemas.openxmlformats.org/officeDocument/2006/relationships/slide" Target="slides/slide96.xml" /><Relationship Id="rId101" Type="http://schemas.openxmlformats.org/officeDocument/2006/relationships/slide" Target="slides/slide97.xml" /><Relationship Id="rId102" Type="http://schemas.openxmlformats.org/officeDocument/2006/relationships/slide" Target="slides/slide98.xml" /><Relationship Id="rId103" Type="http://schemas.openxmlformats.org/officeDocument/2006/relationships/slide" Target="slides/slide99.xml" /><Relationship Id="rId104" Type="http://schemas.openxmlformats.org/officeDocument/2006/relationships/slide" Target="slides/slide100.xml" /><Relationship Id="rId105" Type="http://schemas.openxmlformats.org/officeDocument/2006/relationships/slide" Target="slides/slide101.xml" /><Relationship Id="rId106" Type="http://schemas.openxmlformats.org/officeDocument/2006/relationships/slide" Target="slides/slide102.xml" /><Relationship Id="rId107" Type="http://schemas.openxmlformats.org/officeDocument/2006/relationships/slide" Target="slides/slide103.xml" /><Relationship Id="rId108" Type="http://schemas.openxmlformats.org/officeDocument/2006/relationships/slide" Target="slides/slide104.xml" /><Relationship Id="rId109" Type="http://schemas.openxmlformats.org/officeDocument/2006/relationships/slide" Target="slides/slide105.xml" /><Relationship Id="rId11" Type="http://schemas.openxmlformats.org/officeDocument/2006/relationships/slide" Target="slides/slide7.xml" /><Relationship Id="rId110" Type="http://schemas.openxmlformats.org/officeDocument/2006/relationships/slide" Target="slides/slide106.xml" /><Relationship Id="rId111" Type="http://schemas.openxmlformats.org/officeDocument/2006/relationships/slide" Target="slides/slide107.xml" /><Relationship Id="rId112" Type="http://schemas.openxmlformats.org/officeDocument/2006/relationships/slide" Target="slides/slide108.xml" /><Relationship Id="rId113" Type="http://schemas.openxmlformats.org/officeDocument/2006/relationships/slide" Target="slides/slide109.xml" /><Relationship Id="rId114" Type="http://schemas.openxmlformats.org/officeDocument/2006/relationships/slide" Target="slides/slide110.xml" /><Relationship Id="rId115" Type="http://schemas.openxmlformats.org/officeDocument/2006/relationships/slide" Target="slides/slide111.xml" /><Relationship Id="rId116" Type="http://schemas.openxmlformats.org/officeDocument/2006/relationships/slide" Target="slides/slide112.xml" /><Relationship Id="rId117" Type="http://schemas.openxmlformats.org/officeDocument/2006/relationships/slide" Target="slides/slide113.xml" /><Relationship Id="rId118" Type="http://schemas.openxmlformats.org/officeDocument/2006/relationships/slide" Target="slides/slide114.xml" /><Relationship Id="rId119" Type="http://schemas.openxmlformats.org/officeDocument/2006/relationships/slide" Target="slides/slide115.xml" /><Relationship Id="rId12" Type="http://schemas.openxmlformats.org/officeDocument/2006/relationships/slide" Target="slides/slide8.xml" /><Relationship Id="rId120" Type="http://schemas.openxmlformats.org/officeDocument/2006/relationships/slide" Target="slides/slide116.xml" /><Relationship Id="rId121" Type="http://schemas.openxmlformats.org/officeDocument/2006/relationships/slide" Target="slides/slide117.xml" /><Relationship Id="rId122" Type="http://schemas.openxmlformats.org/officeDocument/2006/relationships/slide" Target="slides/slide118.xml" /><Relationship Id="rId123" Type="http://schemas.openxmlformats.org/officeDocument/2006/relationships/slide" Target="slides/slide119.xml" /><Relationship Id="rId124" Type="http://schemas.openxmlformats.org/officeDocument/2006/relationships/slide" Target="slides/slide120.xml" /><Relationship Id="rId125" Type="http://schemas.openxmlformats.org/officeDocument/2006/relationships/slide" Target="slides/slide121.xml" /><Relationship Id="rId126" Type="http://schemas.openxmlformats.org/officeDocument/2006/relationships/tags" Target="tags/tag43.xml" /><Relationship Id="rId127" Type="http://schemas.openxmlformats.org/officeDocument/2006/relationships/presProps" Target="presProps.xml" /><Relationship Id="rId128" Type="http://schemas.openxmlformats.org/officeDocument/2006/relationships/viewProps" Target="viewProps.xml" /><Relationship Id="rId129" Type="http://schemas.openxmlformats.org/officeDocument/2006/relationships/theme" Target="theme/theme1.xml" /><Relationship Id="rId13" Type="http://schemas.openxmlformats.org/officeDocument/2006/relationships/slide" Target="slides/slide9.xml" /><Relationship Id="rId130" Type="http://schemas.openxmlformats.org/officeDocument/2006/relationships/tableStyles" Target="tableStyles.xml" /><Relationship Id="rId14" Type="http://schemas.openxmlformats.org/officeDocument/2006/relationships/slide" Target="slides/slide10.xml" /><Relationship Id="rId15" Type="http://schemas.openxmlformats.org/officeDocument/2006/relationships/slide" Target="slides/slide11.xml" /><Relationship Id="rId16" Type="http://schemas.openxmlformats.org/officeDocument/2006/relationships/slide" Target="slides/slide12.xml" /><Relationship Id="rId17" Type="http://schemas.openxmlformats.org/officeDocument/2006/relationships/slide" Target="slides/slide13.xml" /><Relationship Id="rId18" Type="http://schemas.openxmlformats.org/officeDocument/2006/relationships/slide" Target="slides/slide14.xml" /><Relationship Id="rId19" Type="http://schemas.openxmlformats.org/officeDocument/2006/relationships/slide" Target="slides/slide15.xml" /><Relationship Id="rId2" Type="http://schemas.openxmlformats.org/officeDocument/2006/relationships/slideMaster" Target="slideMasters/slideMaster2.xml" /><Relationship Id="rId20" Type="http://schemas.openxmlformats.org/officeDocument/2006/relationships/slide" Target="slides/slide16.xml" /><Relationship Id="rId21" Type="http://schemas.openxmlformats.org/officeDocument/2006/relationships/slide" Target="slides/slide17.xml" /><Relationship Id="rId22" Type="http://schemas.openxmlformats.org/officeDocument/2006/relationships/slide" Target="slides/slide18.xml" /><Relationship Id="rId23" Type="http://schemas.openxmlformats.org/officeDocument/2006/relationships/slide" Target="slides/slide19.xml" /><Relationship Id="rId24" Type="http://schemas.openxmlformats.org/officeDocument/2006/relationships/slide" Target="slides/slide20.xml" /><Relationship Id="rId25" Type="http://schemas.openxmlformats.org/officeDocument/2006/relationships/slide" Target="slides/slide21.xml" /><Relationship Id="rId26" Type="http://schemas.openxmlformats.org/officeDocument/2006/relationships/slide" Target="slides/slide22.xml" /><Relationship Id="rId27" Type="http://schemas.openxmlformats.org/officeDocument/2006/relationships/slide" Target="slides/slide23.xml" /><Relationship Id="rId28" Type="http://schemas.openxmlformats.org/officeDocument/2006/relationships/slide" Target="slides/slide24.xml" /><Relationship Id="rId29" Type="http://schemas.openxmlformats.org/officeDocument/2006/relationships/slide" Target="slides/slide25.xml" /><Relationship Id="rId3" Type="http://schemas.openxmlformats.org/officeDocument/2006/relationships/slideMaster" Target="slideMasters/slideMaster3.xml" /><Relationship Id="rId30" Type="http://schemas.openxmlformats.org/officeDocument/2006/relationships/slide" Target="slides/slide26.xml" /><Relationship Id="rId31" Type="http://schemas.openxmlformats.org/officeDocument/2006/relationships/slide" Target="slides/slide27.xml" /><Relationship Id="rId32" Type="http://schemas.openxmlformats.org/officeDocument/2006/relationships/slide" Target="slides/slide28.xml" /><Relationship Id="rId33" Type="http://schemas.openxmlformats.org/officeDocument/2006/relationships/slide" Target="slides/slide29.xml" /><Relationship Id="rId34" Type="http://schemas.openxmlformats.org/officeDocument/2006/relationships/slide" Target="slides/slide30.xml" /><Relationship Id="rId35" Type="http://schemas.openxmlformats.org/officeDocument/2006/relationships/slide" Target="slides/slide31.xml" /><Relationship Id="rId36" Type="http://schemas.openxmlformats.org/officeDocument/2006/relationships/slide" Target="slides/slide32.xml" /><Relationship Id="rId37" Type="http://schemas.openxmlformats.org/officeDocument/2006/relationships/slide" Target="slides/slide33.xml" /><Relationship Id="rId38" Type="http://schemas.openxmlformats.org/officeDocument/2006/relationships/slide" Target="slides/slide34.xml" /><Relationship Id="rId39" Type="http://schemas.openxmlformats.org/officeDocument/2006/relationships/slide" Target="slides/slide35.xml" /><Relationship Id="rId4" Type="http://schemas.openxmlformats.org/officeDocument/2006/relationships/notesMaster" Target="notesMasters/notesMaster1.xml" /><Relationship Id="rId40" Type="http://schemas.openxmlformats.org/officeDocument/2006/relationships/slide" Target="slides/slide36.xml" /><Relationship Id="rId41" Type="http://schemas.openxmlformats.org/officeDocument/2006/relationships/slide" Target="slides/slide37.xml" /><Relationship Id="rId42" Type="http://schemas.openxmlformats.org/officeDocument/2006/relationships/slide" Target="slides/slide38.xml" /><Relationship Id="rId43" Type="http://schemas.openxmlformats.org/officeDocument/2006/relationships/slide" Target="slides/slide39.xml" /><Relationship Id="rId44" Type="http://schemas.openxmlformats.org/officeDocument/2006/relationships/slide" Target="slides/slide40.xml" /><Relationship Id="rId45" Type="http://schemas.openxmlformats.org/officeDocument/2006/relationships/slide" Target="slides/slide41.xml" /><Relationship Id="rId46" Type="http://schemas.openxmlformats.org/officeDocument/2006/relationships/slide" Target="slides/slide42.xml" /><Relationship Id="rId47" Type="http://schemas.openxmlformats.org/officeDocument/2006/relationships/slide" Target="slides/slide43.xml" /><Relationship Id="rId48" Type="http://schemas.openxmlformats.org/officeDocument/2006/relationships/slide" Target="slides/slide44.xml" /><Relationship Id="rId49" Type="http://schemas.openxmlformats.org/officeDocument/2006/relationships/slide" Target="slides/slide45.xml" /><Relationship Id="rId5" Type="http://schemas.openxmlformats.org/officeDocument/2006/relationships/slide" Target="slides/slide1.xml" /><Relationship Id="rId50" Type="http://schemas.openxmlformats.org/officeDocument/2006/relationships/slide" Target="slides/slide46.xml" /><Relationship Id="rId51" Type="http://schemas.openxmlformats.org/officeDocument/2006/relationships/slide" Target="slides/slide47.xml" /><Relationship Id="rId52" Type="http://schemas.openxmlformats.org/officeDocument/2006/relationships/slide" Target="slides/slide48.xml" /><Relationship Id="rId53" Type="http://schemas.openxmlformats.org/officeDocument/2006/relationships/slide" Target="slides/slide49.xml" /><Relationship Id="rId54" Type="http://schemas.openxmlformats.org/officeDocument/2006/relationships/slide" Target="slides/slide50.xml" /><Relationship Id="rId55" Type="http://schemas.openxmlformats.org/officeDocument/2006/relationships/slide" Target="slides/slide51.xml" /><Relationship Id="rId56" Type="http://schemas.openxmlformats.org/officeDocument/2006/relationships/slide" Target="slides/slide52.xml" /><Relationship Id="rId57" Type="http://schemas.openxmlformats.org/officeDocument/2006/relationships/slide" Target="slides/slide53.xml" /><Relationship Id="rId58" Type="http://schemas.openxmlformats.org/officeDocument/2006/relationships/slide" Target="slides/slide54.xml" /><Relationship Id="rId59" Type="http://schemas.openxmlformats.org/officeDocument/2006/relationships/slide" Target="slides/slide55.xml" /><Relationship Id="rId6" Type="http://schemas.openxmlformats.org/officeDocument/2006/relationships/slide" Target="slides/slide2.xml" /><Relationship Id="rId60" Type="http://schemas.openxmlformats.org/officeDocument/2006/relationships/slide" Target="slides/slide56.xml" /><Relationship Id="rId61" Type="http://schemas.openxmlformats.org/officeDocument/2006/relationships/slide" Target="slides/slide57.xml" /><Relationship Id="rId62" Type="http://schemas.openxmlformats.org/officeDocument/2006/relationships/slide" Target="slides/slide58.xml" /><Relationship Id="rId63" Type="http://schemas.openxmlformats.org/officeDocument/2006/relationships/slide" Target="slides/slide59.xml" /><Relationship Id="rId64" Type="http://schemas.openxmlformats.org/officeDocument/2006/relationships/slide" Target="slides/slide60.xml" /><Relationship Id="rId65" Type="http://schemas.openxmlformats.org/officeDocument/2006/relationships/slide" Target="slides/slide61.xml" /><Relationship Id="rId66" Type="http://schemas.openxmlformats.org/officeDocument/2006/relationships/slide" Target="slides/slide62.xml" /><Relationship Id="rId67" Type="http://schemas.openxmlformats.org/officeDocument/2006/relationships/slide" Target="slides/slide63.xml" /><Relationship Id="rId68" Type="http://schemas.openxmlformats.org/officeDocument/2006/relationships/slide" Target="slides/slide64.xml" /><Relationship Id="rId69" Type="http://schemas.openxmlformats.org/officeDocument/2006/relationships/slide" Target="slides/slide65.xml" /><Relationship Id="rId7" Type="http://schemas.openxmlformats.org/officeDocument/2006/relationships/slide" Target="slides/slide3.xml" /><Relationship Id="rId70" Type="http://schemas.openxmlformats.org/officeDocument/2006/relationships/slide" Target="slides/slide66.xml" /><Relationship Id="rId71" Type="http://schemas.openxmlformats.org/officeDocument/2006/relationships/slide" Target="slides/slide67.xml" /><Relationship Id="rId72" Type="http://schemas.openxmlformats.org/officeDocument/2006/relationships/slide" Target="slides/slide68.xml" /><Relationship Id="rId73" Type="http://schemas.openxmlformats.org/officeDocument/2006/relationships/slide" Target="slides/slide69.xml" /><Relationship Id="rId74" Type="http://schemas.openxmlformats.org/officeDocument/2006/relationships/slide" Target="slides/slide70.xml" /><Relationship Id="rId75" Type="http://schemas.openxmlformats.org/officeDocument/2006/relationships/slide" Target="slides/slide71.xml" /><Relationship Id="rId76" Type="http://schemas.openxmlformats.org/officeDocument/2006/relationships/slide" Target="slides/slide72.xml" /><Relationship Id="rId77" Type="http://schemas.openxmlformats.org/officeDocument/2006/relationships/slide" Target="slides/slide73.xml" /><Relationship Id="rId78" Type="http://schemas.openxmlformats.org/officeDocument/2006/relationships/slide" Target="slides/slide74.xml" /><Relationship Id="rId79" Type="http://schemas.openxmlformats.org/officeDocument/2006/relationships/slide" Target="slides/slide75.xml" /><Relationship Id="rId8" Type="http://schemas.openxmlformats.org/officeDocument/2006/relationships/slide" Target="slides/slide4.xml" /><Relationship Id="rId80" Type="http://schemas.openxmlformats.org/officeDocument/2006/relationships/slide" Target="slides/slide76.xml" /><Relationship Id="rId81" Type="http://schemas.openxmlformats.org/officeDocument/2006/relationships/slide" Target="slides/slide77.xml" /><Relationship Id="rId82" Type="http://schemas.openxmlformats.org/officeDocument/2006/relationships/slide" Target="slides/slide78.xml" /><Relationship Id="rId83" Type="http://schemas.openxmlformats.org/officeDocument/2006/relationships/slide" Target="slides/slide79.xml" /><Relationship Id="rId84" Type="http://schemas.openxmlformats.org/officeDocument/2006/relationships/slide" Target="slides/slide80.xml" /><Relationship Id="rId85" Type="http://schemas.openxmlformats.org/officeDocument/2006/relationships/slide" Target="slides/slide81.xml" /><Relationship Id="rId86" Type="http://schemas.openxmlformats.org/officeDocument/2006/relationships/slide" Target="slides/slide82.xml" /><Relationship Id="rId87" Type="http://schemas.openxmlformats.org/officeDocument/2006/relationships/slide" Target="slides/slide83.xml" /><Relationship Id="rId88" Type="http://schemas.openxmlformats.org/officeDocument/2006/relationships/slide" Target="slides/slide84.xml" /><Relationship Id="rId89" Type="http://schemas.openxmlformats.org/officeDocument/2006/relationships/slide" Target="slides/slide85.xml" /><Relationship Id="rId9" Type="http://schemas.openxmlformats.org/officeDocument/2006/relationships/slide" Target="slides/slide5.xml" /><Relationship Id="rId90" Type="http://schemas.openxmlformats.org/officeDocument/2006/relationships/slide" Target="slides/slide86.xml" /><Relationship Id="rId91" Type="http://schemas.openxmlformats.org/officeDocument/2006/relationships/slide" Target="slides/slide87.xml" /><Relationship Id="rId92" Type="http://schemas.openxmlformats.org/officeDocument/2006/relationships/slide" Target="slides/slide88.xml" /><Relationship Id="rId93" Type="http://schemas.openxmlformats.org/officeDocument/2006/relationships/slide" Target="slides/slide89.xml" /><Relationship Id="rId94" Type="http://schemas.openxmlformats.org/officeDocument/2006/relationships/slide" Target="slides/slide90.xml" /><Relationship Id="rId95" Type="http://schemas.openxmlformats.org/officeDocument/2006/relationships/slide" Target="slides/slide91.xml" /><Relationship Id="rId96" Type="http://schemas.openxmlformats.org/officeDocument/2006/relationships/slide" Target="slides/slide92.xml" /><Relationship Id="rId97" Type="http://schemas.openxmlformats.org/officeDocument/2006/relationships/slide" Target="slides/slide93.xml" /><Relationship Id="rId98" Type="http://schemas.openxmlformats.org/officeDocument/2006/relationships/slide" Target="slides/slide94.xml" /><Relationship Id="rId99" Type="http://schemas.openxmlformats.org/officeDocument/2006/relationships/slide" Target="slides/slide95.xml" /></Relationships>
</file>

<file path=ppt/charts/_rels/chart1.xml.rels>&#65279;<?xml version="1.0" encoding="utf-8" standalone="yes"?><Relationships xmlns="http://schemas.openxmlformats.org/package/2006/relationships"><Relationship Id="rId1" Type="http://schemas.openxmlformats.org/officeDocument/2006/relationships/package" Target="../embeddings/Microsoft_Excel_Worksheet1.xlsx" /></Relationships>
</file>

<file path=ppt/charts/_rels/chart2.xml.rels>&#65279;<?xml version="1.0" encoding="utf-8" standalone="yes"?><Relationships xmlns="http://schemas.openxmlformats.org/package/2006/relationships"><Relationship Id="rId1" Type="http://schemas.openxmlformats.org/officeDocument/2006/relationships/package" Target="../embeddings/Microsoft_Excel_Worksheet2.xlsx" /></Relationships>
</file>

<file path=ppt/charts/chart1.xml><?xml version="1.0" encoding="utf-8"?>
<c:chartSpace xmlns:a="http://schemas.openxmlformats.org/drawingml/2006/main" xmlns:r="http://schemas.openxmlformats.org/officeDocument/2006/relationships" xmlns:c="http://schemas.openxmlformats.org/drawingml/20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plotArea>
      <c:barChart>
        <c:barDir val="col"/>
        <c:grouping val="clustered"/>
        <c:varyColors val="0"/>
        <c:ser>
          <c:idx val="0"/>
          <c:order val="0"/>
          <c:spPr>
            <a:solidFill>
              <a:schemeClr val="bg1">
                <a:lumMod val="75000"/>
              </a:schemeClr>
            </a:solidFill>
          </c:spPr>
          <c:invertIfNegative val="0"/>
          <c:dLbls>
            <c:dLblPos val="inEnd"/>
            <c:showLegendKey val="0"/>
            <c:showVal val="1"/>
            <c:showCatName val="0"/>
            <c:showSerName val="0"/>
            <c:showPercent val="0"/>
            <c:showBubbleSize val="0"/>
            <c:showLeaderLines val="0"/>
          </c:dLbls>
          <c:cat>
            <c:strRef>
              <c:f>Sheet7!$A$8:$A$10</c:f>
              <c:strCache>
                <c:ptCount val="3"/>
                <c:pt idx="0">
                  <c:v>'14</c:v>
                </c:pt>
                <c:pt idx="1">
                  <c:v>'15</c:v>
                </c:pt>
                <c:pt idx="2">
                  <c:v>'16</c:v>
                </c:pt>
              </c:strCache>
            </c:strRef>
          </c:cat>
          <c:val>
            <c:numRef>
              <c:f>Sheet7!$B$8:$B$10</c:f>
              <c:numCache>
                <c:formatCode>_(* #,##0_);_(* \(#,##0\);_(* "-"_);_(@_)</c:formatCode>
                <c:ptCount val="3"/>
                <c:pt idx="0">
                  <c:v>134817</c:v>
                </c:pt>
                <c:pt idx="1">
                  <c:v>233870</c:v>
                </c:pt>
                <c:pt idx="2">
                  <c:v>298587</c:v>
                </c:pt>
              </c:numCache>
            </c:numRef>
          </c:val>
        </c:ser>
        <c:dLbls>
          <c:showLegendKey val="0"/>
          <c:showVal val="0"/>
          <c:showCatName val="0"/>
          <c:showSerName val="0"/>
          <c:showPercent val="0"/>
          <c:showBubbleSize val="0"/>
          <c:showLeaderLines val="0"/>
        </c:dLbls>
        <c:gapWidth/>
        <c:overlap/>
        <c:axId val="332377472"/>
        <c:axId val="332444800"/>
      </c:barChart>
      <c:catAx>
        <c:axId val="332377472"/>
        <c:scaling>
          <c:orientation/>
        </c:scaling>
        <c:delete val="0"/>
        <c:axPos val="b"/>
        <c:numFmt formatCode="General" sourceLinked="1"/>
        <c:majorTickMark val="out"/>
        <c:minorTickMark val="none"/>
        <c:crossAx val="332444800"/>
        <c:crosses val="autoZero"/>
        <c:auto val="0"/>
        <c:lblAlgn val="ctr"/>
        <c:lblOffset/>
        <c:noMultiLvlLbl val="0"/>
      </c:catAx>
      <c:valAx>
        <c:axId val="332444800"/>
        <c:scaling>
          <c:orientation/>
          <c:max val="300000"/>
          <c:min val="0"/>
        </c:scaling>
        <c:delete val="0"/>
        <c:axPos val="l"/>
        <c:majorGridlines/>
        <c:numFmt formatCode="General" sourceLinked="1"/>
        <c:majorTickMark val="out"/>
        <c:minorTickMark val="none"/>
        <c:crossAx val="332377472"/>
        <c:crosses val="autoZero"/>
        <c:crossBetween val="between"/>
        <c:majorUnit val="100000"/>
      </c:valAx>
    </c:plotArea>
    <c:plotVisOnly val="1"/>
    <c:dispBlanksAs val="gap"/>
    <c:showDLblsOverMax val="0"/>
  </c:chart>
  <c:spPr>
    <a:ln>
      <a:noFill/>
    </a:ln>
  </c:spPr>
  <c:txPr>
    <a:bodyPr/>
    <a:p>
      <a:pPr>
        <a:defRPr sz="800" smtId="4294967295"/>
      </a:pPr>
      <a:endParaRPr lang="ko-KR"/>
    </a:p>
  </c:txPr>
  <c:externalData r:id="rId1">
    <c:autoUpdate val="0"/>
  </c:externalData>
</c:chartSpace>
</file>

<file path=ppt/charts/chart2.xml><?xml version="1.0" encoding="utf-8"?>
<c:chartSpace xmlns:a="http://schemas.openxmlformats.org/drawingml/2006/main" xmlns:r="http://schemas.openxmlformats.org/officeDocument/2006/relationships" xmlns:c="http://schemas.openxmlformats.org/drawingml/20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plotArea>
      <c:barChart>
        <c:barDir val="col"/>
        <c:grouping val="clustered"/>
        <c:varyColors val="0"/>
        <c:ser>
          <c:idx val="0"/>
          <c:order val="0"/>
          <c:spPr>
            <a:solidFill>
              <a:schemeClr val="bg1">
                <a:lumMod val="75000"/>
              </a:schemeClr>
            </a:solidFill>
          </c:spPr>
          <c:invertIfNegative val="0"/>
          <c:dLbls>
            <c:dLblPos val="inEnd"/>
            <c:showLegendKey val="0"/>
            <c:showVal val="1"/>
            <c:showCatName val="0"/>
            <c:showSerName val="0"/>
            <c:showPercent val="0"/>
            <c:showBubbleSize val="0"/>
            <c:showLeaderLines val="0"/>
          </c:dLbls>
          <c:cat>
            <c:strRef>
              <c:f>Sheet8!$A$8:$A$10</c:f>
              <c:strCache>
                <c:ptCount val="3"/>
                <c:pt idx="0">
                  <c:v>'14</c:v>
                </c:pt>
                <c:pt idx="1">
                  <c:v>'15</c:v>
                </c:pt>
                <c:pt idx="2">
                  <c:v>'16</c:v>
                </c:pt>
              </c:strCache>
            </c:strRef>
          </c:cat>
          <c:val>
            <c:numRef>
              <c:f>Sheet8!$B$8:$B$10</c:f>
              <c:numCache>
                <c:formatCode>_(* #,##0_);_(* \(#,##0\);_(* "-"_);_(@_)</c:formatCode>
                <c:ptCount val="3"/>
                <c:pt idx="0">
                  <c:v>248473</c:v>
                </c:pt>
                <c:pt idx="1">
                  <c:v>278655</c:v>
                </c:pt>
                <c:pt idx="2">
                  <c:v>368370</c:v>
                </c:pt>
              </c:numCache>
            </c:numRef>
          </c:val>
        </c:ser>
        <c:dLbls>
          <c:showLegendKey val="0"/>
          <c:showVal val="0"/>
          <c:showCatName val="0"/>
          <c:showSerName val="0"/>
          <c:showPercent val="0"/>
          <c:showBubbleSize val="0"/>
          <c:showLeaderLines val="0"/>
        </c:dLbls>
        <c:gapWidth/>
        <c:overlap/>
        <c:axId val="333824384"/>
        <c:axId val="333825920"/>
      </c:barChart>
      <c:catAx>
        <c:axId val="333824384"/>
        <c:scaling>
          <c:orientation/>
        </c:scaling>
        <c:delete val="0"/>
        <c:axPos val="b"/>
        <c:numFmt formatCode="General" sourceLinked="1"/>
        <c:majorTickMark val="out"/>
        <c:minorTickMark val="none"/>
        <c:crossAx val="333825920"/>
        <c:crosses val="autoZero"/>
        <c:auto val="0"/>
        <c:lblAlgn val="ctr"/>
        <c:lblOffset/>
        <c:noMultiLvlLbl val="0"/>
      </c:catAx>
      <c:valAx>
        <c:axId val="333825920"/>
        <c:scaling>
          <c:orientation/>
          <c:max val="400000"/>
          <c:min val="0"/>
        </c:scaling>
        <c:delete val="0"/>
        <c:axPos val="l"/>
        <c:majorGridlines/>
        <c:numFmt formatCode="General" sourceLinked="1"/>
        <c:majorTickMark val="out"/>
        <c:minorTickMark val="none"/>
        <c:crossAx val="333824384"/>
        <c:crosses val="autoZero"/>
        <c:crossBetween val="between"/>
        <c:majorUnit val="100000"/>
      </c:valAx>
    </c:plotArea>
    <c:plotVisOnly val="1"/>
    <c:dispBlanksAs val="gap"/>
    <c:showDLblsOverMax val="0"/>
  </c:chart>
  <c:spPr>
    <a:ln>
      <a:noFill/>
    </a:ln>
  </c:spPr>
  <c:txPr>
    <a:bodyPr/>
    <a:p>
      <a:pPr>
        <a:defRPr sz="800" smtId="4294967295"/>
      </a:pPr>
      <a:endParaRPr lang="ko-KR"/>
    </a:p>
  </c:txPr>
  <c:externalData r:id="rId1">
    <c:autoUpdate val="0"/>
  </c:externalData>
</c:chartSpace>
</file>

<file path=ppt/drawings/_rels/vmlDrawing1.vml.rels>&#65279;<?xml version="1.0" encoding="utf-8" standalone="yes"?><Relationships xmlns="http://schemas.openxmlformats.org/package/2006/relationships"><Relationship Id="rId1" Type="http://schemas.openxmlformats.org/officeDocument/2006/relationships/image" Target="../media/image2.emf" /></Relationships>
</file>

<file path=ppt/drawings/_rels/vmlDrawing2.vml.rels>&#65279;<?xml version="1.0" encoding="utf-8" standalone="yes"?><Relationships xmlns="http://schemas.openxmlformats.org/package/2006/relationships"><Relationship Id="rId1" Type="http://schemas.openxmlformats.org/officeDocument/2006/relationships/image" Target="../media/image2.emf"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0F3B35-3573-4DEC-BDD3-3C20AB2273BE}" type="datetimeFigureOut">
              <a:rPr lang="ko-KR" altLang="en-US" smtClean="0"/>
              <a:t>2017-02-28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3E4D66-917B-491B-B3D3-70DB2BE583CF}" type="slidenum">
              <a:rPr lang="ko-KR" altLang="en-US" smtClean="0"/>
              <a:t>‹#›</a:t>
            </a:fld>
            <a:endParaRPr lang="ko-KR" altLang="en-US"/>
          </a:p>
        </p:txBody>
      </p:sp>
    </p:spTree>
    <p:extLst>
      <p:ext uri="{BB962C8B-B14F-4D97-AF65-F5344CB8AC3E}">
        <p14:creationId xmlns:p14="http://schemas.microsoft.com/office/powerpoint/2010/main" val="415343087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a:t>
            </a:fld>
          </a:p>
        </p:txBody>
      </p:sp>
    </p:spTree>
    <p:extLst>
      <p:ext uri="{BB962C8B-B14F-4D97-AF65-F5344CB8AC3E}">
        <p14:creationId xmlns:p14="http://schemas.microsoft.com/office/powerpoint/2010/main" val="117454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59</a:t>
            </a:fld>
          </a:p>
        </p:txBody>
      </p:sp>
    </p:spTree>
    <p:extLst>
      <p:ext uri="{BB962C8B-B14F-4D97-AF65-F5344CB8AC3E}">
        <p14:creationId xmlns:p14="http://schemas.microsoft.com/office/powerpoint/2010/main" val="399154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118</a:t>
            </a:fld>
          </a:p>
        </p:txBody>
      </p:sp>
    </p:spTree>
    <p:extLst>
      <p:ext uri="{BB962C8B-B14F-4D97-AF65-F5344CB8AC3E}">
        <p14:creationId xmlns:p14="http://schemas.microsoft.com/office/powerpoint/2010/main" val="399154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2</a:t>
            </a:fld>
          </a:p>
        </p:txBody>
      </p:sp>
    </p:spTree>
    <p:extLst>
      <p:ext uri="{BB962C8B-B14F-4D97-AF65-F5344CB8AC3E}">
        <p14:creationId xmlns:p14="http://schemas.microsoft.com/office/powerpoint/2010/main" val="399154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3</a:t>
            </a:fld>
          </a:p>
        </p:txBody>
      </p:sp>
    </p:spTree>
    <p:extLst>
      <p:ext uri="{BB962C8B-B14F-4D97-AF65-F5344CB8AC3E}">
        <p14:creationId xmlns:p14="http://schemas.microsoft.com/office/powerpoint/2010/main" val="399154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6</a:t>
            </a:fld>
          </a:p>
        </p:txBody>
      </p:sp>
    </p:spTree>
    <p:extLst>
      <p:ext uri="{BB962C8B-B14F-4D97-AF65-F5344CB8AC3E}">
        <p14:creationId xmlns:p14="http://schemas.microsoft.com/office/powerpoint/2010/main" val="399154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13</a:t>
            </a:fld>
          </a:p>
        </p:txBody>
      </p:sp>
    </p:spTree>
    <p:extLst>
      <p:ext uri="{BB962C8B-B14F-4D97-AF65-F5344CB8AC3E}">
        <p14:creationId xmlns:p14="http://schemas.microsoft.com/office/powerpoint/2010/main" val="399154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46</a:t>
            </a:fld>
          </a:p>
        </p:txBody>
      </p:sp>
    </p:spTree>
    <p:extLst>
      <p:ext uri="{BB962C8B-B14F-4D97-AF65-F5344CB8AC3E}">
        <p14:creationId xmlns:p14="http://schemas.microsoft.com/office/powerpoint/2010/main" val="399154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53</a:t>
            </a:fld>
          </a:p>
        </p:txBody>
      </p:sp>
    </p:spTree>
    <p:extLst>
      <p:ext uri="{BB962C8B-B14F-4D97-AF65-F5344CB8AC3E}">
        <p14:creationId xmlns:p14="http://schemas.microsoft.com/office/powerpoint/2010/main" val="1174541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54</a:t>
            </a:fld>
          </a:p>
        </p:txBody>
      </p:sp>
    </p:spTree>
    <p:extLst>
      <p:ext uri="{BB962C8B-B14F-4D97-AF65-F5344CB8AC3E}">
        <p14:creationId xmlns:p14="http://schemas.microsoft.com/office/powerpoint/2010/main" val="399154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a:solidFill>
                  <a:prstClr val="black"/>
                </a:solidFill>
              </a:rPr>
              <a:t>55</a:t>
            </a:fld>
          </a:p>
        </p:txBody>
      </p:sp>
    </p:spTree>
    <p:extLst>
      <p:ext uri="{BB962C8B-B14F-4D97-AF65-F5344CB8AC3E}">
        <p14:creationId xmlns:p14="http://schemas.microsoft.com/office/powerpoint/2010/main" val="3991549323"/>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tags" Target="../tags/tag1.xml" /><Relationship Id="rId2" Type="http://schemas.openxmlformats.org/officeDocument/2006/relationships/tags" Target="../tags/tag2.xml" /><Relationship Id="rId3"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tags" Target="../tags/tag3.xml" /><Relationship Id="rId2" Type="http://schemas.openxmlformats.org/officeDocument/2006/relationships/tags" Target="../tags/tag4.xml" /><Relationship Id="rId3"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tags" Target="../tags/tag5.xml" /><Relationship Id="rId2" Type="http://schemas.openxmlformats.org/officeDocument/2006/relationships/tags" Target="../tags/tag6.xml"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tags" Target="../tags/tag7.xml" /><Relationship Id="rId2" Type="http://schemas.openxmlformats.org/officeDocument/2006/relationships/tags" Target="../tags/tag8.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tags" Target="../tags/tag9.xml" /><Relationship Id="rId2" Type="http://schemas.openxmlformats.org/officeDocument/2006/relationships/tags" Target="../tags/tag10.xml" /><Relationship Id="rId3" Type="http://schemas.openxmlformats.org/officeDocument/2006/relationships/tags" Target="../tags/tag11.xml" /><Relationship Id="rId4" Type="http://schemas.openxmlformats.org/officeDocument/2006/relationships/tags" Target="../tags/tag12.xml" /><Relationship Id="rId5" Type="http://schemas.openxmlformats.org/officeDocument/2006/relationships/tags" Target="../tags/tag13.xml" /><Relationship Id="rId6"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tags" Target="../tags/tag14.xml" /><Relationship Id="rId2" Type="http://schemas.openxmlformats.org/officeDocument/2006/relationships/tags" Target="../tags/tag15.xml" /><Relationship Id="rId3" Type="http://schemas.openxmlformats.org/officeDocument/2006/relationships/tags" Target="../tags/tag16.xml" /><Relationship Id="rId4"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tags" Target="../tags/tag17.xml" /><Relationship Id="rId2" Type="http://schemas.openxmlformats.org/officeDocument/2006/relationships/tags" Target="../tags/tag18.xml" /><Relationship Id="rId3"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tags" Target="../tags/tag19.xml" /><Relationship Id="rId2" Type="http://schemas.openxmlformats.org/officeDocument/2006/relationships/tags" Target="../tags/tag20.xml" /><Relationship Id="rId3"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tags" Target="../tags/tag22.xml" /><Relationship Id="rId2" Type="http://schemas.openxmlformats.org/officeDocument/2006/relationships/tags" Target="../tags/tag23.xml" /><Relationship Id="rId3" Type="http://schemas.openxmlformats.org/officeDocument/2006/relationships/slideMaster" Target="../slideMasters/slideMaster3.xml" /></Relationships>
</file>

<file path=ppt/slideLayouts/_rels/slideLayout23.xml.rels>&#65279;<?xml version="1.0" encoding="utf-8" standalone="yes"?><Relationships xmlns="http://schemas.openxmlformats.org/package/2006/relationships"><Relationship Id="rId1" Type="http://schemas.openxmlformats.org/officeDocument/2006/relationships/tags" Target="../tags/tag24.xml" /><Relationship Id="rId2" Type="http://schemas.openxmlformats.org/officeDocument/2006/relationships/tags" Target="../tags/tag25.xml" /><Relationship Id="rId3"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tags" Target="../tags/tag26.xml" /><Relationship Id="rId2" Type="http://schemas.openxmlformats.org/officeDocument/2006/relationships/tags" Target="../tags/tag27.xml" /><Relationship Id="rId3"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tags" Target="../tags/tag28.xml" /><Relationship Id="rId2" Type="http://schemas.openxmlformats.org/officeDocument/2006/relationships/tags" Target="../tags/tag29.xml" /><Relationship Id="rId3" Type="http://schemas.openxmlformats.org/officeDocument/2006/relationships/image" Target="../media/image1.png" /><Relationship Id="rId4"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tags" Target="../tags/tag30.xml" /><Relationship Id="rId2" Type="http://schemas.openxmlformats.org/officeDocument/2006/relationships/tags" Target="../tags/tag31.xml" /><Relationship Id="rId3" Type="http://schemas.openxmlformats.org/officeDocument/2006/relationships/tags" Target="../tags/tag32.xml" /><Relationship Id="rId4" Type="http://schemas.openxmlformats.org/officeDocument/2006/relationships/tags" Target="../tags/tag33.xml" /><Relationship Id="rId5" Type="http://schemas.openxmlformats.org/officeDocument/2006/relationships/tags" Target="../tags/tag34.xml" /><Relationship Id="rId6"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tags" Target="../tags/tag35.xml" /><Relationship Id="rId2" Type="http://schemas.openxmlformats.org/officeDocument/2006/relationships/tags" Target="../tags/tag36.xml" /><Relationship Id="rId3" Type="http://schemas.openxmlformats.org/officeDocument/2006/relationships/tags" Target="../tags/tag37.xml" /><Relationship Id="rId4"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tags" Target="../tags/tag38.xml" /><Relationship Id="rId2" Type="http://schemas.openxmlformats.org/officeDocument/2006/relationships/tags" Target="../tags/tag39.xml" /><Relationship Id="rId3"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tags" Target="../tags/tag40.xml" /><Relationship Id="rId2" Type="http://schemas.openxmlformats.org/officeDocument/2006/relationships/tags" Target="../tags/tag41.xml" /><Relationship Id="rId3"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smtId="4294967295"/>
              <a:t>Click to edit Master title style</a:t>
            </a:r>
            <a:endParaRPr lang="en-US" smtId="4294967295"/>
          </a:p>
        </p:txBody>
      </p:sp>
      <p:sp>
        <p:nvSpPr>
          <p:cNvPr id="3" name="Subtitle 2"/>
          <p:cNvSpPr>
            <a:spLocks noGrp="1"/>
          </p:cNvSpPr>
          <p:nvPr>
            <p:ph type="subTitle" idx="1"/>
          </p:nvPr>
        </p:nvSpPr>
        <p:spPr/>
        <p:txBody>
          <a:bodyPr/>
          <a:lstStyle>
            <a:lvl1pPr marL="0" indent="0" algn="ctr">
              <a:buNone/>
              <a:defRPr smtId="4294967295">
                <a:solidFill>
                  <a:schemeClr val="tx1">
                    <a:tint val="75000"/>
                  </a:schemeClr>
                </a:solidFill>
              </a:defRPr>
            </a:lvl1pPr>
            <a:lvl2pPr marL="457200" indent="0" algn="ctr">
              <a:buNone/>
              <a:defRPr smtId="4294967295">
                <a:solidFill>
                  <a:schemeClr val="tx1">
                    <a:tint val="75000"/>
                  </a:schemeClr>
                </a:solidFill>
              </a:defRPr>
            </a:lvl2pPr>
            <a:lvl3pPr marL="914400" indent="0" algn="ctr">
              <a:buNone/>
              <a:defRPr smtId="4294967295">
                <a:solidFill>
                  <a:schemeClr val="tx1">
                    <a:tint val="75000"/>
                  </a:schemeClr>
                </a:solidFill>
              </a:defRPr>
            </a:lvl3pPr>
            <a:lvl4pPr marL="1371600" indent="0" algn="ctr">
              <a:buNone/>
              <a:defRPr smtId="4294967295">
                <a:solidFill>
                  <a:schemeClr val="tx1">
                    <a:tint val="75000"/>
                  </a:schemeClr>
                </a:solidFill>
              </a:defRPr>
            </a:lvl4pPr>
            <a:lvl5pPr marL="1828800" indent="0" algn="ctr">
              <a:buNone/>
              <a:defRPr smtId="4294967295">
                <a:solidFill>
                  <a:schemeClr val="tx1">
                    <a:tint val="75000"/>
                  </a:schemeClr>
                </a:solidFill>
              </a:defRPr>
            </a:lvl5pPr>
            <a:lvl6pPr marL="2286000" indent="0" algn="ctr">
              <a:buNone/>
              <a:defRPr smtId="4294967295">
                <a:solidFill>
                  <a:schemeClr val="tx1">
                    <a:tint val="75000"/>
                  </a:schemeClr>
                </a:solidFill>
              </a:defRPr>
            </a:lvl6pPr>
            <a:lvl7pPr marL="2743200" indent="0" algn="ctr">
              <a:buNone/>
              <a:defRPr smtId="4294967295">
                <a:solidFill>
                  <a:schemeClr val="tx1">
                    <a:tint val="75000"/>
                  </a:schemeClr>
                </a:solidFill>
              </a:defRPr>
            </a:lvl7pPr>
            <a:lvl8pPr marL="3200400" indent="0" algn="ctr">
              <a:buNone/>
              <a:defRPr smtId="4294967295">
                <a:solidFill>
                  <a:schemeClr val="tx1">
                    <a:tint val="75000"/>
                  </a:schemeClr>
                </a:solidFill>
              </a:defRPr>
            </a:lvl8pPr>
            <a:lvl9pPr marL="3657600" indent="0" algn="ctr">
              <a:buNone/>
              <a:defRPr smtId="4294967295">
                <a:solidFill>
                  <a:schemeClr val="tx1">
                    <a:tint val="75000"/>
                  </a:schemeClr>
                </a:solidFill>
              </a:defRPr>
            </a:lvl9pPr>
          </a:lstStyle>
          <a:p>
            <a:r>
              <a:rPr lang="en-US" smtClean="0" smtId="4294967295"/>
              <a:t>Click to edit Master subtitle style</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2813541710"/>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776809485"/>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17896914"/>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71728"/>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447672777"/>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780803484"/>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860385707"/>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67730452"/>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04845954"/>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2748028778"/>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4238340519"/>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2343137512"/>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2902391901"/>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721108"/>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1153666393"/>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74739203"/>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2274178215"/>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704389082"/>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smtId="4294967295"/>
            </a:lvl1p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000" smtId="4294967295">
                <a:solidFill>
                  <a:schemeClr val="tx1">
                    <a:tint val="75000"/>
                  </a:schemeClr>
                </a:solidFill>
              </a:defRPr>
            </a:lvl1pPr>
            <a:lvl2pPr marL="457200" indent="0">
              <a:buNone/>
              <a:defRPr sz="1800" smtId="4294967295">
                <a:solidFill>
                  <a:schemeClr val="tx1">
                    <a:tint val="75000"/>
                  </a:schemeClr>
                </a:solidFill>
              </a:defRPr>
            </a:lvl2pPr>
            <a:lvl3pPr marL="914400" indent="0">
              <a:buNone/>
              <a:defRPr sz="1600" smtId="4294967295">
                <a:solidFill>
                  <a:schemeClr val="tx1">
                    <a:tint val="75000"/>
                  </a:schemeClr>
                </a:solidFill>
              </a:defRPr>
            </a:lvl3pPr>
            <a:lvl4pPr marL="1371600" indent="0">
              <a:buNone/>
              <a:defRPr sz="1400" smtId="4294967295">
                <a:solidFill>
                  <a:schemeClr val="tx1">
                    <a:tint val="75000"/>
                  </a:schemeClr>
                </a:solidFill>
              </a:defRPr>
            </a:lvl4pPr>
            <a:lvl5pPr marL="1828800" indent="0">
              <a:buNone/>
              <a:defRPr sz="1400" smtId="4294967295">
                <a:solidFill>
                  <a:schemeClr val="tx1">
                    <a:tint val="75000"/>
                  </a:schemeClr>
                </a:solidFill>
              </a:defRPr>
            </a:lvl5pPr>
            <a:lvl6pPr marL="2286000" indent="0">
              <a:buNone/>
              <a:defRPr sz="1400" smtId="4294967295">
                <a:solidFill>
                  <a:schemeClr val="tx1">
                    <a:tint val="75000"/>
                  </a:schemeClr>
                </a:solidFill>
              </a:defRPr>
            </a:lvl6pPr>
            <a:lvl7pPr marL="2743200" indent="0">
              <a:buNone/>
              <a:defRPr sz="1400" smtId="4294967295">
                <a:solidFill>
                  <a:schemeClr val="tx1">
                    <a:tint val="75000"/>
                  </a:schemeClr>
                </a:solidFill>
              </a:defRPr>
            </a:lvl7pPr>
            <a:lvl8pPr marL="3200400" indent="0">
              <a:buNone/>
              <a:defRPr sz="1400" smtId="4294967295">
                <a:solidFill>
                  <a:schemeClr val="tx1">
                    <a:tint val="75000"/>
                  </a:schemeClr>
                </a:solidFill>
              </a:defRPr>
            </a:lvl8pPr>
            <a:lvl9pPr marL="3657600" indent="0">
              <a:buNone/>
              <a:defRPr sz="1400" smtId="4294967295">
                <a:solidFill>
                  <a:schemeClr val="tx1">
                    <a:tint val="75000"/>
                  </a:schemeClr>
                </a:solidFill>
              </a:defRPr>
            </a:lvl9pPr>
          </a:lstStyle>
          <a:p>
            <a:r>
              <a:rPr lang="en-US" smtClean="0" smtId="4294967295"/>
              <a:t>Click to edit Master text styles</a:t>
            </a:r>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2995998122"/>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1057993841"/>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sz="half" idx="1"/>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Content Placeholder 3"/>
          <p:cNvSpPr>
            <a:spLocks noGrp="1"/>
          </p:cNvSpPr>
          <p:nvPr>
            <p:ph sz="half" idx="2"/>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Date Placeholder 4"/>
          <p:cNvSpPr>
            <a:spLocks noGrp="1"/>
          </p:cNvSpPr>
          <p:nvPr>
            <p:ph type="dt" sz="half" idx="3"/>
          </p:nvPr>
        </p:nvSpPr>
        <p:spPr/>
        <p:txBody>
          <a:bodyPr/>
          <a:lstStyle/>
          <a:p>
            <a:fld id="{E8FD0B7A-F5DD-4F40-B4CB-3B2C354B893A}" type="datetimeFigureOut">
              <a:rPr lang="en-US" smtClean="0" smtId="4294967295"/>
              <a:t>Date</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4" name="Content Placeholder 3"/>
          <p:cNvSpPr>
            <a:spLocks noGrp="1"/>
          </p:cNvSpPr>
          <p:nvPr>
            <p:ph sz="half" idx="2"/>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Text Placeholder 4"/>
          <p:cNvSpPr>
            <a:spLocks noGrp="1"/>
          </p:cNvSpPr>
          <p:nvPr>
            <p:ph type="body" sz="quarter" idx="3"/>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6" name="Content Placeholder 5"/>
          <p:cNvSpPr>
            <a:spLocks noGrp="1"/>
          </p:cNvSpPr>
          <p:nvPr>
            <p:ph sz="quarter" idx="4"/>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7" name="Date Placeholder 6"/>
          <p:cNvSpPr>
            <a:spLocks noGrp="1"/>
          </p:cNvSpPr>
          <p:nvPr>
            <p:ph type="dt" sz="half" idx="5"/>
          </p:nvPr>
        </p:nvSpPr>
        <p:spPr/>
        <p:txBody>
          <a:bodyPr/>
          <a:lstStyle/>
          <a:p>
            <a:fld id="{E8FD0B7A-F5DD-4F40-B4CB-3B2C354B893A}" type="datetimeFigureOut">
              <a:rPr lang="en-US" smtClean="0" smtId="4294967295"/>
              <a:t>Date</a:t>
            </a:fld>
            <a:endParaRPr lang="en-US" smtId="4294967295"/>
          </a:p>
        </p:txBody>
      </p:sp>
      <p:sp>
        <p:nvSpPr>
          <p:cNvPr id="8" name="Footer Placeholder 7"/>
          <p:cNvSpPr>
            <a:spLocks noGrp="1"/>
          </p:cNvSpPr>
          <p:nvPr>
            <p:ph type="ftr" sz="quarter" idx="6"/>
          </p:nvPr>
        </p:nvSpPr>
        <p:spPr/>
        <p:txBody>
          <a:bodyPr/>
          <a:lstStyle/>
          <a:p>
            <a:endParaRPr lang="en-US" smtId="4294967295"/>
          </a:p>
        </p:txBody>
      </p:sp>
      <p:sp>
        <p:nvSpPr>
          <p:cNvPr id="9" name="Slide Number Placeholder 8"/>
          <p:cNvSpPr>
            <a:spLocks noGrp="1"/>
          </p:cNvSpPr>
          <p:nvPr>
            <p:ph type="sldNum" sz="quarter" idx="7"/>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Date Placeholder 2"/>
          <p:cNvSpPr>
            <a:spLocks noGrp="1"/>
          </p:cNvSpPr>
          <p:nvPr>
            <p:ph type="dt" sz="half" idx="1"/>
          </p:nvPr>
        </p:nvSpPr>
        <p:spPr/>
        <p:txBody>
          <a:bodyPr/>
          <a:lstStyle/>
          <a:p>
            <a:fld id="{E8FD0B7A-F5DD-4F40-B4CB-3B2C354B893A}" type="datetimeFigureOut">
              <a:rPr lang="en-US" smtClean="0" smtId="4294967295"/>
              <a:t>Date</a:t>
            </a:fld>
            <a:endParaRPr lang="en-US" smtId="4294967295"/>
          </a:p>
        </p:txBody>
      </p:sp>
      <p:sp>
        <p:nvSpPr>
          <p:cNvPr id="4" name="Footer Placeholder 3"/>
          <p:cNvSpPr>
            <a:spLocks noGrp="1"/>
          </p:cNvSpPr>
          <p:nvPr>
            <p:ph type="ftr" sz="quarter" idx="2"/>
          </p:nvPr>
        </p:nvSpPr>
        <p:spPr/>
        <p:txBody>
          <a:bodyPr/>
          <a:lstStyle/>
          <a:p>
            <a:endParaRPr lang="en-US" smtId="4294967295"/>
          </a:p>
        </p:txBody>
      </p:sp>
      <p:sp>
        <p:nvSpPr>
          <p:cNvPr id="5" name="Slide Number Placeholder 4"/>
          <p:cNvSpPr>
            <a:spLocks noGrp="1"/>
          </p:cNvSpPr>
          <p:nvPr>
            <p:ph type="sldNum" sz="quarter" idx="3"/>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E8FD0B7A-F5DD-4F40-B4CB-3B2C354B893A}" type="datetimeFigureOut">
              <a:rPr lang="en-US" smtClean="0" smtId="4294967295"/>
              <a:t>Date</a:t>
            </a:fld>
            <a:endParaRPr lang="en-US" smtId="4294967295"/>
          </a:p>
        </p:txBody>
      </p:sp>
      <p:sp>
        <p:nvSpPr>
          <p:cNvPr id="3" name="Footer Placeholder 2"/>
          <p:cNvSpPr>
            <a:spLocks noGrp="1"/>
          </p:cNvSpPr>
          <p:nvPr>
            <p:ph type="ftr" sz="quarter" idx="1"/>
          </p:nvPr>
        </p:nvSpPr>
        <p:spPr/>
        <p:txBody>
          <a:bodyPr/>
          <a:lstStyle/>
          <a:p>
            <a:endParaRPr lang="en-US" smtId="4294967295"/>
          </a:p>
        </p:txBody>
      </p:sp>
      <p:sp>
        <p:nvSpPr>
          <p:cNvPr id="4" name="Slide Number Placeholder 3"/>
          <p:cNvSpPr>
            <a:spLocks noGrp="1"/>
          </p:cNvSpPr>
          <p:nvPr>
            <p:ph type="sldNum" sz="quarter" idx="2"/>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lvl1pPr>
              <a:defRPr sz="3200" smtId="4294967295"/>
            </a:lvl1pPr>
            <a:lvl2pPr>
              <a:defRPr sz="2800" smtId="4294967295"/>
            </a:lvl2pPr>
            <a:lvl3pPr>
              <a:defRPr sz="2400" smtId="4294967295"/>
            </a:lvl3pPr>
            <a:lvl4pPr>
              <a:defRPr sz="2000" smtId="4294967295"/>
            </a:lvl4pPr>
            <a:lvl5pPr>
              <a:defRPr sz="2000" smtId="4294967295"/>
            </a:lvl5pPr>
            <a:lvl6pPr>
              <a:defRPr sz="2000" smtId="4294967295"/>
            </a:lvl6pPr>
            <a:lvl7pPr>
              <a:defRPr sz="2000" smtId="4294967295"/>
            </a:lvl7pPr>
            <a:lvl8pPr>
              <a:defRPr sz="2000" smtId="4294967295"/>
            </a:lvl8pPr>
            <a:lvl9pPr>
              <a:defRPr sz="20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Date</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Picture Placeholder 2"/>
          <p:cNvSpPr>
            <a:spLocks noGrp="1"/>
          </p:cNvSpPr>
          <p:nvPr>
            <p:ph type="pic" idx="1"/>
          </p:nvPr>
        </p:nvSpPr>
        <p:spPr/>
        <p:txBody>
          <a:bodyPr/>
          <a:lstStyle>
            <a:lvl1pPr marL="0" indent="0">
              <a:buNone/>
              <a:defRPr sz="3200" smtId="4294967295"/>
            </a:lvl1pPr>
            <a:lvl2pPr marL="457200" indent="0">
              <a:buNone/>
              <a:defRPr sz="2800" smtId="4294967295"/>
            </a:lvl2pPr>
            <a:lvl3pPr marL="914400" indent="0">
              <a:buNone/>
              <a:defRPr sz="2400" smtId="4294967295"/>
            </a:lvl3pPr>
            <a:lvl4pPr marL="1371600" indent="0">
              <a:buNone/>
              <a:defRPr sz="2000" smtId="4294967295"/>
            </a:lvl4pPr>
            <a:lvl5pPr marL="1828800" indent="0">
              <a:buNone/>
              <a:defRPr sz="2000" smtId="4294967295"/>
            </a:lvl5pPr>
            <a:lvl6pPr marL="2286000" indent="0">
              <a:buNone/>
              <a:defRPr sz="2000" smtId="4294967295"/>
            </a:lvl6pPr>
            <a:lvl7pPr marL="2743200" indent="0">
              <a:buNone/>
              <a:defRPr sz="2000" smtId="4294967295"/>
            </a:lvl7pPr>
            <a:lvl8pPr marL="3200400" indent="0">
              <a:buNone/>
              <a:defRPr sz="2000" smtId="4294967295"/>
            </a:lvl8pPr>
            <a:lvl9pPr marL="3657600" indent="0">
              <a:buNone/>
              <a:defRPr sz="2000" smtId="4294967295"/>
            </a:lvl9pPr>
          </a:lstStyle>
          <a:p>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Date</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tags" Target="../tags/tag21.xml" /><Relationship Id="rId12" Type="http://schemas.openxmlformats.org/officeDocument/2006/relationships/oleObject" Target="../embeddings/oleObject1.bin" TargetMode="Internal" /><Relationship Id="rId13" Type="http://schemas.openxmlformats.org/officeDocument/2006/relationships/image" Target="../media/image2.emf" /><Relationship Id="rId14" Type="http://schemas.openxmlformats.org/officeDocument/2006/relationships/image" Target="../media/image3.jpeg" /><Relationship Id="rId15" Type="http://schemas.openxmlformats.org/officeDocument/2006/relationships/vmlDrawing" Target="../drawings/vmlDrawing1.vml" /><Relationship Id="rId16"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slideLayout" Target="../slideLayouts/slideLayout31.xml" /><Relationship Id="rId11" Type="http://schemas.openxmlformats.org/officeDocument/2006/relationships/tags" Target="../tags/tag42.xml" /><Relationship Id="rId12" Type="http://schemas.openxmlformats.org/officeDocument/2006/relationships/oleObject" Target="../embeddings/oleObject2.bin" TargetMode="Internal" /><Relationship Id="rId13" Type="http://schemas.openxmlformats.org/officeDocument/2006/relationships/image" Target="../media/image2.emf" /><Relationship Id="rId14" Type="http://schemas.openxmlformats.org/officeDocument/2006/relationships/image" Target="../media/image3.jpeg" /><Relationship Id="rId15" Type="http://schemas.openxmlformats.org/officeDocument/2006/relationships/vmlDrawing" Target="../drawings/vmlDrawing2.vml" /><Relationship Id="rId16" Type="http://schemas.openxmlformats.org/officeDocument/2006/relationships/theme" Target="../theme/theme3.xml" /><Relationship Id="rId2" Type="http://schemas.openxmlformats.org/officeDocument/2006/relationships/slideLayout" Target="../slideLayouts/slideLayout23.xml" /><Relationship Id="rId3" Type="http://schemas.openxmlformats.org/officeDocument/2006/relationships/slideLayout" Target="../slideLayouts/slideLayout24.xml" /><Relationship Id="rId4" Type="http://schemas.openxmlformats.org/officeDocument/2006/relationships/slideLayout" Target="../slideLayouts/slideLayout25.xml" /><Relationship Id="rId5" Type="http://schemas.openxmlformats.org/officeDocument/2006/relationships/slideLayout" Target="../slideLayouts/slideLayout26.xml" /><Relationship Id="rId6" Type="http://schemas.openxmlformats.org/officeDocument/2006/relationships/slideLayout" Target="../slideLayouts/slideLayout27.xml" /><Relationship Id="rId7" Type="http://schemas.openxmlformats.org/officeDocument/2006/relationships/slideLayout" Target="../slideLayouts/slideLayout28.xml" /><Relationship Id="rId8" Type="http://schemas.openxmlformats.org/officeDocument/2006/relationships/slideLayout" Target="../slideLayouts/slideLayout29.xml" /><Relationship Id="rId9" Type="http://schemas.openxmlformats.org/officeDocument/2006/relationships/slideLayout" Target="../slideLayouts/slideLayout30.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name="">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Id="4294967295">
                <a:solidFill>
                  <a:schemeClr val="tx1">
                    <a:tint val="75000"/>
                  </a:schemeClr>
                </a:solidFill>
              </a:defRPr>
            </a:lvl1pPr>
          </a:lstStyle>
          <a:p>
            <a:fld id="{E8FD0B7A-F5DD-4F40-B4CB-3B2C354B893A}" type="datetimeFigureOut">
              <a:rPr lang="en-US" smtClean="0" smtId="4294967295"/>
              <a:t>11/7/2009</a:t>
            </a:fld>
            <a:endParaRPr lang="en-US" smtId="4294967295"/>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Id="4294967295">
                <a:solidFill>
                  <a:schemeClr val="tx1">
                    <a:tint val="75000"/>
                  </a:schemeClr>
                </a:solidFill>
              </a:defRPr>
            </a:lvl1pPr>
          </a:lstStyle>
          <a:p>
            <a:endParaRPr lang="en-US" smtId="4294967295"/>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Id="4294967295">
                <a:solidFill>
                  <a:schemeClr val="tx1">
                    <a:tint val="75000"/>
                  </a:schemeClr>
                </a:solidFill>
              </a:defRPr>
            </a:lvl1pPr>
          </a:lstStyle>
          <a:p>
            <a:fld id="{93AE1883-0942-4AA3-9DB2-9C7C3A0314B1}" type="slidenum">
              <a:rPr lang="en-US" smtClean="0" smtId="4294967295"/>
              <a:t>‹#›</a:t>
            </a:fld>
            <a:endParaRPr lang="en-US" smtId="429496729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smtId="4294967295">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smtId="4294967295">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smtId="4294967295">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mtId="4294967295">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9pPr>
    </p:bodyStyle>
    <p:other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4076814912"/>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38" name="think-cell Slide" r:id="rId12" progId="TCLayout.ActiveDocument.1">
                  <p:embed/>
                </p:oleObj>
              </mc:Choice>
              <mc:Fallback>
                <p:oleObj spid="_x0000_s1038"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1</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2772643791"/>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1241363600"/>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39" name="think-cell Slide" r:id="rId12" progId="TCLayout.ActiveDocument.1">
                  <p:embed/>
                </p:oleObj>
              </mc:Choice>
              <mc:Fallback>
                <p:oleObj spid="_x0000_s1039"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174937081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68.png" /><Relationship Id="rId3" Type="http://schemas.openxmlformats.org/officeDocument/2006/relationships/image" Target="../media/image69.png" /><Relationship Id="rId4" Type="http://schemas.openxmlformats.org/officeDocument/2006/relationships/image" Target="../media/image28.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70.png" /><Relationship Id="rId3" Type="http://schemas.openxmlformats.org/officeDocument/2006/relationships/image" Target="../media/image71.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72.png" /><Relationship Id="rId3" Type="http://schemas.openxmlformats.org/officeDocument/2006/relationships/image" Target="../media/image28.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73.png" /><Relationship Id="rId3" Type="http://schemas.openxmlformats.org/officeDocument/2006/relationships/image" Target="../media/image74.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8.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75.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76.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77.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78.png" /><Relationship Id="rId3" Type="http://schemas.openxmlformats.org/officeDocument/2006/relationships/image" Target="../media/image28.png" /><Relationship Id="rId4" Type="http://schemas.openxmlformats.org/officeDocument/2006/relationships/image" Target="../media/image79.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0.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1.png" /><Relationship Id="rId3" Type="http://schemas.openxmlformats.org/officeDocument/2006/relationships/image" Target="../media/image82.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8.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3.png" /><Relationship Id="rId3" Type="http://schemas.openxmlformats.org/officeDocument/2006/relationships/image" Target="../media/image84.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5.png" /><Relationship Id="rId3" Type="http://schemas.openxmlformats.org/officeDocument/2006/relationships/image" Target="../media/image86.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7.png" /><Relationship Id="rId3" Type="http://schemas.openxmlformats.org/officeDocument/2006/relationships/image" Target="../media/image88.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9.png" /><Relationship Id="rId3" Type="http://schemas.openxmlformats.org/officeDocument/2006/relationships/image" Target="../media/image28.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90.png" /><Relationship Id="rId3" Type="http://schemas.openxmlformats.org/officeDocument/2006/relationships/image" Target="../media/image91.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8.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11.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5.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7.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9.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0.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1.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6.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7.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8.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9.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10.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4.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2.png" /><Relationship Id="rId3" Type="http://schemas.openxmlformats.org/officeDocument/2006/relationships/image" Target="../media/image13.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4.png" /><Relationship Id="rId3" Type="http://schemas.openxmlformats.org/officeDocument/2006/relationships/image" Target="../media/image15.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6.png" /><Relationship Id="rId3" Type="http://schemas.openxmlformats.org/officeDocument/2006/relationships/image" Target="../media/image17.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8.png" /><Relationship Id="rId3" Type="http://schemas.openxmlformats.org/officeDocument/2006/relationships/image" Target="../media/image19.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0.png" /><Relationship Id="rId3" Type="http://schemas.openxmlformats.org/officeDocument/2006/relationships/image" Target="../media/image21.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2.png" /><Relationship Id="rId3" Type="http://schemas.openxmlformats.org/officeDocument/2006/relationships/image" Target="../media/image23.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4.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5.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6.png" /><Relationship Id="rId3" Type="http://schemas.openxmlformats.org/officeDocument/2006/relationships/image" Target="../media/image27.png" /><Relationship Id="rId4" Type="http://schemas.openxmlformats.org/officeDocument/2006/relationships/image" Target="../media/image28.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9.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0.png" /><Relationship Id="rId3" Type="http://schemas.openxmlformats.org/officeDocument/2006/relationships/image" Target="../media/image31.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8.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2.png" /><Relationship Id="rId3" Type="http://schemas.openxmlformats.org/officeDocument/2006/relationships/image" Target="../media/image33.png" /><Relationship Id="rId4" Type="http://schemas.openxmlformats.org/officeDocument/2006/relationships/image" Target="../media/image28.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4.png" /><Relationship Id="rId3" Type="http://schemas.openxmlformats.org/officeDocument/2006/relationships/image" Target="../media/image35.png" /><Relationship Id="rId4" Type="http://schemas.openxmlformats.org/officeDocument/2006/relationships/image" Target="../media/image28.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6.png" /><Relationship Id="rId3" Type="http://schemas.openxmlformats.org/officeDocument/2006/relationships/image" Target="../media/image37.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8.png" /><Relationship Id="rId3" Type="http://schemas.openxmlformats.org/officeDocument/2006/relationships/image" Target="../media/image28.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39.png" /><Relationship Id="rId3" Type="http://schemas.openxmlformats.org/officeDocument/2006/relationships/image" Target="../media/image40.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8.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41.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chart" Target="../charts/chart1.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42.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43.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44.png" /><Relationship Id="rId3" Type="http://schemas.openxmlformats.org/officeDocument/2006/relationships/image" Target="../media/image45.png" /><Relationship Id="rId4" Type="http://schemas.openxmlformats.org/officeDocument/2006/relationships/image" Target="../media/image28.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46.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47.png" /><Relationship Id="rId3" Type="http://schemas.openxmlformats.org/officeDocument/2006/relationships/image" Target="../media/image48.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8.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49.png" /><Relationship Id="rId3" Type="http://schemas.openxmlformats.org/officeDocument/2006/relationships/image" Target="../media/image50.png" /><Relationship Id="rId4" Type="http://schemas.openxmlformats.org/officeDocument/2006/relationships/image" Target="../media/image28.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51.png" /><Relationship Id="rId3" Type="http://schemas.openxmlformats.org/officeDocument/2006/relationships/image" Target="../media/image52.png" /><Relationship Id="rId4" Type="http://schemas.openxmlformats.org/officeDocument/2006/relationships/image" Target="../media/image28.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53.png" /><Relationship Id="rId3" Type="http://schemas.openxmlformats.org/officeDocument/2006/relationships/image" Target="../media/image54.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55.png" /><Relationship Id="rId3" Type="http://schemas.openxmlformats.org/officeDocument/2006/relationships/image" Target="../media/image28.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chart" Target="../charts/chart2.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56.png" /><Relationship Id="rId3" Type="http://schemas.openxmlformats.org/officeDocument/2006/relationships/image" Target="../media/image57.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8.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58.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59.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60.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61.png" /><Relationship Id="rId3" Type="http://schemas.openxmlformats.org/officeDocument/2006/relationships/image" Target="../media/image28.png" /><Relationship Id="rId4" Type="http://schemas.openxmlformats.org/officeDocument/2006/relationships/image" Target="../media/image62.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63.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64.png" /><Relationship Id="rId3" Type="http://schemas.openxmlformats.org/officeDocument/2006/relationships/image" Target="../media/image65.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8.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66.png" /><Relationship Id="rId3" Type="http://schemas.openxmlformats.org/officeDocument/2006/relationships/image" Target="../media/image67.png" /><Relationship Id="rId4" Type="http://schemas.openxmlformats.org/officeDocument/2006/relationships/image" Target="../media/image28.png"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제목 1"/>
          <p:cNvSpPr>
            <a:spLocks noGrp="1"/>
          </p:cNvSpPr>
          <p:nvPr>
            <p:ph type="ctrTitle"/>
          </p:nvPr>
        </p:nvSpPr>
        <p:spPr>
          <a:xfrm>
            <a:off x="359532" y="1952836"/>
            <a:ext cx="8604956" cy="1231106"/>
          </a:xfrm>
        </p:spPr>
        <p:txBody>
          <a:bodyPr/>
          <a:lstStyle/>
          <a:p>
            <a:pPr algn="ctr">
              <a:lnSpc>
                <a:spcPct val="100000"/>
              </a:lnSpc>
            </a:pPr>
            <a:r>
              <a:rPr lang="ko-KR" altLang="en-US" b="1" u="sng" smtClean="0">
                <a:solidFill>
                  <a:schemeClr val="tx1"/>
                </a:solidFill>
              </a:rPr>
              <a:t>주제 </a:t>
            </a:r>
            <a:r>
              <a:rPr lang="en-US" altLang="ko-KR" b="1" u="sng" smtClean="0">
                <a:solidFill>
                  <a:schemeClr val="tx1"/>
                </a:solidFill>
              </a:rPr>
              <a:t>I. </a:t>
            </a:r>
            <a:r>
              <a:rPr lang="ko-KR" altLang="en-US" b="1" u="sng" smtClean="0">
                <a:solidFill>
                  <a:schemeClr val="tx1"/>
                </a:solidFill>
              </a:rPr>
              <a:t>축제 효과 분석 및</a:t>
            </a:r>
            <a:br>
              <a:rPr lang="en-US" altLang="ko-KR" b="1" u="sng" smtClean="0">
                <a:solidFill>
                  <a:schemeClr val="tx1"/>
                </a:solidFill>
              </a:rPr>
            </a:br>
            <a:r>
              <a:rPr lang="ko-KR" altLang="en-US" b="1" u="sng" smtClean="0">
                <a:solidFill>
                  <a:schemeClr val="tx1"/>
                </a:solidFill>
              </a:rPr>
              <a:t>제주도 전통시장 활성화 방안</a:t>
            </a:r>
            <a:endParaRPr lang="ko-KR" altLang="en-US" sz="3200" b="1" u="sng">
              <a:solidFill>
                <a:schemeClr val="tx1"/>
              </a:solidFill>
              <a:latin typeface="NOVA Bold" panose="00000800000000000000" pitchFamily="2" charset="-127"/>
              <a:ea typeface="NOVA Bold" panose="00000800000000000000" pitchFamily="2" charset="-127"/>
            </a:endParaRPr>
          </a:p>
        </p:txBody>
      </p:sp>
      <p:sp>
        <p:nvSpPr>
          <p:cNvPr id="6" name="제목 1"/>
          <p:cNvSpPr txBox="1"/>
          <p:nvPr/>
        </p:nvSpPr>
        <p:spPr>
          <a:xfrm>
            <a:off x="359532" y="3750509"/>
            <a:ext cx="8604956" cy="398571"/>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sz="2800" b="1" smtClean="0">
                <a:latin typeface="NOVA Bold" panose="00000800000000000000" pitchFamily="2" charset="-127"/>
                <a:ea typeface="NOVA Bold" panose="00000800000000000000" pitchFamily="2" charset="-127"/>
              </a:rPr>
              <a:t>테마 </a:t>
            </a:r>
            <a:r>
              <a:rPr lang="en-US" altLang="ko-KR" sz="2800" b="1" smtClean="0">
                <a:latin typeface="NOVA Bold" panose="00000800000000000000" pitchFamily="2" charset="-127"/>
                <a:ea typeface="NOVA Bold" panose="00000800000000000000" pitchFamily="2" charset="-127"/>
              </a:rPr>
              <a:t>2. </a:t>
            </a:r>
            <a:r>
              <a:rPr sz="2800" b="1" smtClean="0">
                <a:latin typeface="NOVA Bold" panose="00000800000000000000" pitchFamily="2" charset="-127"/>
                <a:ea typeface="NOVA Bold" panose="00000800000000000000" pitchFamily="2" charset="-127"/>
              </a:rPr>
              <a:t>제주도 전통시장 활성화 방안</a:t>
            </a:r>
            <a:endParaRPr sz="2800" b="1">
              <a:latin typeface="NOVA Bold" panose="00000800000000000000" pitchFamily="2" charset="-127"/>
              <a:ea typeface="NOVA Bold" panose="00000800000000000000" pitchFamily="2" charset="-127"/>
            </a:endParaRPr>
          </a:p>
        </p:txBody>
      </p:sp>
      <p:sp>
        <p:nvSpPr>
          <p:cNvPr id="5" name="TextBox 4"/>
          <p:cNvSpPr txBox="1"/>
          <p:nvPr/>
        </p:nvSpPr>
        <p:spPr>
          <a:xfrm>
            <a:off x="391393" y="6244889"/>
            <a:ext cx="8213056" cy="38985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ko-KR" altLang="en-US" sz="1100">
                <a:solidFill>
                  <a:srgbClr val="FF0000"/>
                </a:solidFill>
              </a:rPr>
              <a:t>본 보고서는 </a:t>
            </a:r>
            <a:r>
              <a:rPr lang="ko-KR" altLang="en-US" sz="1100" smtClean="0">
                <a:solidFill>
                  <a:srgbClr val="FF0000"/>
                </a:solidFill>
              </a:rPr>
              <a:t>제주특별자치도에서 </a:t>
            </a:r>
            <a:r>
              <a:rPr lang="ko-KR" altLang="en-US" sz="1100">
                <a:solidFill>
                  <a:srgbClr val="FF0000"/>
                </a:solidFill>
              </a:rPr>
              <a:t>의뢰한 주제별로 </a:t>
            </a:r>
            <a:r>
              <a:rPr lang="en-US" altLang="ko-KR" sz="1100">
                <a:solidFill>
                  <a:srgbClr val="FF0000"/>
                </a:solidFill>
              </a:rPr>
              <a:t>BC</a:t>
            </a:r>
            <a:r>
              <a:rPr lang="ko-KR" altLang="en-US" sz="1100">
                <a:solidFill>
                  <a:srgbClr val="FF0000"/>
                </a:solidFill>
              </a:rPr>
              <a:t>카드에서 작성한 자료로 </a:t>
            </a:r>
            <a:endParaRPr lang="en-US" altLang="ko-KR" sz="1100" smtClean="0">
              <a:solidFill>
                <a:srgbClr val="FF0000"/>
              </a:solidFill>
            </a:endParaRPr>
          </a:p>
          <a:p>
            <a:pPr>
              <a:spcBef>
                <a:spcPts val="400"/>
              </a:spcBef>
              <a:buClr>
                <a:srgbClr val="000000"/>
              </a:buClr>
              <a:buSzTx/>
            </a:pPr>
            <a:r>
              <a:rPr lang="en-US" altLang="ko-KR" sz="1100" smtClean="0">
                <a:solidFill>
                  <a:srgbClr val="FF0000"/>
                </a:solidFill>
              </a:rPr>
              <a:t>1</a:t>
            </a:r>
            <a:r>
              <a:rPr lang="en-US" altLang="ko-KR" sz="1100">
                <a:solidFill>
                  <a:srgbClr val="FF0000"/>
                </a:solidFill>
              </a:rPr>
              <a:t>)</a:t>
            </a:r>
            <a:r>
              <a:rPr lang="ko-KR" altLang="en-US" sz="1100">
                <a:solidFill>
                  <a:srgbClr val="FF0000"/>
                </a:solidFill>
              </a:rPr>
              <a:t>상업적인 목적으로 사용할 수 없으며</a:t>
            </a:r>
            <a:r>
              <a:rPr lang="en-US" altLang="ko-KR" sz="1100">
                <a:solidFill>
                  <a:srgbClr val="FF0000"/>
                </a:solidFill>
              </a:rPr>
              <a:t>, </a:t>
            </a:r>
            <a:r>
              <a:rPr lang="en-US" altLang="ko-KR" sz="1100" smtClean="0">
                <a:solidFill>
                  <a:srgbClr val="FF0000"/>
                </a:solidFill>
              </a:rPr>
              <a:t>2</a:t>
            </a:r>
            <a:r>
              <a:rPr lang="en-US" altLang="ko-KR" sz="1100">
                <a:solidFill>
                  <a:srgbClr val="FF0000"/>
                </a:solidFill>
              </a:rPr>
              <a:t>)</a:t>
            </a:r>
            <a:r>
              <a:rPr lang="ko-KR" altLang="en-US" sz="1100">
                <a:solidFill>
                  <a:srgbClr val="FF0000"/>
                </a:solidFill>
              </a:rPr>
              <a:t>타 목적으로 전체 혹은 일부를 사용 시</a:t>
            </a:r>
            <a:r>
              <a:rPr lang="en-US" altLang="ko-KR" sz="1100">
                <a:solidFill>
                  <a:srgbClr val="FF0000"/>
                </a:solidFill>
              </a:rPr>
              <a:t>, </a:t>
            </a:r>
            <a:r>
              <a:rPr lang="ko-KR" altLang="en-US" sz="1100">
                <a:solidFill>
                  <a:srgbClr val="FF0000"/>
                </a:solidFill>
              </a:rPr>
              <a:t>작성 출처가 </a:t>
            </a:r>
            <a:r>
              <a:rPr lang="en-US" altLang="ko-KR" sz="1100">
                <a:solidFill>
                  <a:srgbClr val="FF0000"/>
                </a:solidFill>
              </a:rPr>
              <a:t>BC</a:t>
            </a:r>
            <a:r>
              <a:rPr lang="ko-KR" altLang="en-US" sz="1100">
                <a:solidFill>
                  <a:srgbClr val="FF0000"/>
                </a:solidFill>
              </a:rPr>
              <a:t>카드임을 명확히 밝혀주시기 바랍니다</a:t>
            </a:r>
            <a:r>
              <a:rPr lang="en-US" altLang="ko-KR" sz="1100">
                <a:solidFill>
                  <a:srgbClr val="FF0000"/>
                </a:solidFill>
              </a:rPr>
              <a:t>.</a:t>
            </a:r>
            <a:endParaRPr lang="ko-KR" altLang="en-US" sz="1100" b="0" noProof="0" smtClean="0">
              <a:solidFill>
                <a:srgbClr val="FF0000"/>
              </a:solidFill>
              <a:cs typeface="Arial Narrow" pitchFamily="34" charset="0"/>
            </a:endParaRPr>
          </a:p>
        </p:txBody>
      </p:sp>
    </p:spTree>
    <p:extLst>
      <p:ext uri="{BB962C8B-B14F-4D97-AF65-F5344CB8AC3E}">
        <p14:creationId xmlns:p14="http://schemas.microsoft.com/office/powerpoint/2010/main" val="2551545174"/>
      </p:ext>
    </p:extLst>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전통시장</a:t>
            </a:r>
            <a:r>
              <a:rPr lang="en-US" altLang="ko-KR" smtClean="0"/>
              <a:t>, </a:t>
            </a:r>
            <a:r>
              <a:rPr lang="ko-KR" altLang="en-US" smtClean="0"/>
              <a:t>대형마트 구매고객 소비패턴 비교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전통시장</a:t>
            </a:r>
            <a:r>
              <a:rPr lang="en-US" altLang="ko-KR" smtClean="0"/>
              <a:t>, </a:t>
            </a:r>
            <a:r>
              <a:rPr lang="ko-KR" altLang="en-US" smtClean="0"/>
              <a:t>대형마트 고객층 비교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7" name="TextBox 36"/>
          <p:cNvSpPr txBox="1"/>
          <p:nvPr/>
        </p:nvSpPr>
        <p:spPr>
          <a:xfrm>
            <a:off x="1871700" y="2060848"/>
            <a:ext cx="187180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Only</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7" name="TextBox 16"/>
          <p:cNvSpPr txBox="1"/>
          <p:nvPr/>
        </p:nvSpPr>
        <p:spPr>
          <a:xfrm>
            <a:off x="6665773" y="2060848"/>
            <a:ext cx="201068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대형마트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Only</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8" name="TextBox 17"/>
          <p:cNvSpPr txBox="1"/>
          <p:nvPr/>
        </p:nvSpPr>
        <p:spPr>
          <a:xfrm>
            <a:off x="3929869" y="2060848"/>
            <a:ext cx="273590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&amp;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대형마트</a:t>
            </a:r>
          </a:p>
        </p:txBody>
      </p:sp>
      <p:cxnSp>
        <p:nvCxnSpPr>
          <p:cNvPr id="28" name="직선 연결선 27"/>
          <p:cNvCxnSpPr/>
          <p:nvPr/>
        </p:nvCxnSpPr>
        <p:spPr>
          <a:xfrm>
            <a:off x="4247964" y="2349541"/>
            <a:ext cx="20522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1871700" y="2348880"/>
            <a:ext cx="20522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6624228" y="2349541"/>
            <a:ext cx="20522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83568" y="2745054"/>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전체</a:t>
            </a:r>
          </a:p>
        </p:txBody>
      </p:sp>
      <p:sp>
        <p:nvSpPr>
          <p:cNvPr id="34" name="직사각형 33"/>
          <p:cNvSpPr/>
          <p:nvPr/>
        </p:nvSpPr>
        <p:spPr>
          <a:xfrm>
            <a:off x="1871700" y="2457965"/>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‘14</a:t>
            </a:r>
            <a:endParaRPr lang="ko-KR" altLang="en-US" sz="1200" b="1" kern="0">
              <a:solidFill>
                <a:prstClr val="black"/>
              </a:solidFill>
            </a:endParaRPr>
          </a:p>
        </p:txBody>
      </p:sp>
      <p:sp>
        <p:nvSpPr>
          <p:cNvPr id="40" name="직사각형 39"/>
          <p:cNvSpPr/>
          <p:nvPr/>
        </p:nvSpPr>
        <p:spPr>
          <a:xfrm>
            <a:off x="2591380" y="2459849"/>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‘15</a:t>
            </a:r>
            <a:endParaRPr lang="ko-KR" altLang="en-US" sz="1200" b="1" kern="0">
              <a:solidFill>
                <a:prstClr val="black"/>
              </a:solidFill>
            </a:endParaRPr>
          </a:p>
        </p:txBody>
      </p:sp>
      <p:sp>
        <p:nvSpPr>
          <p:cNvPr id="42" name="직사각형 41"/>
          <p:cNvSpPr/>
          <p:nvPr/>
        </p:nvSpPr>
        <p:spPr>
          <a:xfrm>
            <a:off x="3311860" y="2462080"/>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‘16</a:t>
            </a:r>
            <a:endParaRPr lang="ko-KR" altLang="en-US" sz="1200" b="1" kern="0">
              <a:solidFill>
                <a:prstClr val="black"/>
              </a:solidFill>
            </a:endParaRPr>
          </a:p>
        </p:txBody>
      </p:sp>
      <p:sp>
        <p:nvSpPr>
          <p:cNvPr id="43" name="직사각형 42"/>
          <p:cNvSpPr/>
          <p:nvPr/>
        </p:nvSpPr>
        <p:spPr>
          <a:xfrm>
            <a:off x="4233983" y="2457965"/>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‘14</a:t>
            </a:r>
            <a:endParaRPr lang="ko-KR" altLang="en-US" sz="1200" b="1" kern="0">
              <a:solidFill>
                <a:prstClr val="black"/>
              </a:solidFill>
            </a:endParaRPr>
          </a:p>
        </p:txBody>
      </p:sp>
      <p:sp>
        <p:nvSpPr>
          <p:cNvPr id="44" name="직사각형 43"/>
          <p:cNvSpPr/>
          <p:nvPr/>
        </p:nvSpPr>
        <p:spPr>
          <a:xfrm>
            <a:off x="4953663" y="2459849"/>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‘15</a:t>
            </a:r>
            <a:endParaRPr lang="ko-KR" altLang="en-US" sz="1200" b="1" kern="0">
              <a:solidFill>
                <a:prstClr val="black"/>
              </a:solidFill>
            </a:endParaRPr>
          </a:p>
        </p:txBody>
      </p:sp>
      <p:sp>
        <p:nvSpPr>
          <p:cNvPr id="45" name="직사각형 44"/>
          <p:cNvSpPr/>
          <p:nvPr/>
        </p:nvSpPr>
        <p:spPr>
          <a:xfrm>
            <a:off x="5674143" y="2462080"/>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‘16</a:t>
            </a:r>
            <a:endParaRPr lang="ko-KR" altLang="en-US" sz="1200" b="1" kern="0">
              <a:solidFill>
                <a:prstClr val="black"/>
              </a:solidFill>
            </a:endParaRPr>
          </a:p>
        </p:txBody>
      </p:sp>
      <p:sp>
        <p:nvSpPr>
          <p:cNvPr id="46" name="직사각형 45"/>
          <p:cNvSpPr/>
          <p:nvPr/>
        </p:nvSpPr>
        <p:spPr>
          <a:xfrm>
            <a:off x="6620119" y="2452906"/>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‘14</a:t>
            </a:r>
            <a:endParaRPr lang="ko-KR" altLang="en-US" sz="1200" b="1" kern="0">
              <a:solidFill>
                <a:prstClr val="black"/>
              </a:solidFill>
            </a:endParaRPr>
          </a:p>
        </p:txBody>
      </p:sp>
      <p:sp>
        <p:nvSpPr>
          <p:cNvPr id="47" name="직사각형 46"/>
          <p:cNvSpPr/>
          <p:nvPr/>
        </p:nvSpPr>
        <p:spPr>
          <a:xfrm>
            <a:off x="7339799" y="2454790"/>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‘15</a:t>
            </a:r>
            <a:endParaRPr lang="ko-KR" altLang="en-US" sz="1200" b="1" kern="0">
              <a:solidFill>
                <a:prstClr val="black"/>
              </a:solidFill>
            </a:endParaRPr>
          </a:p>
        </p:txBody>
      </p:sp>
      <p:sp>
        <p:nvSpPr>
          <p:cNvPr id="48" name="직사각형 47"/>
          <p:cNvSpPr/>
          <p:nvPr/>
        </p:nvSpPr>
        <p:spPr>
          <a:xfrm>
            <a:off x="8060279" y="2457021"/>
            <a:ext cx="648272" cy="211909"/>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200" b="1" kern="0">
                <a:solidFill>
                  <a:prstClr val="black"/>
                </a:solidFill>
              </a:rPr>
              <a:t>‘16</a:t>
            </a:r>
            <a:endParaRPr lang="ko-KR" altLang="en-US" sz="1200" b="1" kern="0">
              <a:solidFill>
                <a:prstClr val="black"/>
              </a:solidFill>
            </a:endParaRPr>
          </a:p>
        </p:txBody>
      </p:sp>
      <p:sp>
        <p:nvSpPr>
          <p:cNvPr id="49" name="직사각형 48"/>
          <p:cNvSpPr/>
          <p:nvPr/>
        </p:nvSpPr>
        <p:spPr>
          <a:xfrm>
            <a:off x="1871700" y="2751056"/>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78,906</a:t>
            </a:r>
            <a:endParaRPr lang="ko-KR" altLang="en-US" sz="1000" kern="0">
              <a:solidFill>
                <a:prstClr val="black"/>
              </a:solidFill>
            </a:endParaRPr>
          </a:p>
        </p:txBody>
      </p:sp>
      <p:sp>
        <p:nvSpPr>
          <p:cNvPr id="50" name="직사각형 49"/>
          <p:cNvSpPr/>
          <p:nvPr/>
        </p:nvSpPr>
        <p:spPr>
          <a:xfrm>
            <a:off x="2591380" y="2752940"/>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158,222</a:t>
            </a:r>
            <a:endParaRPr lang="ko-KR" altLang="en-US" sz="1000" kern="0">
              <a:solidFill>
                <a:prstClr val="black"/>
              </a:solidFill>
            </a:endParaRPr>
          </a:p>
        </p:txBody>
      </p:sp>
      <p:sp>
        <p:nvSpPr>
          <p:cNvPr id="51" name="직사각형 50"/>
          <p:cNvSpPr/>
          <p:nvPr/>
        </p:nvSpPr>
        <p:spPr>
          <a:xfrm>
            <a:off x="3311860" y="2755171"/>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207,515</a:t>
            </a:r>
            <a:endParaRPr lang="ko-KR" altLang="en-US" sz="1000" kern="0">
              <a:solidFill>
                <a:prstClr val="black"/>
              </a:solidFill>
            </a:endParaRPr>
          </a:p>
        </p:txBody>
      </p:sp>
      <p:sp>
        <p:nvSpPr>
          <p:cNvPr id="52" name="직사각형 51"/>
          <p:cNvSpPr/>
          <p:nvPr/>
        </p:nvSpPr>
        <p:spPr>
          <a:xfrm>
            <a:off x="4233983" y="2751056"/>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55,911</a:t>
            </a:r>
            <a:endParaRPr lang="ko-KR" altLang="en-US" sz="1000" kern="0">
              <a:solidFill>
                <a:prstClr val="black"/>
              </a:solidFill>
            </a:endParaRPr>
          </a:p>
        </p:txBody>
      </p:sp>
      <p:sp>
        <p:nvSpPr>
          <p:cNvPr id="53" name="직사각형 52"/>
          <p:cNvSpPr/>
          <p:nvPr/>
        </p:nvSpPr>
        <p:spPr>
          <a:xfrm>
            <a:off x="4953663" y="2752940"/>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75,648</a:t>
            </a:r>
            <a:endParaRPr lang="ko-KR" altLang="en-US" sz="1000" kern="0">
              <a:solidFill>
                <a:prstClr val="black"/>
              </a:solidFill>
            </a:endParaRPr>
          </a:p>
        </p:txBody>
      </p:sp>
      <p:sp>
        <p:nvSpPr>
          <p:cNvPr id="54" name="직사각형 53"/>
          <p:cNvSpPr/>
          <p:nvPr/>
        </p:nvSpPr>
        <p:spPr>
          <a:xfrm>
            <a:off x="5674143" y="2755171"/>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91,073</a:t>
            </a:r>
            <a:endParaRPr lang="ko-KR" altLang="en-US" sz="1000" kern="0">
              <a:solidFill>
                <a:prstClr val="black"/>
              </a:solidFill>
            </a:endParaRPr>
          </a:p>
        </p:txBody>
      </p:sp>
      <p:sp>
        <p:nvSpPr>
          <p:cNvPr id="55" name="직사각형 54"/>
          <p:cNvSpPr/>
          <p:nvPr/>
        </p:nvSpPr>
        <p:spPr>
          <a:xfrm>
            <a:off x="6620119" y="2745997"/>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192,562</a:t>
            </a:r>
            <a:endParaRPr lang="ko-KR" altLang="en-US" sz="1000" kern="0">
              <a:solidFill>
                <a:prstClr val="black"/>
              </a:solidFill>
            </a:endParaRPr>
          </a:p>
        </p:txBody>
      </p:sp>
      <p:sp>
        <p:nvSpPr>
          <p:cNvPr id="56" name="직사각형 55"/>
          <p:cNvSpPr/>
          <p:nvPr/>
        </p:nvSpPr>
        <p:spPr>
          <a:xfrm>
            <a:off x="7339799" y="2747881"/>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203,007</a:t>
            </a:r>
            <a:endParaRPr lang="ko-KR" altLang="en-US" sz="1000" kern="0">
              <a:solidFill>
                <a:prstClr val="black"/>
              </a:solidFill>
            </a:endParaRPr>
          </a:p>
        </p:txBody>
      </p:sp>
      <p:sp>
        <p:nvSpPr>
          <p:cNvPr id="57" name="직사각형 56"/>
          <p:cNvSpPr/>
          <p:nvPr/>
        </p:nvSpPr>
        <p:spPr>
          <a:xfrm>
            <a:off x="8060279" y="2786116"/>
            <a:ext cx="648272" cy="210836"/>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277,298</a:t>
            </a:r>
            <a:endParaRPr lang="ko-KR" altLang="en-US" sz="1000" kern="0">
              <a:solidFill>
                <a:prstClr val="black"/>
              </a:solidFill>
            </a:endParaRPr>
          </a:p>
        </p:txBody>
      </p:sp>
      <p:sp>
        <p:nvSpPr>
          <p:cNvPr id="58" name="직사각형 57"/>
          <p:cNvSpPr/>
          <p:nvPr/>
        </p:nvSpPr>
        <p:spPr>
          <a:xfrm>
            <a:off x="1062455" y="3038015"/>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남</a:t>
            </a:r>
          </a:p>
        </p:txBody>
      </p:sp>
      <p:sp>
        <p:nvSpPr>
          <p:cNvPr id="59" name="직사각형 58"/>
          <p:cNvSpPr/>
          <p:nvPr/>
        </p:nvSpPr>
        <p:spPr>
          <a:xfrm>
            <a:off x="1062455" y="3326047"/>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여</a:t>
            </a:r>
          </a:p>
        </p:txBody>
      </p:sp>
      <p:sp>
        <p:nvSpPr>
          <p:cNvPr id="60" name="직사각형 59"/>
          <p:cNvSpPr/>
          <p:nvPr/>
        </p:nvSpPr>
        <p:spPr>
          <a:xfrm>
            <a:off x="1062455" y="3618065"/>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latin typeface="NOVA Bold"/>
                <a:ea typeface="NOVA Bold"/>
              </a:rPr>
              <a:t>20</a:t>
            </a:r>
            <a:r>
              <a:rPr lang="ko-KR" altLang="en-US" sz="1100" kern="0">
                <a:solidFill>
                  <a:prstClr val="black"/>
                </a:solidFill>
                <a:latin typeface="NOVA Bold"/>
                <a:ea typeface="NOVA Bold"/>
              </a:rPr>
              <a:t>대 이하</a:t>
            </a:r>
          </a:p>
        </p:txBody>
      </p:sp>
      <p:sp>
        <p:nvSpPr>
          <p:cNvPr id="61" name="직사각형 60"/>
          <p:cNvSpPr/>
          <p:nvPr/>
        </p:nvSpPr>
        <p:spPr>
          <a:xfrm>
            <a:off x="1062455" y="3913584"/>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latin typeface="NOVA Bold"/>
                <a:ea typeface="NOVA Bold"/>
              </a:rPr>
              <a:t>30</a:t>
            </a:r>
            <a:r>
              <a:rPr lang="ko-KR" altLang="en-US" sz="1100" kern="0">
                <a:solidFill>
                  <a:prstClr val="black"/>
                </a:solidFill>
                <a:latin typeface="NOVA Bold"/>
                <a:ea typeface="NOVA Bold"/>
              </a:rPr>
              <a:t>대</a:t>
            </a:r>
          </a:p>
        </p:txBody>
      </p:sp>
      <p:sp>
        <p:nvSpPr>
          <p:cNvPr id="62" name="직사각형 61"/>
          <p:cNvSpPr/>
          <p:nvPr/>
        </p:nvSpPr>
        <p:spPr>
          <a:xfrm>
            <a:off x="1062455" y="4194129"/>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latin typeface="NOVA Bold"/>
                <a:ea typeface="NOVA Bold"/>
              </a:rPr>
              <a:t>40</a:t>
            </a:r>
            <a:r>
              <a:rPr lang="ko-KR" altLang="en-US" sz="1100" kern="0">
                <a:solidFill>
                  <a:prstClr val="black"/>
                </a:solidFill>
                <a:latin typeface="NOVA Bold"/>
                <a:ea typeface="NOVA Bold"/>
              </a:rPr>
              <a:t>대</a:t>
            </a:r>
          </a:p>
        </p:txBody>
      </p:sp>
      <p:sp>
        <p:nvSpPr>
          <p:cNvPr id="63" name="직사각형 62"/>
          <p:cNvSpPr/>
          <p:nvPr/>
        </p:nvSpPr>
        <p:spPr>
          <a:xfrm>
            <a:off x="1062455" y="4482161"/>
            <a:ext cx="629225" cy="208537"/>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latin typeface="NOVA Bold"/>
                <a:ea typeface="NOVA Bold"/>
              </a:rPr>
              <a:t>50</a:t>
            </a:r>
            <a:r>
              <a:rPr lang="ko-KR" altLang="en-US" sz="1100" kern="0">
                <a:solidFill>
                  <a:prstClr val="black"/>
                </a:solidFill>
                <a:latin typeface="NOVA Bold"/>
                <a:ea typeface="NOVA Bold"/>
              </a:rPr>
              <a:t>대 이상</a:t>
            </a:r>
          </a:p>
        </p:txBody>
      </p:sp>
      <p:sp>
        <p:nvSpPr>
          <p:cNvPr id="64" name="직사각형 63"/>
          <p:cNvSpPr/>
          <p:nvPr/>
        </p:nvSpPr>
        <p:spPr>
          <a:xfrm>
            <a:off x="683568" y="3045666"/>
            <a:ext cx="288032" cy="496405"/>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성</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별</a:t>
            </a:r>
          </a:p>
        </p:txBody>
      </p:sp>
      <p:sp>
        <p:nvSpPr>
          <p:cNvPr id="65" name="직사각형 64"/>
          <p:cNvSpPr/>
          <p:nvPr/>
        </p:nvSpPr>
        <p:spPr>
          <a:xfrm>
            <a:off x="323528" y="2745053"/>
            <a:ext cx="288032" cy="2231990"/>
          </a:xfrm>
          <a:prstGeom prst="rect">
            <a:avLst/>
          </a:prstGeom>
          <a:solidFill>
            <a:schemeClr val="accent2"/>
          </a:solid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고</a:t>
            </a:r>
            <a:endParaRPr lang="en-US" altLang="ko-KR" sz="1200" kern="0">
              <a:solidFill>
                <a:prstClr val="black"/>
              </a:solidFill>
              <a:latin typeface="NOVA Bold"/>
              <a:ea typeface="NOVA Bold"/>
            </a:endParaRPr>
          </a:p>
          <a:p>
            <a:pPr algn="ctr" latinLnBrk="0"/>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객</a:t>
            </a:r>
            <a:endParaRPr lang="en-US" altLang="ko-KR" sz="1200" kern="0">
              <a:solidFill>
                <a:prstClr val="black"/>
              </a:solidFill>
              <a:latin typeface="NOVA Bold"/>
              <a:ea typeface="NOVA Bold"/>
            </a:endParaRPr>
          </a:p>
          <a:p>
            <a:pPr algn="ctr" latinLnBrk="0"/>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수</a:t>
            </a:r>
          </a:p>
        </p:txBody>
      </p:sp>
      <p:sp>
        <p:nvSpPr>
          <p:cNvPr id="66" name="직사각형 65"/>
          <p:cNvSpPr/>
          <p:nvPr/>
        </p:nvSpPr>
        <p:spPr>
          <a:xfrm>
            <a:off x="683567" y="3630324"/>
            <a:ext cx="288032" cy="1060373"/>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연</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령</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대</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별</a:t>
            </a:r>
          </a:p>
        </p:txBody>
      </p:sp>
      <p:sp>
        <p:nvSpPr>
          <p:cNvPr id="67" name="직사각형 66"/>
          <p:cNvSpPr/>
          <p:nvPr/>
        </p:nvSpPr>
        <p:spPr>
          <a:xfrm>
            <a:off x="323528" y="5095467"/>
            <a:ext cx="288032" cy="498703"/>
          </a:xfrm>
          <a:prstGeom prst="rect">
            <a:avLst/>
          </a:prstGeom>
          <a:solidFill>
            <a:schemeClr val="accent2"/>
          </a:solid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건</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수</a:t>
            </a:r>
          </a:p>
        </p:txBody>
      </p:sp>
      <p:sp>
        <p:nvSpPr>
          <p:cNvPr id="68" name="직사각형 67"/>
          <p:cNvSpPr/>
          <p:nvPr/>
        </p:nvSpPr>
        <p:spPr>
          <a:xfrm>
            <a:off x="683568" y="4766207"/>
            <a:ext cx="1008112" cy="210836"/>
          </a:xfrm>
          <a:prstGeom prst="rect">
            <a:avLst/>
          </a:prstGeom>
          <a:solidFill>
            <a:schemeClr val="accent2"/>
          </a:solid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중국 관광객</a:t>
            </a:r>
          </a:p>
        </p:txBody>
      </p:sp>
      <p:sp>
        <p:nvSpPr>
          <p:cNvPr id="69" name="직사각형 68"/>
          <p:cNvSpPr/>
          <p:nvPr/>
        </p:nvSpPr>
        <p:spPr>
          <a:xfrm>
            <a:off x="1875609" y="4775508"/>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2,377</a:t>
            </a:r>
            <a:endParaRPr lang="ko-KR" altLang="en-US" sz="1000" kern="0">
              <a:solidFill>
                <a:prstClr val="black"/>
              </a:solidFill>
            </a:endParaRPr>
          </a:p>
        </p:txBody>
      </p:sp>
      <p:sp>
        <p:nvSpPr>
          <p:cNvPr id="70" name="직사각형 69"/>
          <p:cNvSpPr/>
          <p:nvPr/>
        </p:nvSpPr>
        <p:spPr>
          <a:xfrm>
            <a:off x="2595289" y="4777392"/>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3,052</a:t>
            </a:r>
            <a:endParaRPr lang="ko-KR" altLang="en-US" sz="1000" kern="0">
              <a:solidFill>
                <a:prstClr val="black"/>
              </a:solidFill>
            </a:endParaRPr>
          </a:p>
        </p:txBody>
      </p:sp>
      <p:sp>
        <p:nvSpPr>
          <p:cNvPr id="71" name="직사각형 70"/>
          <p:cNvSpPr/>
          <p:nvPr/>
        </p:nvSpPr>
        <p:spPr>
          <a:xfrm>
            <a:off x="3315769" y="4779623"/>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4,797</a:t>
            </a:r>
            <a:endParaRPr lang="ko-KR" altLang="en-US" sz="1000" kern="0">
              <a:solidFill>
                <a:prstClr val="black"/>
              </a:solidFill>
            </a:endParaRPr>
          </a:p>
        </p:txBody>
      </p:sp>
      <p:sp>
        <p:nvSpPr>
          <p:cNvPr id="72" name="직사각형 71"/>
          <p:cNvSpPr/>
          <p:nvPr/>
        </p:nvSpPr>
        <p:spPr>
          <a:xfrm>
            <a:off x="4237892" y="4775508"/>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439</a:t>
            </a:r>
            <a:endParaRPr lang="ko-KR" altLang="en-US" sz="1000" kern="0">
              <a:solidFill>
                <a:prstClr val="black"/>
              </a:solidFill>
            </a:endParaRPr>
          </a:p>
        </p:txBody>
      </p:sp>
      <p:sp>
        <p:nvSpPr>
          <p:cNvPr id="73" name="직사각형 72"/>
          <p:cNvSpPr/>
          <p:nvPr/>
        </p:nvSpPr>
        <p:spPr>
          <a:xfrm>
            <a:off x="4957572" y="4777392"/>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659</a:t>
            </a:r>
            <a:endParaRPr lang="ko-KR" altLang="en-US" sz="1000" kern="0">
              <a:solidFill>
                <a:prstClr val="black"/>
              </a:solidFill>
            </a:endParaRPr>
          </a:p>
        </p:txBody>
      </p:sp>
      <p:sp>
        <p:nvSpPr>
          <p:cNvPr id="74" name="직사각형 73"/>
          <p:cNvSpPr/>
          <p:nvPr/>
        </p:nvSpPr>
        <p:spPr>
          <a:xfrm>
            <a:off x="5678052" y="4779623"/>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926</a:t>
            </a:r>
            <a:endParaRPr lang="ko-KR" altLang="en-US" sz="1000" kern="0">
              <a:solidFill>
                <a:prstClr val="black"/>
              </a:solidFill>
            </a:endParaRPr>
          </a:p>
        </p:txBody>
      </p:sp>
      <p:sp>
        <p:nvSpPr>
          <p:cNvPr id="75" name="직사각형 74"/>
          <p:cNvSpPr/>
          <p:nvPr/>
        </p:nvSpPr>
        <p:spPr>
          <a:xfrm>
            <a:off x="6624028" y="4770449"/>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47,924</a:t>
            </a:r>
            <a:endParaRPr lang="ko-KR" altLang="en-US" sz="1000" b="1" kern="0">
              <a:solidFill>
                <a:srgbClr val="FF0000"/>
              </a:solidFill>
            </a:endParaRPr>
          </a:p>
        </p:txBody>
      </p:sp>
      <p:sp>
        <p:nvSpPr>
          <p:cNvPr id="76" name="직사각형 75"/>
          <p:cNvSpPr/>
          <p:nvPr/>
        </p:nvSpPr>
        <p:spPr>
          <a:xfrm>
            <a:off x="7343708" y="4772333"/>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45,859</a:t>
            </a:r>
            <a:endParaRPr lang="ko-KR" altLang="en-US" sz="1000" b="1" kern="0">
              <a:solidFill>
                <a:srgbClr val="FF0000"/>
              </a:solidFill>
            </a:endParaRPr>
          </a:p>
        </p:txBody>
      </p:sp>
      <p:sp>
        <p:nvSpPr>
          <p:cNvPr id="77" name="직사각형 76"/>
          <p:cNvSpPr/>
          <p:nvPr/>
        </p:nvSpPr>
        <p:spPr>
          <a:xfrm>
            <a:off x="8064188" y="4774564"/>
            <a:ext cx="648272" cy="2108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74,984</a:t>
            </a:r>
            <a:endParaRPr lang="ko-KR" altLang="en-US" sz="1000" b="1" kern="0">
              <a:solidFill>
                <a:srgbClr val="FF0000"/>
              </a:solidFill>
            </a:endParaRPr>
          </a:p>
        </p:txBody>
      </p:sp>
      <p:sp>
        <p:nvSpPr>
          <p:cNvPr id="78" name="직사각형 77"/>
          <p:cNvSpPr/>
          <p:nvPr/>
        </p:nvSpPr>
        <p:spPr>
          <a:xfrm>
            <a:off x="697501" y="5095467"/>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인당 건수</a:t>
            </a:r>
          </a:p>
        </p:txBody>
      </p:sp>
      <p:sp>
        <p:nvSpPr>
          <p:cNvPr id="79" name="직사각형 78"/>
          <p:cNvSpPr/>
          <p:nvPr/>
        </p:nvSpPr>
        <p:spPr>
          <a:xfrm>
            <a:off x="683568" y="5383334"/>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중국 인당 건수</a:t>
            </a:r>
          </a:p>
        </p:txBody>
      </p:sp>
      <p:sp>
        <p:nvSpPr>
          <p:cNvPr id="80" name="직사각형 79"/>
          <p:cNvSpPr/>
          <p:nvPr/>
        </p:nvSpPr>
        <p:spPr>
          <a:xfrm>
            <a:off x="323500" y="5698325"/>
            <a:ext cx="288032" cy="791015"/>
          </a:xfrm>
          <a:prstGeom prst="rect">
            <a:avLst/>
          </a:prstGeom>
          <a:solidFill>
            <a:schemeClr val="accent2"/>
          </a:solid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금</a:t>
            </a:r>
            <a:endParaRPr lang="en-US" altLang="ko-KR" sz="1200" kern="0">
              <a:solidFill>
                <a:prstClr val="black"/>
              </a:solidFill>
              <a:latin typeface="NOVA Bold"/>
              <a:ea typeface="NOVA Bold"/>
            </a:endParaRPr>
          </a:p>
          <a:p>
            <a:pPr algn="ctr" latinLnBrk="0"/>
            <a:r>
              <a:rPr lang="ko-KR" altLang="en-US" sz="1200" kern="0">
                <a:solidFill>
                  <a:prstClr val="black"/>
                </a:solidFill>
                <a:latin typeface="NOVA Bold"/>
                <a:ea typeface="NOVA Bold"/>
              </a:rPr>
              <a:t>액</a:t>
            </a:r>
          </a:p>
        </p:txBody>
      </p:sp>
      <p:sp>
        <p:nvSpPr>
          <p:cNvPr id="81" name="직사각형 80"/>
          <p:cNvSpPr/>
          <p:nvPr/>
        </p:nvSpPr>
        <p:spPr>
          <a:xfrm>
            <a:off x="697473" y="5698325"/>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전체 </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백만원</a:t>
            </a:r>
            <a:r>
              <a:rPr lang="en-US" altLang="ko-KR" sz="1200" kern="0">
                <a:solidFill>
                  <a:prstClr val="black"/>
                </a:solidFill>
                <a:latin typeface="NOVA Bold"/>
                <a:ea typeface="NOVA Bold"/>
              </a:rPr>
              <a:t>)</a:t>
            </a:r>
            <a:endParaRPr lang="ko-KR" altLang="en-US" sz="1200" kern="0">
              <a:solidFill>
                <a:prstClr val="black"/>
              </a:solidFill>
              <a:latin typeface="NOVA Bold"/>
              <a:ea typeface="NOVA Bold"/>
            </a:endParaRPr>
          </a:p>
        </p:txBody>
      </p:sp>
      <p:sp>
        <p:nvSpPr>
          <p:cNvPr id="82" name="직사각형 81"/>
          <p:cNvSpPr/>
          <p:nvPr/>
        </p:nvSpPr>
        <p:spPr>
          <a:xfrm>
            <a:off x="683540" y="5986192"/>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인당 금액</a:t>
            </a:r>
          </a:p>
        </p:txBody>
      </p:sp>
      <p:sp>
        <p:nvSpPr>
          <p:cNvPr id="83" name="직사각형 82"/>
          <p:cNvSpPr/>
          <p:nvPr/>
        </p:nvSpPr>
        <p:spPr>
          <a:xfrm>
            <a:off x="1875609" y="303908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84" name="직사각형 83"/>
          <p:cNvSpPr/>
          <p:nvPr/>
        </p:nvSpPr>
        <p:spPr>
          <a:xfrm>
            <a:off x="2595289" y="304097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85" name="직사각형 84"/>
          <p:cNvSpPr/>
          <p:nvPr/>
        </p:nvSpPr>
        <p:spPr>
          <a:xfrm>
            <a:off x="3315769" y="304320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86" name="직사각형 85"/>
          <p:cNvSpPr/>
          <p:nvPr/>
        </p:nvSpPr>
        <p:spPr>
          <a:xfrm>
            <a:off x="4237892" y="303908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87" name="직사각형 86"/>
          <p:cNvSpPr/>
          <p:nvPr/>
        </p:nvSpPr>
        <p:spPr>
          <a:xfrm>
            <a:off x="4957572" y="304097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88" name="직사각형 87"/>
          <p:cNvSpPr/>
          <p:nvPr/>
        </p:nvSpPr>
        <p:spPr>
          <a:xfrm>
            <a:off x="5678052" y="304320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89" name="직사각형 88"/>
          <p:cNvSpPr/>
          <p:nvPr/>
        </p:nvSpPr>
        <p:spPr>
          <a:xfrm>
            <a:off x="6624028" y="303402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90" name="직사각형 89"/>
          <p:cNvSpPr/>
          <p:nvPr/>
        </p:nvSpPr>
        <p:spPr>
          <a:xfrm>
            <a:off x="7343708" y="303591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91" name="직사각형 90"/>
          <p:cNvSpPr/>
          <p:nvPr/>
        </p:nvSpPr>
        <p:spPr>
          <a:xfrm>
            <a:off x="8064188" y="303814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92" name="직사각형 91"/>
          <p:cNvSpPr/>
          <p:nvPr/>
        </p:nvSpPr>
        <p:spPr>
          <a:xfrm>
            <a:off x="1875609" y="332712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93" name="직사각형 92"/>
          <p:cNvSpPr/>
          <p:nvPr/>
        </p:nvSpPr>
        <p:spPr>
          <a:xfrm>
            <a:off x="2595289" y="332900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94" name="직사각형 93"/>
          <p:cNvSpPr/>
          <p:nvPr/>
        </p:nvSpPr>
        <p:spPr>
          <a:xfrm>
            <a:off x="3315769" y="333123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51%</a:t>
            </a:r>
            <a:endParaRPr lang="ko-KR" altLang="en-US" sz="1000" kern="0">
              <a:solidFill>
                <a:prstClr val="black"/>
              </a:solidFill>
            </a:endParaRPr>
          </a:p>
        </p:txBody>
      </p:sp>
      <p:sp>
        <p:nvSpPr>
          <p:cNvPr id="95" name="직사각형 94"/>
          <p:cNvSpPr/>
          <p:nvPr/>
        </p:nvSpPr>
        <p:spPr>
          <a:xfrm>
            <a:off x="4237892" y="332712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96" name="직사각형 95"/>
          <p:cNvSpPr/>
          <p:nvPr/>
        </p:nvSpPr>
        <p:spPr>
          <a:xfrm>
            <a:off x="4957572" y="332900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97" name="직사각형 96"/>
          <p:cNvSpPr/>
          <p:nvPr/>
        </p:nvSpPr>
        <p:spPr>
          <a:xfrm>
            <a:off x="5678052" y="333123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98" name="직사각형 97"/>
          <p:cNvSpPr/>
          <p:nvPr/>
        </p:nvSpPr>
        <p:spPr>
          <a:xfrm>
            <a:off x="6624028" y="332206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99" name="직사각형 98"/>
          <p:cNvSpPr/>
          <p:nvPr/>
        </p:nvSpPr>
        <p:spPr>
          <a:xfrm>
            <a:off x="7343708" y="332394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100" name="직사각형 99"/>
          <p:cNvSpPr/>
          <p:nvPr/>
        </p:nvSpPr>
        <p:spPr>
          <a:xfrm>
            <a:off x="8064188" y="332617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a:t>
            </a:r>
            <a:endParaRPr lang="ko-KR" altLang="en-US" sz="1000" kern="0">
              <a:solidFill>
                <a:prstClr val="black"/>
              </a:solidFill>
            </a:endParaRPr>
          </a:p>
        </p:txBody>
      </p:sp>
      <p:sp>
        <p:nvSpPr>
          <p:cNvPr id="101" name="직사각형 100"/>
          <p:cNvSpPr/>
          <p:nvPr/>
        </p:nvSpPr>
        <p:spPr>
          <a:xfrm>
            <a:off x="1878561" y="361913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13%</a:t>
            </a:r>
            <a:endParaRPr lang="ko-KR" altLang="en-US" sz="1000" b="1" kern="0">
              <a:solidFill>
                <a:srgbClr val="FF0000"/>
              </a:solidFill>
            </a:endParaRPr>
          </a:p>
        </p:txBody>
      </p:sp>
      <p:sp>
        <p:nvSpPr>
          <p:cNvPr id="102" name="직사각형 101"/>
          <p:cNvSpPr/>
          <p:nvPr/>
        </p:nvSpPr>
        <p:spPr>
          <a:xfrm>
            <a:off x="2598241" y="362102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20%</a:t>
            </a:r>
            <a:endParaRPr lang="ko-KR" altLang="en-US" sz="1000" b="1" kern="0">
              <a:solidFill>
                <a:srgbClr val="FF0000"/>
              </a:solidFill>
            </a:endParaRPr>
          </a:p>
        </p:txBody>
      </p:sp>
      <p:sp>
        <p:nvSpPr>
          <p:cNvPr id="103" name="직사각형 102"/>
          <p:cNvSpPr/>
          <p:nvPr/>
        </p:nvSpPr>
        <p:spPr>
          <a:xfrm>
            <a:off x="3318721" y="362325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25%</a:t>
            </a:r>
            <a:endParaRPr lang="ko-KR" altLang="en-US" sz="1000" b="1" kern="0">
              <a:solidFill>
                <a:srgbClr val="FF0000"/>
              </a:solidFill>
            </a:endParaRPr>
          </a:p>
        </p:txBody>
      </p:sp>
      <p:sp>
        <p:nvSpPr>
          <p:cNvPr id="104" name="직사각형 103"/>
          <p:cNvSpPr/>
          <p:nvPr/>
        </p:nvSpPr>
        <p:spPr>
          <a:xfrm>
            <a:off x="4240844" y="361913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10%</a:t>
            </a:r>
            <a:endParaRPr lang="ko-KR" altLang="en-US" sz="1000" kern="0">
              <a:solidFill>
                <a:prstClr val="black"/>
              </a:solidFill>
            </a:endParaRPr>
          </a:p>
        </p:txBody>
      </p:sp>
      <p:sp>
        <p:nvSpPr>
          <p:cNvPr id="105" name="직사각형 104"/>
          <p:cNvSpPr/>
          <p:nvPr/>
        </p:nvSpPr>
        <p:spPr>
          <a:xfrm>
            <a:off x="4960524" y="362102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a:t>
            </a:r>
            <a:endParaRPr lang="ko-KR" altLang="en-US" sz="1000" kern="0">
              <a:solidFill>
                <a:prstClr val="black"/>
              </a:solidFill>
            </a:endParaRPr>
          </a:p>
        </p:txBody>
      </p:sp>
      <p:sp>
        <p:nvSpPr>
          <p:cNvPr id="106" name="직사각형 105"/>
          <p:cNvSpPr/>
          <p:nvPr/>
        </p:nvSpPr>
        <p:spPr>
          <a:xfrm>
            <a:off x="5681004" y="362325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107" name="직사각형 106"/>
          <p:cNvSpPr/>
          <p:nvPr/>
        </p:nvSpPr>
        <p:spPr>
          <a:xfrm>
            <a:off x="6626980" y="361407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108" name="직사각형 107"/>
          <p:cNvSpPr/>
          <p:nvPr/>
        </p:nvSpPr>
        <p:spPr>
          <a:xfrm>
            <a:off x="7346660" y="361596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a:t>
            </a:r>
            <a:endParaRPr lang="ko-KR" altLang="en-US" sz="1000" kern="0">
              <a:solidFill>
                <a:prstClr val="black"/>
              </a:solidFill>
            </a:endParaRPr>
          </a:p>
        </p:txBody>
      </p:sp>
      <p:sp>
        <p:nvSpPr>
          <p:cNvPr id="109" name="직사각형 108"/>
          <p:cNvSpPr/>
          <p:nvPr/>
        </p:nvSpPr>
        <p:spPr>
          <a:xfrm>
            <a:off x="8067140" y="361819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a:t>
            </a:r>
            <a:endParaRPr lang="ko-KR" altLang="en-US" sz="1000" kern="0">
              <a:solidFill>
                <a:prstClr val="black"/>
              </a:solidFill>
            </a:endParaRPr>
          </a:p>
        </p:txBody>
      </p:sp>
      <p:sp>
        <p:nvSpPr>
          <p:cNvPr id="110" name="직사각형 109"/>
          <p:cNvSpPr/>
          <p:nvPr/>
        </p:nvSpPr>
        <p:spPr>
          <a:xfrm>
            <a:off x="1878561" y="390717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32%</a:t>
            </a:r>
            <a:endParaRPr lang="ko-KR" altLang="en-US" sz="1000" kern="0">
              <a:solidFill>
                <a:prstClr val="black"/>
              </a:solidFill>
            </a:endParaRPr>
          </a:p>
        </p:txBody>
      </p:sp>
      <p:sp>
        <p:nvSpPr>
          <p:cNvPr id="111" name="직사각형 110"/>
          <p:cNvSpPr/>
          <p:nvPr/>
        </p:nvSpPr>
        <p:spPr>
          <a:xfrm>
            <a:off x="2598241" y="390905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33%</a:t>
            </a:r>
            <a:endParaRPr lang="ko-KR" altLang="en-US" sz="1000" kern="0">
              <a:solidFill>
                <a:prstClr val="black"/>
              </a:solidFill>
            </a:endParaRPr>
          </a:p>
        </p:txBody>
      </p:sp>
      <p:sp>
        <p:nvSpPr>
          <p:cNvPr id="112" name="직사각형 111"/>
          <p:cNvSpPr/>
          <p:nvPr/>
        </p:nvSpPr>
        <p:spPr>
          <a:xfrm>
            <a:off x="3318721" y="391128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a:t>
            </a:r>
            <a:endParaRPr lang="ko-KR" altLang="en-US" sz="1000" kern="0">
              <a:solidFill>
                <a:prstClr val="black"/>
              </a:solidFill>
            </a:endParaRPr>
          </a:p>
        </p:txBody>
      </p:sp>
      <p:sp>
        <p:nvSpPr>
          <p:cNvPr id="113" name="직사각형 112"/>
          <p:cNvSpPr/>
          <p:nvPr/>
        </p:nvSpPr>
        <p:spPr>
          <a:xfrm>
            <a:off x="4240844" y="390717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a:t>
            </a:r>
            <a:endParaRPr lang="ko-KR" altLang="en-US" sz="1000" kern="0">
              <a:solidFill>
                <a:prstClr val="black"/>
              </a:solidFill>
            </a:endParaRPr>
          </a:p>
        </p:txBody>
      </p:sp>
      <p:sp>
        <p:nvSpPr>
          <p:cNvPr id="114" name="직사각형 113"/>
          <p:cNvSpPr/>
          <p:nvPr/>
        </p:nvSpPr>
        <p:spPr>
          <a:xfrm>
            <a:off x="4960524" y="390905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15" name="직사각형 114"/>
          <p:cNvSpPr/>
          <p:nvPr/>
        </p:nvSpPr>
        <p:spPr>
          <a:xfrm>
            <a:off x="5681004" y="391128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a:t>
            </a:r>
            <a:endParaRPr lang="ko-KR" altLang="en-US" sz="1000" kern="0">
              <a:solidFill>
                <a:prstClr val="black"/>
              </a:solidFill>
            </a:endParaRPr>
          </a:p>
        </p:txBody>
      </p:sp>
      <p:sp>
        <p:nvSpPr>
          <p:cNvPr id="116" name="직사각형 115"/>
          <p:cNvSpPr/>
          <p:nvPr/>
        </p:nvSpPr>
        <p:spPr>
          <a:xfrm>
            <a:off x="6626980" y="390211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31%</a:t>
            </a:r>
            <a:endParaRPr lang="ko-KR" altLang="en-US" sz="1000" kern="0">
              <a:solidFill>
                <a:prstClr val="black"/>
              </a:solidFill>
            </a:endParaRPr>
          </a:p>
        </p:txBody>
      </p:sp>
      <p:sp>
        <p:nvSpPr>
          <p:cNvPr id="117" name="직사각형 116"/>
          <p:cNvSpPr/>
          <p:nvPr/>
        </p:nvSpPr>
        <p:spPr>
          <a:xfrm>
            <a:off x="7346660" y="390399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a:t>
            </a:r>
            <a:endParaRPr lang="ko-KR" altLang="en-US" sz="1000" kern="0">
              <a:solidFill>
                <a:prstClr val="black"/>
              </a:solidFill>
            </a:endParaRPr>
          </a:p>
        </p:txBody>
      </p:sp>
      <p:sp>
        <p:nvSpPr>
          <p:cNvPr id="118" name="직사각형 117"/>
          <p:cNvSpPr/>
          <p:nvPr/>
        </p:nvSpPr>
        <p:spPr>
          <a:xfrm>
            <a:off x="8067140" y="390622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28%</a:t>
            </a:r>
            <a:endParaRPr lang="ko-KR" altLang="en-US" sz="1000" kern="0">
              <a:solidFill>
                <a:prstClr val="black"/>
              </a:solidFill>
            </a:endParaRPr>
          </a:p>
        </p:txBody>
      </p:sp>
      <p:sp>
        <p:nvSpPr>
          <p:cNvPr id="119" name="직사각형 118"/>
          <p:cNvSpPr/>
          <p:nvPr/>
        </p:nvSpPr>
        <p:spPr>
          <a:xfrm>
            <a:off x="1871700" y="419520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21%</a:t>
            </a:r>
            <a:endParaRPr lang="ko-KR" altLang="en-US" sz="1000" kern="0">
              <a:solidFill>
                <a:prstClr val="black"/>
              </a:solidFill>
            </a:endParaRPr>
          </a:p>
        </p:txBody>
      </p:sp>
      <p:sp>
        <p:nvSpPr>
          <p:cNvPr id="120" name="직사각형 119"/>
          <p:cNvSpPr/>
          <p:nvPr/>
        </p:nvSpPr>
        <p:spPr>
          <a:xfrm>
            <a:off x="2591380" y="419708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a:t>
            </a:r>
            <a:endParaRPr lang="ko-KR" altLang="en-US" sz="1000" kern="0">
              <a:solidFill>
                <a:prstClr val="black"/>
              </a:solidFill>
            </a:endParaRPr>
          </a:p>
        </p:txBody>
      </p:sp>
      <p:sp>
        <p:nvSpPr>
          <p:cNvPr id="121" name="직사각형 120"/>
          <p:cNvSpPr/>
          <p:nvPr/>
        </p:nvSpPr>
        <p:spPr>
          <a:xfrm>
            <a:off x="3311860" y="419931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a:t>
            </a:r>
            <a:endParaRPr lang="ko-KR" altLang="en-US" sz="1000" kern="0">
              <a:solidFill>
                <a:prstClr val="black"/>
              </a:solidFill>
            </a:endParaRPr>
          </a:p>
        </p:txBody>
      </p:sp>
      <p:sp>
        <p:nvSpPr>
          <p:cNvPr id="122" name="직사각형 121"/>
          <p:cNvSpPr/>
          <p:nvPr/>
        </p:nvSpPr>
        <p:spPr>
          <a:xfrm>
            <a:off x="4233983" y="419520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a:t>
            </a:r>
            <a:endParaRPr lang="ko-KR" altLang="en-US" sz="1000" kern="0">
              <a:solidFill>
                <a:prstClr val="black"/>
              </a:solidFill>
            </a:endParaRPr>
          </a:p>
        </p:txBody>
      </p:sp>
      <p:sp>
        <p:nvSpPr>
          <p:cNvPr id="123" name="직사각형 122"/>
          <p:cNvSpPr/>
          <p:nvPr/>
        </p:nvSpPr>
        <p:spPr>
          <a:xfrm>
            <a:off x="4953663" y="419708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24" name="직사각형 123"/>
          <p:cNvSpPr/>
          <p:nvPr/>
        </p:nvSpPr>
        <p:spPr>
          <a:xfrm>
            <a:off x="5674143" y="419931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a:t>
            </a:r>
            <a:endParaRPr lang="ko-KR" altLang="en-US" sz="1000" kern="0">
              <a:solidFill>
                <a:prstClr val="black"/>
              </a:solidFill>
            </a:endParaRPr>
          </a:p>
        </p:txBody>
      </p:sp>
      <p:sp>
        <p:nvSpPr>
          <p:cNvPr id="125" name="직사각형 124"/>
          <p:cNvSpPr/>
          <p:nvPr/>
        </p:nvSpPr>
        <p:spPr>
          <a:xfrm>
            <a:off x="6620119" y="419014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a:t>
            </a:r>
            <a:endParaRPr lang="ko-KR" altLang="en-US" sz="1000" kern="0">
              <a:solidFill>
                <a:prstClr val="black"/>
              </a:solidFill>
            </a:endParaRPr>
          </a:p>
        </p:txBody>
      </p:sp>
      <p:sp>
        <p:nvSpPr>
          <p:cNvPr id="126" name="직사각형 125"/>
          <p:cNvSpPr/>
          <p:nvPr/>
        </p:nvSpPr>
        <p:spPr>
          <a:xfrm>
            <a:off x="7339799" y="419202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27" name="직사각형 126"/>
          <p:cNvSpPr/>
          <p:nvPr/>
        </p:nvSpPr>
        <p:spPr>
          <a:xfrm>
            <a:off x="8060279" y="419425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28" name="직사각형 127"/>
          <p:cNvSpPr/>
          <p:nvPr/>
        </p:nvSpPr>
        <p:spPr>
          <a:xfrm>
            <a:off x="1871700" y="448323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a:t>
            </a:r>
            <a:endParaRPr lang="ko-KR" altLang="en-US" sz="1000" kern="0">
              <a:solidFill>
                <a:prstClr val="black"/>
              </a:solidFill>
            </a:endParaRPr>
          </a:p>
        </p:txBody>
      </p:sp>
      <p:sp>
        <p:nvSpPr>
          <p:cNvPr id="129" name="직사각형 128"/>
          <p:cNvSpPr/>
          <p:nvPr/>
        </p:nvSpPr>
        <p:spPr>
          <a:xfrm>
            <a:off x="2591380" y="448511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a:t>
            </a:r>
            <a:endParaRPr lang="ko-KR" altLang="en-US" sz="1000" kern="0">
              <a:solidFill>
                <a:prstClr val="black"/>
              </a:solidFill>
            </a:endParaRPr>
          </a:p>
        </p:txBody>
      </p:sp>
      <p:sp>
        <p:nvSpPr>
          <p:cNvPr id="130" name="직사각형 129"/>
          <p:cNvSpPr/>
          <p:nvPr/>
        </p:nvSpPr>
        <p:spPr>
          <a:xfrm>
            <a:off x="3311860" y="448734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31" name="직사각형 130"/>
          <p:cNvSpPr/>
          <p:nvPr/>
        </p:nvSpPr>
        <p:spPr>
          <a:xfrm>
            <a:off x="4233983" y="448323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40%</a:t>
            </a:r>
            <a:endParaRPr lang="ko-KR" altLang="en-US" sz="1000" kern="0">
              <a:solidFill>
                <a:prstClr val="black"/>
              </a:solidFill>
            </a:endParaRPr>
          </a:p>
        </p:txBody>
      </p:sp>
      <p:sp>
        <p:nvSpPr>
          <p:cNvPr id="132" name="직사각형 131"/>
          <p:cNvSpPr/>
          <p:nvPr/>
        </p:nvSpPr>
        <p:spPr>
          <a:xfrm>
            <a:off x="4953663" y="448511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35%</a:t>
            </a:r>
            <a:endParaRPr lang="ko-KR" altLang="en-US" sz="1000" kern="0">
              <a:solidFill>
                <a:prstClr val="black"/>
              </a:solidFill>
            </a:endParaRPr>
          </a:p>
        </p:txBody>
      </p:sp>
      <p:sp>
        <p:nvSpPr>
          <p:cNvPr id="133" name="직사각형 132"/>
          <p:cNvSpPr/>
          <p:nvPr/>
        </p:nvSpPr>
        <p:spPr>
          <a:xfrm>
            <a:off x="5674143" y="448734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a:t>
            </a:r>
            <a:endParaRPr lang="ko-KR" altLang="en-US" sz="1000" kern="0">
              <a:solidFill>
                <a:prstClr val="black"/>
              </a:solidFill>
            </a:endParaRPr>
          </a:p>
        </p:txBody>
      </p:sp>
      <p:sp>
        <p:nvSpPr>
          <p:cNvPr id="134" name="직사각형 133"/>
          <p:cNvSpPr/>
          <p:nvPr/>
        </p:nvSpPr>
        <p:spPr>
          <a:xfrm>
            <a:off x="6620119" y="447817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a:t>
            </a:r>
            <a:endParaRPr lang="ko-KR" altLang="en-US" sz="1000" kern="0">
              <a:solidFill>
                <a:prstClr val="black"/>
              </a:solidFill>
            </a:endParaRPr>
          </a:p>
        </p:txBody>
      </p:sp>
      <p:sp>
        <p:nvSpPr>
          <p:cNvPr id="135" name="직사각형 134"/>
          <p:cNvSpPr/>
          <p:nvPr/>
        </p:nvSpPr>
        <p:spPr>
          <a:xfrm>
            <a:off x="7339799" y="448005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a:t>
            </a:r>
            <a:endParaRPr lang="ko-KR" altLang="en-US" sz="1000" kern="0">
              <a:solidFill>
                <a:prstClr val="black"/>
              </a:solidFill>
            </a:endParaRPr>
          </a:p>
        </p:txBody>
      </p:sp>
      <p:sp>
        <p:nvSpPr>
          <p:cNvPr id="136" name="직사각형 135"/>
          <p:cNvSpPr/>
          <p:nvPr/>
        </p:nvSpPr>
        <p:spPr>
          <a:xfrm>
            <a:off x="8060279" y="448229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a:t>
            </a:r>
            <a:endParaRPr lang="ko-KR" altLang="en-US" sz="1000" kern="0">
              <a:solidFill>
                <a:prstClr val="black"/>
              </a:solidFill>
            </a:endParaRPr>
          </a:p>
        </p:txBody>
      </p:sp>
      <p:sp>
        <p:nvSpPr>
          <p:cNvPr id="137" name="직사각형 136"/>
          <p:cNvSpPr/>
          <p:nvPr/>
        </p:nvSpPr>
        <p:spPr>
          <a:xfrm>
            <a:off x="1875609" y="509131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138" name="직사각형 137"/>
          <p:cNvSpPr/>
          <p:nvPr/>
        </p:nvSpPr>
        <p:spPr>
          <a:xfrm>
            <a:off x="2595289" y="509320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139" name="직사각형 138"/>
          <p:cNvSpPr/>
          <p:nvPr/>
        </p:nvSpPr>
        <p:spPr>
          <a:xfrm>
            <a:off x="3315769" y="509543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140" name="직사각형 139"/>
          <p:cNvSpPr/>
          <p:nvPr/>
        </p:nvSpPr>
        <p:spPr>
          <a:xfrm>
            <a:off x="4237892" y="509131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14.2</a:t>
            </a:r>
            <a:endParaRPr lang="ko-KR" altLang="en-US" sz="1000" kern="0">
              <a:solidFill>
                <a:prstClr val="black"/>
              </a:solidFill>
            </a:endParaRPr>
          </a:p>
        </p:txBody>
      </p:sp>
      <p:sp>
        <p:nvSpPr>
          <p:cNvPr id="141" name="직사각형 140"/>
          <p:cNvSpPr/>
          <p:nvPr/>
        </p:nvSpPr>
        <p:spPr>
          <a:xfrm>
            <a:off x="4957572" y="509320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13.7</a:t>
            </a:r>
            <a:endParaRPr lang="ko-KR" altLang="en-US" sz="1000" kern="0">
              <a:solidFill>
                <a:prstClr val="black"/>
              </a:solidFill>
            </a:endParaRPr>
          </a:p>
        </p:txBody>
      </p:sp>
      <p:sp>
        <p:nvSpPr>
          <p:cNvPr id="142" name="직사각형 141"/>
          <p:cNvSpPr/>
          <p:nvPr/>
        </p:nvSpPr>
        <p:spPr>
          <a:xfrm>
            <a:off x="5678052" y="509543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10.9</a:t>
            </a:r>
            <a:endParaRPr lang="ko-KR" altLang="en-US" sz="1000" kern="0">
              <a:solidFill>
                <a:prstClr val="black"/>
              </a:solidFill>
            </a:endParaRPr>
          </a:p>
        </p:txBody>
      </p:sp>
      <p:sp>
        <p:nvSpPr>
          <p:cNvPr id="143" name="직사각형 142"/>
          <p:cNvSpPr/>
          <p:nvPr/>
        </p:nvSpPr>
        <p:spPr>
          <a:xfrm>
            <a:off x="6624028" y="508625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a:t>
            </a:r>
            <a:endParaRPr lang="ko-KR" altLang="en-US" sz="1000" kern="0">
              <a:solidFill>
                <a:prstClr val="black"/>
              </a:solidFill>
            </a:endParaRPr>
          </a:p>
        </p:txBody>
      </p:sp>
      <p:sp>
        <p:nvSpPr>
          <p:cNvPr id="144" name="직사각형 143"/>
          <p:cNvSpPr/>
          <p:nvPr/>
        </p:nvSpPr>
        <p:spPr>
          <a:xfrm>
            <a:off x="7343708" y="508814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3.6</a:t>
            </a:r>
            <a:endParaRPr lang="ko-KR" altLang="en-US" sz="1000" kern="0">
              <a:solidFill>
                <a:prstClr val="black"/>
              </a:solidFill>
            </a:endParaRPr>
          </a:p>
        </p:txBody>
      </p:sp>
      <p:sp>
        <p:nvSpPr>
          <p:cNvPr id="145" name="직사각형 144"/>
          <p:cNvSpPr/>
          <p:nvPr/>
        </p:nvSpPr>
        <p:spPr>
          <a:xfrm>
            <a:off x="8064188" y="509037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3.2</a:t>
            </a:r>
            <a:endParaRPr lang="ko-KR" altLang="en-US" sz="1000" kern="0">
              <a:solidFill>
                <a:prstClr val="black"/>
              </a:solidFill>
            </a:endParaRPr>
          </a:p>
        </p:txBody>
      </p:sp>
      <p:sp>
        <p:nvSpPr>
          <p:cNvPr id="146" name="직사각형 145"/>
          <p:cNvSpPr/>
          <p:nvPr/>
        </p:nvSpPr>
        <p:spPr>
          <a:xfrm>
            <a:off x="1878561" y="538333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a:t>
            </a:r>
            <a:endParaRPr lang="ko-KR" altLang="en-US" sz="1000" kern="0">
              <a:solidFill>
                <a:prstClr val="black"/>
              </a:solidFill>
            </a:endParaRPr>
          </a:p>
        </p:txBody>
      </p:sp>
      <p:sp>
        <p:nvSpPr>
          <p:cNvPr id="147" name="직사각형 146"/>
          <p:cNvSpPr/>
          <p:nvPr/>
        </p:nvSpPr>
        <p:spPr>
          <a:xfrm>
            <a:off x="2598241" y="538521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a:t>
            </a:r>
            <a:endParaRPr lang="ko-KR" altLang="en-US" sz="1000" kern="0">
              <a:solidFill>
                <a:prstClr val="black"/>
              </a:solidFill>
            </a:endParaRPr>
          </a:p>
        </p:txBody>
      </p:sp>
      <p:sp>
        <p:nvSpPr>
          <p:cNvPr id="148" name="직사각형 147"/>
          <p:cNvSpPr/>
          <p:nvPr/>
        </p:nvSpPr>
        <p:spPr>
          <a:xfrm>
            <a:off x="3318721" y="538744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a:t>
            </a:r>
            <a:endParaRPr lang="ko-KR" altLang="en-US" sz="1000" kern="0">
              <a:solidFill>
                <a:prstClr val="black"/>
              </a:solidFill>
            </a:endParaRPr>
          </a:p>
        </p:txBody>
      </p:sp>
      <p:sp>
        <p:nvSpPr>
          <p:cNvPr id="149" name="직사각형 148"/>
          <p:cNvSpPr/>
          <p:nvPr/>
        </p:nvSpPr>
        <p:spPr>
          <a:xfrm>
            <a:off x="4240844" y="538333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3.3</a:t>
            </a:r>
            <a:endParaRPr lang="ko-KR" altLang="en-US" sz="1000" kern="0">
              <a:solidFill>
                <a:prstClr val="black"/>
              </a:solidFill>
            </a:endParaRPr>
          </a:p>
        </p:txBody>
      </p:sp>
      <p:sp>
        <p:nvSpPr>
          <p:cNvPr id="150" name="직사각형 149"/>
          <p:cNvSpPr/>
          <p:nvPr/>
        </p:nvSpPr>
        <p:spPr>
          <a:xfrm>
            <a:off x="4960524" y="538521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3.6</a:t>
            </a:r>
            <a:endParaRPr lang="ko-KR" altLang="en-US" sz="1000" kern="0">
              <a:solidFill>
                <a:prstClr val="black"/>
              </a:solidFill>
            </a:endParaRPr>
          </a:p>
        </p:txBody>
      </p:sp>
      <p:sp>
        <p:nvSpPr>
          <p:cNvPr id="151" name="직사각형 150"/>
          <p:cNvSpPr/>
          <p:nvPr/>
        </p:nvSpPr>
        <p:spPr>
          <a:xfrm>
            <a:off x="5681004" y="538744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3.9</a:t>
            </a:r>
            <a:endParaRPr lang="ko-KR" altLang="en-US" sz="1000" kern="0">
              <a:solidFill>
                <a:prstClr val="black"/>
              </a:solidFill>
            </a:endParaRPr>
          </a:p>
        </p:txBody>
      </p:sp>
      <p:sp>
        <p:nvSpPr>
          <p:cNvPr id="152" name="직사각형 151"/>
          <p:cNvSpPr/>
          <p:nvPr/>
        </p:nvSpPr>
        <p:spPr>
          <a:xfrm>
            <a:off x="6626980" y="537827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153" name="직사각형 152"/>
          <p:cNvSpPr/>
          <p:nvPr/>
        </p:nvSpPr>
        <p:spPr>
          <a:xfrm>
            <a:off x="7346660" y="538015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154" name="직사각형 153"/>
          <p:cNvSpPr/>
          <p:nvPr/>
        </p:nvSpPr>
        <p:spPr>
          <a:xfrm>
            <a:off x="8067140" y="538239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155" name="직사각형 154"/>
          <p:cNvSpPr/>
          <p:nvPr/>
        </p:nvSpPr>
        <p:spPr>
          <a:xfrm>
            <a:off x="1878561" y="569816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9,085</a:t>
            </a:r>
            <a:endParaRPr lang="ko-KR" altLang="en-US" sz="1000" kern="0">
              <a:solidFill>
                <a:prstClr val="black"/>
              </a:solidFill>
            </a:endParaRPr>
          </a:p>
        </p:txBody>
      </p:sp>
      <p:sp>
        <p:nvSpPr>
          <p:cNvPr id="156" name="직사각형 155"/>
          <p:cNvSpPr/>
          <p:nvPr/>
        </p:nvSpPr>
        <p:spPr>
          <a:xfrm>
            <a:off x="2598241" y="570004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15,110</a:t>
            </a:r>
            <a:endParaRPr lang="ko-KR" altLang="en-US" sz="1000" kern="0">
              <a:solidFill>
                <a:prstClr val="black"/>
              </a:solidFill>
            </a:endParaRPr>
          </a:p>
        </p:txBody>
      </p:sp>
      <p:sp>
        <p:nvSpPr>
          <p:cNvPr id="157" name="직사각형 156"/>
          <p:cNvSpPr/>
          <p:nvPr/>
        </p:nvSpPr>
        <p:spPr>
          <a:xfrm>
            <a:off x="3318721" y="570227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19,091</a:t>
            </a:r>
            <a:endParaRPr lang="ko-KR" altLang="en-US" sz="1000" kern="0">
              <a:solidFill>
                <a:prstClr val="black"/>
              </a:solidFill>
            </a:endParaRPr>
          </a:p>
        </p:txBody>
      </p:sp>
      <p:sp>
        <p:nvSpPr>
          <p:cNvPr id="158" name="직사각형 157"/>
          <p:cNvSpPr/>
          <p:nvPr/>
        </p:nvSpPr>
        <p:spPr>
          <a:xfrm>
            <a:off x="4240844" y="569816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59,561</a:t>
            </a:r>
            <a:endParaRPr lang="ko-KR" altLang="en-US" sz="1000" kern="0">
              <a:solidFill>
                <a:prstClr val="black"/>
              </a:solidFill>
            </a:endParaRPr>
          </a:p>
        </p:txBody>
      </p:sp>
      <p:sp>
        <p:nvSpPr>
          <p:cNvPr id="159" name="직사각형 158"/>
          <p:cNvSpPr/>
          <p:nvPr/>
        </p:nvSpPr>
        <p:spPr>
          <a:xfrm>
            <a:off x="4960524" y="570004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73,561</a:t>
            </a:r>
            <a:endParaRPr lang="ko-KR" altLang="en-US" sz="1000" kern="0">
              <a:solidFill>
                <a:prstClr val="black"/>
              </a:solidFill>
            </a:endParaRPr>
          </a:p>
        </p:txBody>
      </p:sp>
      <p:sp>
        <p:nvSpPr>
          <p:cNvPr id="160" name="직사각형 159"/>
          <p:cNvSpPr/>
          <p:nvPr/>
        </p:nvSpPr>
        <p:spPr>
          <a:xfrm>
            <a:off x="5681004" y="570227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67,380</a:t>
            </a:r>
            <a:endParaRPr lang="ko-KR" altLang="en-US" sz="1000" kern="0">
              <a:solidFill>
                <a:prstClr val="black"/>
              </a:solidFill>
            </a:endParaRPr>
          </a:p>
        </p:txBody>
      </p:sp>
      <p:sp>
        <p:nvSpPr>
          <p:cNvPr id="161" name="직사각형 160"/>
          <p:cNvSpPr/>
          <p:nvPr/>
        </p:nvSpPr>
        <p:spPr>
          <a:xfrm>
            <a:off x="6626980" y="5693101"/>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47,609</a:t>
            </a:r>
            <a:endParaRPr lang="ko-KR" altLang="en-US" sz="1000" kern="0">
              <a:solidFill>
                <a:prstClr val="black"/>
              </a:solidFill>
            </a:endParaRPr>
          </a:p>
        </p:txBody>
      </p:sp>
      <p:sp>
        <p:nvSpPr>
          <p:cNvPr id="162" name="직사각형 161"/>
          <p:cNvSpPr/>
          <p:nvPr/>
        </p:nvSpPr>
        <p:spPr>
          <a:xfrm>
            <a:off x="7346660" y="569498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48,568</a:t>
            </a:r>
            <a:endParaRPr lang="ko-KR" altLang="en-US" sz="1000" kern="0">
              <a:solidFill>
                <a:prstClr val="black"/>
              </a:solidFill>
            </a:endParaRPr>
          </a:p>
        </p:txBody>
      </p:sp>
      <p:sp>
        <p:nvSpPr>
          <p:cNvPr id="163" name="직사각형 162"/>
          <p:cNvSpPr/>
          <p:nvPr/>
        </p:nvSpPr>
        <p:spPr>
          <a:xfrm>
            <a:off x="8067140" y="569721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60,080</a:t>
            </a:r>
            <a:endParaRPr lang="ko-KR" altLang="en-US" sz="1000" kern="0">
              <a:solidFill>
                <a:prstClr val="black"/>
              </a:solidFill>
            </a:endParaRPr>
          </a:p>
        </p:txBody>
      </p:sp>
      <p:sp>
        <p:nvSpPr>
          <p:cNvPr id="164" name="직사각형 163"/>
          <p:cNvSpPr/>
          <p:nvPr/>
        </p:nvSpPr>
        <p:spPr>
          <a:xfrm>
            <a:off x="1871700" y="5986192"/>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115,132</a:t>
            </a:r>
            <a:endParaRPr lang="ko-KR" altLang="en-US" sz="1000" kern="0">
              <a:solidFill>
                <a:prstClr val="black"/>
              </a:solidFill>
            </a:endParaRPr>
          </a:p>
        </p:txBody>
      </p:sp>
      <p:sp>
        <p:nvSpPr>
          <p:cNvPr id="165" name="직사각형 164"/>
          <p:cNvSpPr/>
          <p:nvPr/>
        </p:nvSpPr>
        <p:spPr>
          <a:xfrm>
            <a:off x="2591380" y="598807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95,500</a:t>
            </a:r>
            <a:endParaRPr lang="ko-KR" altLang="en-US" sz="1000" kern="0">
              <a:solidFill>
                <a:prstClr val="black"/>
              </a:solidFill>
            </a:endParaRPr>
          </a:p>
        </p:txBody>
      </p:sp>
      <p:sp>
        <p:nvSpPr>
          <p:cNvPr id="166" name="직사각형 165"/>
          <p:cNvSpPr/>
          <p:nvPr/>
        </p:nvSpPr>
        <p:spPr>
          <a:xfrm>
            <a:off x="3311860" y="599030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92,000</a:t>
            </a:r>
            <a:endParaRPr lang="ko-KR" altLang="en-US" sz="1000" kern="0">
              <a:solidFill>
                <a:prstClr val="black"/>
              </a:solidFill>
            </a:endParaRPr>
          </a:p>
        </p:txBody>
      </p:sp>
      <p:sp>
        <p:nvSpPr>
          <p:cNvPr id="167" name="직사각형 166"/>
          <p:cNvSpPr/>
          <p:nvPr/>
        </p:nvSpPr>
        <p:spPr>
          <a:xfrm>
            <a:off x="4233983" y="5986192"/>
            <a:ext cx="648272" cy="2108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1,065,282</a:t>
            </a:r>
            <a:endParaRPr lang="ko-KR" altLang="en-US" sz="1000" b="1" kern="0">
              <a:solidFill>
                <a:srgbClr val="FF0000"/>
              </a:solidFill>
            </a:endParaRPr>
          </a:p>
        </p:txBody>
      </p:sp>
      <p:sp>
        <p:nvSpPr>
          <p:cNvPr id="168" name="직사각형 167"/>
          <p:cNvSpPr/>
          <p:nvPr/>
        </p:nvSpPr>
        <p:spPr>
          <a:xfrm>
            <a:off x="4953663" y="5988076"/>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972,407</a:t>
            </a:r>
            <a:endParaRPr lang="ko-KR" altLang="en-US" sz="1000" b="1" kern="0">
              <a:solidFill>
                <a:srgbClr val="FF0000"/>
              </a:solidFill>
            </a:endParaRPr>
          </a:p>
        </p:txBody>
      </p:sp>
      <p:sp>
        <p:nvSpPr>
          <p:cNvPr id="169" name="직사각형 168"/>
          <p:cNvSpPr/>
          <p:nvPr/>
        </p:nvSpPr>
        <p:spPr>
          <a:xfrm>
            <a:off x="5674143" y="599030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739,845</a:t>
            </a:r>
            <a:endParaRPr lang="ko-KR" altLang="en-US" sz="1000" b="1" kern="0">
              <a:solidFill>
                <a:srgbClr val="FF0000"/>
              </a:solidFill>
            </a:endParaRPr>
          </a:p>
        </p:txBody>
      </p:sp>
      <p:sp>
        <p:nvSpPr>
          <p:cNvPr id="170" name="직사각형 169"/>
          <p:cNvSpPr/>
          <p:nvPr/>
        </p:nvSpPr>
        <p:spPr>
          <a:xfrm>
            <a:off x="6620119" y="598113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247,229</a:t>
            </a:r>
            <a:endParaRPr lang="ko-KR" altLang="en-US" sz="1000" kern="0">
              <a:solidFill>
                <a:prstClr val="black"/>
              </a:solidFill>
            </a:endParaRPr>
          </a:p>
        </p:txBody>
      </p:sp>
      <p:sp>
        <p:nvSpPr>
          <p:cNvPr id="171" name="직사각형 170"/>
          <p:cNvSpPr/>
          <p:nvPr/>
        </p:nvSpPr>
        <p:spPr>
          <a:xfrm>
            <a:off x="7339799" y="5983017"/>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239,243</a:t>
            </a:r>
            <a:endParaRPr lang="ko-KR" altLang="en-US" sz="1000" kern="0">
              <a:solidFill>
                <a:prstClr val="black"/>
              </a:solidFill>
            </a:endParaRPr>
          </a:p>
        </p:txBody>
      </p:sp>
      <p:sp>
        <p:nvSpPr>
          <p:cNvPr id="172" name="직사각형 171"/>
          <p:cNvSpPr/>
          <p:nvPr/>
        </p:nvSpPr>
        <p:spPr>
          <a:xfrm>
            <a:off x="8060279" y="5985248"/>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216,662</a:t>
            </a:r>
            <a:endParaRPr lang="ko-KR" altLang="en-US" sz="1000" kern="0">
              <a:solidFill>
                <a:prstClr val="black"/>
              </a:solidFill>
            </a:endParaRPr>
          </a:p>
        </p:txBody>
      </p:sp>
      <p:sp>
        <p:nvSpPr>
          <p:cNvPr id="173" name="직사각형 172"/>
          <p:cNvSpPr/>
          <p:nvPr/>
        </p:nvSpPr>
        <p:spPr>
          <a:xfrm>
            <a:off x="1878561" y="627438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76,851</a:t>
            </a:r>
            <a:endParaRPr lang="ko-KR" altLang="en-US" sz="1000" kern="0">
              <a:solidFill>
                <a:prstClr val="black"/>
              </a:solidFill>
            </a:endParaRPr>
          </a:p>
        </p:txBody>
      </p:sp>
      <p:sp>
        <p:nvSpPr>
          <p:cNvPr id="174" name="직사각형 173"/>
          <p:cNvSpPr/>
          <p:nvPr/>
        </p:nvSpPr>
        <p:spPr>
          <a:xfrm>
            <a:off x="2598241" y="627627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68,880</a:t>
            </a:r>
            <a:endParaRPr lang="ko-KR" altLang="en-US" sz="1000" kern="0">
              <a:solidFill>
                <a:prstClr val="black"/>
              </a:solidFill>
            </a:endParaRPr>
          </a:p>
        </p:txBody>
      </p:sp>
      <p:sp>
        <p:nvSpPr>
          <p:cNvPr id="175" name="직사각형 174"/>
          <p:cNvSpPr/>
          <p:nvPr/>
        </p:nvSpPr>
        <p:spPr>
          <a:xfrm>
            <a:off x="3311660" y="627850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69,138</a:t>
            </a:r>
            <a:endParaRPr lang="ko-KR" altLang="en-US" sz="1000" kern="0">
              <a:solidFill>
                <a:prstClr val="black"/>
              </a:solidFill>
            </a:endParaRPr>
          </a:p>
        </p:txBody>
      </p:sp>
      <p:sp>
        <p:nvSpPr>
          <p:cNvPr id="176" name="직사각형 175"/>
          <p:cNvSpPr/>
          <p:nvPr/>
        </p:nvSpPr>
        <p:spPr>
          <a:xfrm>
            <a:off x="4240844" y="6274389"/>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274,307</a:t>
            </a:r>
            <a:endParaRPr lang="ko-KR" altLang="en-US" sz="1000" b="1" kern="0">
              <a:solidFill>
                <a:srgbClr val="FF0000"/>
              </a:solidFill>
            </a:endParaRPr>
          </a:p>
        </p:txBody>
      </p:sp>
      <p:sp>
        <p:nvSpPr>
          <p:cNvPr id="177" name="직사각형 176"/>
          <p:cNvSpPr/>
          <p:nvPr/>
        </p:nvSpPr>
        <p:spPr>
          <a:xfrm>
            <a:off x="4960524" y="6276273"/>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287,764</a:t>
            </a:r>
            <a:endParaRPr lang="ko-KR" altLang="en-US" sz="1000" b="1" kern="0">
              <a:solidFill>
                <a:srgbClr val="FF0000"/>
              </a:solidFill>
            </a:endParaRPr>
          </a:p>
        </p:txBody>
      </p:sp>
      <p:sp>
        <p:nvSpPr>
          <p:cNvPr id="178" name="직사각형 177"/>
          <p:cNvSpPr/>
          <p:nvPr/>
        </p:nvSpPr>
        <p:spPr>
          <a:xfrm>
            <a:off x="5681004" y="627850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311,847</a:t>
            </a:r>
            <a:endParaRPr lang="ko-KR" altLang="en-US" sz="1000" b="1" kern="0">
              <a:solidFill>
                <a:srgbClr val="FF0000"/>
              </a:solidFill>
            </a:endParaRPr>
          </a:p>
        </p:txBody>
      </p:sp>
      <p:sp>
        <p:nvSpPr>
          <p:cNvPr id="179" name="직사각형 178"/>
          <p:cNvSpPr/>
          <p:nvPr/>
        </p:nvSpPr>
        <p:spPr>
          <a:xfrm>
            <a:off x="6626980" y="6269330"/>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133,512</a:t>
            </a:r>
            <a:endParaRPr lang="ko-KR" altLang="en-US" sz="1000" kern="0">
              <a:solidFill>
                <a:prstClr val="black"/>
              </a:solidFill>
            </a:endParaRPr>
          </a:p>
        </p:txBody>
      </p:sp>
      <p:sp>
        <p:nvSpPr>
          <p:cNvPr id="180" name="직사각형 179"/>
          <p:cNvSpPr/>
          <p:nvPr/>
        </p:nvSpPr>
        <p:spPr>
          <a:xfrm>
            <a:off x="7346660" y="6271214"/>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140,497</a:t>
            </a:r>
            <a:endParaRPr lang="ko-KR" altLang="en-US" sz="1000" kern="0">
              <a:solidFill>
                <a:prstClr val="black"/>
              </a:solidFill>
            </a:endParaRPr>
          </a:p>
        </p:txBody>
      </p:sp>
      <p:sp>
        <p:nvSpPr>
          <p:cNvPr id="181" name="직사각형 180"/>
          <p:cNvSpPr/>
          <p:nvPr/>
        </p:nvSpPr>
        <p:spPr>
          <a:xfrm>
            <a:off x="8067140" y="6273445"/>
            <a:ext cx="648272" cy="210836"/>
          </a:xfrm>
          <a:prstGeom prst="rect">
            <a:avLst/>
          </a:prstGeom>
          <a:noFill/>
          <a:ln w="63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130,497</a:t>
            </a:r>
            <a:endParaRPr lang="ko-KR" altLang="en-US" sz="1000" kern="0">
              <a:solidFill>
                <a:prstClr val="black"/>
              </a:solidFill>
            </a:endParaRPr>
          </a:p>
        </p:txBody>
      </p:sp>
      <p:sp>
        <p:nvSpPr>
          <p:cNvPr id="182" name="직사각형 181"/>
          <p:cNvSpPr/>
          <p:nvPr/>
        </p:nvSpPr>
        <p:spPr>
          <a:xfrm>
            <a:off x="683568" y="6278504"/>
            <a:ext cx="1008112" cy="210836"/>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200" kern="0">
                <a:solidFill>
                  <a:prstClr val="black"/>
                </a:solidFill>
                <a:latin typeface="NOVA Bold"/>
                <a:ea typeface="NOVA Bold"/>
              </a:rPr>
              <a:t>중국 인당 금액</a:t>
            </a:r>
          </a:p>
        </p:txBody>
      </p:sp>
      <p:sp>
        <p:nvSpPr>
          <p:cNvPr id="184" name="위쪽 화살표 183"/>
          <p:cNvSpPr/>
          <p:nvPr/>
        </p:nvSpPr>
        <p:spPr>
          <a:xfrm rot="5400000">
            <a:off x="5134183" y="4439477"/>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5" name="위쪽 화살표 184"/>
          <p:cNvSpPr/>
          <p:nvPr/>
        </p:nvSpPr>
        <p:spPr>
          <a:xfrm rot="5400000">
            <a:off x="2778761" y="1814142"/>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6" name="위쪽 화살표 185"/>
          <p:cNvSpPr/>
          <p:nvPr/>
        </p:nvSpPr>
        <p:spPr>
          <a:xfrm rot="5400000">
            <a:off x="5153805" y="1806256"/>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7" name="위쪽 화살표 186"/>
          <p:cNvSpPr/>
          <p:nvPr/>
        </p:nvSpPr>
        <p:spPr>
          <a:xfrm rot="5400000">
            <a:off x="7531832" y="1816373"/>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8" name="위쪽 화살표 187"/>
          <p:cNvSpPr/>
          <p:nvPr/>
        </p:nvSpPr>
        <p:spPr>
          <a:xfrm rot="5400000">
            <a:off x="2780544" y="3857230"/>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9" name="위쪽 화살표 188"/>
          <p:cNvSpPr/>
          <p:nvPr/>
        </p:nvSpPr>
        <p:spPr>
          <a:xfrm rot="5400000">
            <a:off x="5134183" y="3840825"/>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0" name="위쪽 화살표 189"/>
          <p:cNvSpPr/>
          <p:nvPr/>
        </p:nvSpPr>
        <p:spPr>
          <a:xfrm rot="5400000">
            <a:off x="7520319" y="3840825"/>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b="1">
              <a:solidFill>
                <a:srgbClr val="FF0000"/>
              </a:solidFill>
            </a:endParaRPr>
          </a:p>
        </p:txBody>
      </p:sp>
      <p:sp>
        <p:nvSpPr>
          <p:cNvPr id="191" name="위쪽 화살표 190"/>
          <p:cNvSpPr/>
          <p:nvPr/>
        </p:nvSpPr>
        <p:spPr>
          <a:xfrm rot="5400000">
            <a:off x="2797655" y="4754303"/>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2" name="위쪽 화살표 191"/>
          <p:cNvSpPr/>
          <p:nvPr/>
        </p:nvSpPr>
        <p:spPr>
          <a:xfrm rot="5400000">
            <a:off x="7531419" y="4763477"/>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3" name="위쪽 화살표 192"/>
          <p:cNvSpPr/>
          <p:nvPr/>
        </p:nvSpPr>
        <p:spPr>
          <a:xfrm rot="5400000">
            <a:off x="5156852" y="5337112"/>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b="1">
              <a:solidFill>
                <a:srgbClr val="FF0000"/>
              </a:solidFill>
            </a:endParaRPr>
          </a:p>
        </p:txBody>
      </p:sp>
      <p:sp>
        <p:nvSpPr>
          <p:cNvPr id="194" name="위쪽 화살표 193"/>
          <p:cNvSpPr/>
          <p:nvPr/>
        </p:nvSpPr>
        <p:spPr>
          <a:xfrm rot="5400000">
            <a:off x="2771900" y="5330532"/>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8" name="위쪽 화살표 197"/>
          <p:cNvSpPr/>
          <p:nvPr/>
        </p:nvSpPr>
        <p:spPr>
          <a:xfrm rot="5400000">
            <a:off x="7163310" y="5687141"/>
            <a:ext cx="288032" cy="137521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3" name="위쪽 화살표 182"/>
          <p:cNvSpPr/>
          <p:nvPr/>
        </p:nvSpPr>
        <p:spPr>
          <a:xfrm rot="5400000">
            <a:off x="2801073" y="2680340"/>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FF0000"/>
              </a:solidFill>
            </a:endParaRPr>
          </a:p>
        </p:txBody>
      </p:sp>
      <p:sp>
        <p:nvSpPr>
          <p:cNvPr id="199" name="위쪽 화살표 198"/>
          <p:cNvSpPr/>
          <p:nvPr/>
        </p:nvSpPr>
        <p:spPr>
          <a:xfrm rot="5400000">
            <a:off x="5161573" y="2669670"/>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0" name="위쪽 화살표 199"/>
          <p:cNvSpPr/>
          <p:nvPr/>
        </p:nvSpPr>
        <p:spPr>
          <a:xfrm rot="5400000">
            <a:off x="7531832" y="2669670"/>
            <a:ext cx="288032" cy="208843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2" name="위쪽 화살표 201"/>
          <p:cNvSpPr/>
          <p:nvPr/>
        </p:nvSpPr>
        <p:spPr>
          <a:xfrm rot="16200000">
            <a:off x="7531832" y="3543492"/>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3" name="위쪽 화살표 202"/>
          <p:cNvSpPr/>
          <p:nvPr/>
        </p:nvSpPr>
        <p:spPr>
          <a:xfrm rot="16200000">
            <a:off x="5153805" y="3543492"/>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4" name="위쪽 화살표 203"/>
          <p:cNvSpPr/>
          <p:nvPr/>
        </p:nvSpPr>
        <p:spPr>
          <a:xfrm rot="16200000">
            <a:off x="2771500" y="3552793"/>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5" name="위쪽 화살표 204"/>
          <p:cNvSpPr/>
          <p:nvPr/>
        </p:nvSpPr>
        <p:spPr>
          <a:xfrm rot="16200000">
            <a:off x="5133783" y="3264761"/>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6" name="위쪽 화살표 205"/>
          <p:cNvSpPr/>
          <p:nvPr/>
        </p:nvSpPr>
        <p:spPr>
          <a:xfrm rot="16200000">
            <a:off x="7531419" y="2968373"/>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7" name="위쪽 화살표 206"/>
          <p:cNvSpPr/>
          <p:nvPr/>
        </p:nvSpPr>
        <p:spPr>
          <a:xfrm rot="16200000">
            <a:off x="5134183" y="2968373"/>
            <a:ext cx="288032" cy="208843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5" name="직사각형 194"/>
          <p:cNvSpPr/>
          <p:nvPr/>
        </p:nvSpPr>
        <p:spPr>
          <a:xfrm>
            <a:off x="143508" y="1124744"/>
            <a:ext cx="892899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전통시장 </a:t>
            </a:r>
            <a:r>
              <a:rPr lang="en-US" altLang="ko-KR" sz="1600" spc="100">
                <a:ln>
                  <a:solidFill>
                    <a:prstClr val="black">
                      <a:alpha val="20000"/>
                    </a:prstClr>
                  </a:solidFill>
                </a:ln>
                <a:solidFill>
                  <a:srgbClr val="000000"/>
                </a:solidFill>
                <a:latin typeface="NOVA Bold"/>
                <a:ea typeface="NOVA Bold"/>
                <a:cs typeface="Arial" pitchFamily="34" charset="0"/>
              </a:rPr>
              <a:t>Only</a:t>
            </a:r>
            <a:r>
              <a:rPr lang="ko-KR" altLang="en-US" sz="1600" spc="100">
                <a:ln>
                  <a:solidFill>
                    <a:prstClr val="black">
                      <a:alpha val="20000"/>
                    </a:prstClr>
                  </a:solidFill>
                </a:ln>
                <a:solidFill>
                  <a:srgbClr val="000000"/>
                </a:solidFill>
                <a:latin typeface="NOVA Bold"/>
                <a:ea typeface="NOVA Bold"/>
                <a:cs typeface="Arial" pitchFamily="34" charset="0"/>
              </a:rPr>
              <a:t>의</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대이하</a:t>
            </a:r>
            <a:r>
              <a:rPr lang="ko-KR" altLang="en-US" sz="1600" spc="100">
                <a:ln>
                  <a:solidFill>
                    <a:prstClr val="black">
                      <a:alpha val="20000"/>
                    </a:prstClr>
                  </a:solidFill>
                </a:ln>
                <a:solidFill>
                  <a:srgbClr val="000000"/>
                </a:solidFill>
                <a:latin typeface="NOVA Bold"/>
                <a:ea typeface="NOVA Bold"/>
                <a:cs typeface="Arial" pitchFamily="34" charset="0"/>
              </a:rPr>
              <a:t> 증가 폭은 크지만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 수는 </a:t>
            </a:r>
            <a:r>
              <a:rPr lang="ko-KR" altLang="en-US" sz="1600" spc="100">
                <a:ln>
                  <a:solidFill>
                    <a:prstClr val="black">
                      <a:alpha val="20000"/>
                    </a:prstClr>
                  </a:solidFill>
                </a:ln>
                <a:solidFill>
                  <a:srgbClr val="000000"/>
                </a:solidFill>
                <a:latin typeface="NOVA Bold"/>
                <a:ea typeface="NOVA Bold"/>
                <a:cs typeface="Arial" pitchFamily="34" charset="0"/>
              </a:rPr>
              <a:t>대형마트</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Only</a:t>
            </a:r>
            <a:r>
              <a:rPr lang="ko-KR" altLang="en-US" sz="1600" spc="100">
                <a:ln>
                  <a:solidFill>
                    <a:prstClr val="black">
                      <a:alpha val="20000"/>
                    </a:prstClr>
                  </a:solidFill>
                </a:ln>
                <a:solidFill>
                  <a:srgbClr val="000000"/>
                </a:solidFill>
                <a:latin typeface="NOVA Bold"/>
                <a:ea typeface="NOVA Bold"/>
                <a:cs typeface="Arial" pitchFamily="34" charset="0"/>
              </a:rPr>
              <a:t>에 비해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에 그치고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전통시장</a:t>
            </a:r>
            <a:r>
              <a:rPr lang="en-US" altLang="ko-KR" sz="1600" spc="100">
                <a:ln>
                  <a:solidFill>
                    <a:prstClr val="black">
                      <a:alpha val="20000"/>
                    </a:prstClr>
                  </a:solidFill>
                </a:ln>
                <a:solidFill>
                  <a:srgbClr val="000000"/>
                </a:solidFill>
                <a:latin typeface="NOVA Bold"/>
                <a:ea typeface="NOVA Bold"/>
                <a:cs typeface="Arial" pitchFamily="34" charset="0"/>
              </a:rPr>
              <a:t>&amp;</a:t>
            </a:r>
            <a:r>
              <a:rPr lang="ko-KR" altLang="en-US" sz="1600" spc="100">
                <a:ln>
                  <a:solidFill>
                    <a:prstClr val="black">
                      <a:alpha val="20000"/>
                    </a:prstClr>
                  </a:solidFill>
                </a:ln>
                <a:solidFill>
                  <a:srgbClr val="000000"/>
                </a:solidFill>
                <a:latin typeface="NOVA Bold"/>
                <a:ea typeface="NOVA Bold"/>
                <a:cs typeface="Arial" pitchFamily="34" charset="0"/>
              </a:rPr>
              <a:t>대형마트</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고객수는</a:t>
            </a:r>
            <a:r>
              <a:rPr lang="ko-KR" altLang="en-US" sz="1600" spc="100">
                <a:ln>
                  <a:solidFill>
                    <a:prstClr val="black">
                      <a:alpha val="20000"/>
                    </a:prstClr>
                  </a:solidFill>
                </a:ln>
                <a:solidFill>
                  <a:srgbClr val="000000"/>
                </a:solidFill>
                <a:latin typeface="NOVA Bold"/>
                <a:ea typeface="NOVA Bold"/>
                <a:cs typeface="Arial" pitchFamily="34" charset="0"/>
              </a:rPr>
              <a:t> 작지만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구매력</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인당 금액</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은  다른 </a:t>
            </a:r>
            <a:r>
              <a:rPr lang="ko-KR" altLang="en-US" sz="1600" spc="100">
                <a:ln>
                  <a:solidFill>
                    <a:prstClr val="black">
                      <a:alpha val="20000"/>
                    </a:prstClr>
                  </a:solidFill>
                </a:ln>
                <a:solidFill>
                  <a:srgbClr val="000000"/>
                </a:solidFill>
                <a:latin typeface="NOVA Bold"/>
                <a:ea typeface="NOVA Bold"/>
                <a:cs typeface="Arial" pitchFamily="34" charset="0"/>
              </a:rPr>
              <a:t>고객군에</a:t>
            </a:r>
            <a:r>
              <a:rPr lang="ko-KR" altLang="en-US" sz="1600" spc="100">
                <a:ln>
                  <a:solidFill>
                    <a:prstClr val="black">
                      <a:alpha val="20000"/>
                    </a:prstClr>
                  </a:solidFill>
                </a:ln>
                <a:solidFill>
                  <a:srgbClr val="000000"/>
                </a:solidFill>
                <a:latin typeface="NOVA Bold"/>
                <a:ea typeface="NOVA Bold"/>
                <a:cs typeface="Arial" pitchFamily="34" charset="0"/>
              </a:rPr>
              <a:t> 비해 월등함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96" name="TextBox 195"/>
          <p:cNvSpPr txBox="1"/>
          <p:nvPr/>
        </p:nvSpPr>
        <p:spPr>
          <a:xfrm>
            <a:off x="323527" y="6563017"/>
            <a:ext cx="2995193"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Tree>
    <p:extLst>
      <p:ext uri="{BB962C8B-B14F-4D97-AF65-F5344CB8AC3E}">
        <p14:creationId xmlns:p14="http://schemas.microsoft.com/office/powerpoint/2010/main" val="2982243929"/>
      </p:ext>
    </p:extLst>
  </p:cSld>
  <p:clrMapOvr>
    <a:masterClrMapping/>
  </p:clrMapOvr>
  <p:transition/>
  <p:timing/>
</p:sld>
</file>

<file path=ppt/slides/slide10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9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32040" y="2537944"/>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536" y="2476983"/>
            <a:ext cx="4161416" cy="376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고객 유형별 소비</a:t>
            </a:r>
            <a:r>
              <a:rPr lang="en-US" altLang="ko-KR"/>
              <a:t> (Type </a:t>
            </a:r>
            <a:r>
              <a:rPr lang="en-US" altLang="ko-KR" smtClean="0"/>
              <a:t>B)</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관광객 소비 금액이 </a:t>
            </a:r>
            <a:r>
              <a:rPr lang="en-US" altLang="ko-KR" sz="1600" spc="100">
                <a:ln>
                  <a:solidFill>
                    <a:prstClr val="black">
                      <a:alpha val="20000"/>
                    </a:prstClr>
                  </a:solidFill>
                </a:ln>
                <a:solidFill>
                  <a:srgbClr val="000000"/>
                </a:solidFill>
                <a:latin typeface="NOVA Bold"/>
                <a:ea typeface="NOVA Bold"/>
                <a:cs typeface="Arial" pitchFamily="34" charset="0"/>
              </a:rPr>
              <a:t>29.7% </a:t>
            </a:r>
            <a:r>
              <a:rPr lang="ko-KR" altLang="en-US" sz="1600" spc="100">
                <a:ln>
                  <a:solidFill>
                    <a:prstClr val="black">
                      <a:alpha val="20000"/>
                    </a:prstClr>
                  </a:solidFill>
                </a:ln>
                <a:solidFill>
                  <a:srgbClr val="000000"/>
                </a:solidFill>
                <a:latin typeface="NOVA Bold"/>
                <a:ea typeface="NOVA Bold"/>
                <a:cs typeface="Arial" pitchFamily="34" charset="0"/>
              </a:rPr>
              <a:t>급성장하면서 </a:t>
            </a:r>
            <a:r>
              <a:rPr lang="ko-KR" altLang="en-US" sz="1600" spc="100">
                <a:ln>
                  <a:solidFill>
                    <a:prstClr val="black">
                      <a:alpha val="20000"/>
                    </a:prstClr>
                  </a:solidFill>
                </a:ln>
                <a:solidFill>
                  <a:srgbClr val="000000"/>
                </a:solidFill>
                <a:ea typeface="NOVA Bold"/>
                <a:cs typeface="Arial" pitchFamily="34" charset="0"/>
              </a:rPr>
              <a:t>전체 소비에서 차지하는 기여도가 증가</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소비가 성장하고 있으나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중국인 소비가 급감하면서 비중이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로 떨어짐</a:t>
            </a:r>
          </a:p>
        </p:txBody>
      </p:sp>
      <p:cxnSp>
        <p:nvCxnSpPr>
          <p:cNvPr id="39" name="직선 연결선 38"/>
          <p:cNvCxnSpPr/>
          <p:nvPr/>
        </p:nvCxnSpPr>
        <p:spPr>
          <a:xfrm flipH="1">
            <a:off x="4752020"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16"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32040"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9" name="TextBox 18"/>
          <p:cNvSpPr txBox="1"/>
          <p:nvPr/>
        </p:nvSpPr>
        <p:spPr>
          <a:xfrm>
            <a:off x="6734376" y="2772461"/>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21" name="TextBox 20"/>
          <p:cNvSpPr txBox="1"/>
          <p:nvPr/>
        </p:nvSpPr>
        <p:spPr>
          <a:xfrm>
            <a:off x="6634831"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sp>
        <p:nvSpPr>
          <p:cNvPr id="24" name="직사각형 23"/>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a:t>
            </a:r>
            <a:r>
              <a:rPr lang="ko-KR" altLang="en-US" sz="1050" spc="100">
                <a:ln>
                  <a:solidFill>
                    <a:prstClr val="black">
                      <a:alpha val="20000"/>
                    </a:prstClr>
                  </a:solidFill>
                </a:ln>
                <a:solidFill>
                  <a:srgbClr val="000000">
                    <a:lumMod val="75000"/>
                    <a:lumOff val="25000"/>
                  </a:srgbClr>
                </a:solidFill>
                <a:cs typeface="Arial" pitchFamily="34" charset="0"/>
              </a:rPr>
              <a:t>카드소비</a:t>
            </a:r>
            <a:r>
              <a:rPr lang="ko-KR" altLang="en-US" sz="1050" spc="100">
                <a:ln>
                  <a:solidFill>
                    <a:prstClr val="black">
                      <a:alpha val="20000"/>
                    </a:prstClr>
                  </a:solidFill>
                </a:ln>
                <a:solidFill>
                  <a:srgbClr val="000000">
                    <a:lumMod val="75000"/>
                    <a:lumOff val="25000"/>
                  </a:srgbClr>
                </a:solidFill>
                <a:cs typeface="Arial" pitchFamily="34" charset="0"/>
              </a:rPr>
              <a:t> 데이터를 이용한 </a:t>
            </a:r>
            <a:r>
              <a:rPr lang="ko-KR" altLang="en-US" sz="1050" spc="100">
                <a:ln>
                  <a:solidFill>
                    <a:prstClr val="black">
                      <a:alpha val="20000"/>
                    </a:prstClr>
                  </a:solidFill>
                </a:ln>
                <a:solidFill>
                  <a:srgbClr val="000000">
                    <a:lumMod val="75000"/>
                    <a:lumOff val="25000"/>
                  </a:srgbClr>
                </a:solidFill>
                <a:cs typeface="Arial" pitchFamily="34" charset="0"/>
              </a:rPr>
              <a:t>추정매출값</a:t>
            </a:r>
            <a:r>
              <a:rPr lang="ko-KR" altLang="en-US" sz="1050" spc="100">
                <a:ln>
                  <a:solidFill>
                    <a:prstClr val="black">
                      <a:alpha val="20000"/>
                    </a:prstClr>
                  </a:solidFill>
                </a:ln>
                <a:solidFill>
                  <a:srgbClr val="000000">
                    <a:lumMod val="75000"/>
                    <a:lumOff val="25000"/>
                  </a:srgbClr>
                </a:solidFill>
                <a:cs typeface="Arial" pitchFamily="34" charset="0"/>
              </a:rPr>
              <a:t>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742" y="3071544"/>
            <a:ext cx="368255" cy="282863"/>
          </a:xfrm>
          <a:prstGeom prst="rect">
            <a:avLst/>
          </a:prstGeom>
        </p:spPr>
      </p:pic>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7561" y="5309675"/>
            <a:ext cx="540060" cy="414829"/>
          </a:xfrm>
          <a:prstGeom prst="rect">
            <a:avLst/>
          </a:prstGeom>
        </p:spPr>
      </p:pic>
    </p:spTree>
    <p:extLst>
      <p:ext uri="{BB962C8B-B14F-4D97-AF65-F5344CB8AC3E}">
        <p14:creationId xmlns:p14="http://schemas.microsoft.com/office/powerpoint/2010/main" val="1850081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1194" y="2517291"/>
            <a:ext cx="4296790" cy="343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동</a:t>
            </a:r>
            <a:r>
              <a:rPr lang="ko-KR" altLang="en-US" smtClean="0"/>
              <a:t>부 지역의 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 시간대</a:t>
            </a:r>
            <a:r>
              <a:rPr lang="en-US" altLang="ko-KR" sz="1600" spc="100">
                <a:ln>
                  <a:solidFill>
                    <a:prstClr val="black">
                      <a:alpha val="20000"/>
                    </a:prstClr>
                  </a:solidFill>
                </a:ln>
                <a:solidFill>
                  <a:srgbClr val="000000"/>
                </a:solidFill>
                <a:latin typeface="NOVA Bold"/>
                <a:ea typeface="NOVA Bold"/>
                <a:cs typeface="Arial" pitchFamily="34" charset="0"/>
              </a:rPr>
              <a:t>(14~18</a:t>
            </a:r>
            <a:r>
              <a:rPr lang="ko-KR" altLang="en-US" sz="1600" spc="100">
                <a:ln>
                  <a:solidFill>
                    <a:prstClr val="black">
                      <a:alpha val="20000"/>
                    </a:prstClr>
                  </a:solidFill>
                </a:ln>
                <a:solidFill>
                  <a:srgbClr val="000000"/>
                </a:solidFill>
                <a:latin typeface="NOVA Bold"/>
                <a:ea typeface="NOVA Bold"/>
                <a:cs typeface="Arial" pitchFamily="34" charset="0"/>
              </a:rPr>
              <a:t>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의 소비 금액이 가장 크며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상대적으로 저녁</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밤 소비가 적은 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점심</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오후 시간대 소비 고객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및 금액 비중이 </a:t>
            </a:r>
            <a:r>
              <a:rPr lang="en-US" altLang="ko-KR" sz="1600" spc="100">
                <a:ln>
                  <a:solidFill>
                    <a:prstClr val="black">
                      <a:alpha val="20000"/>
                    </a:prstClr>
                  </a:solidFill>
                </a:ln>
                <a:solidFill>
                  <a:srgbClr val="000000"/>
                </a:solidFill>
                <a:ea typeface="NOVA Bold"/>
                <a:cs typeface="Arial" pitchFamily="34" charset="0"/>
              </a:rPr>
              <a:t>60% </a:t>
            </a:r>
            <a:r>
              <a:rPr lang="ko-KR" altLang="en-US" sz="1600" spc="100">
                <a:ln>
                  <a:solidFill>
                    <a:prstClr val="black">
                      <a:alpha val="20000"/>
                    </a:prstClr>
                  </a:solidFill>
                </a:ln>
                <a:solidFill>
                  <a:srgbClr val="000000"/>
                </a:solidFill>
                <a:ea typeface="NOVA Bold"/>
                <a:cs typeface="Arial" pitchFamily="34" charset="0"/>
              </a:rPr>
              <a:t>가량으로 일중 소비의 대부분을 차지</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동</a:t>
            </a:r>
            <a:r>
              <a:rPr lang="ko-KR" altLang="en-US" smtClean="0"/>
              <a:t>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878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2961" y="2513803"/>
            <a:ext cx="3981487" cy="3366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5737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894" y="2403954"/>
            <a:ext cx="8083550" cy="11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시간대별 소비 패턴</a:t>
            </a:r>
            <a:endParaRPr lang="ko-KR" altLang="en-US"/>
          </a:p>
        </p:txBody>
      </p:sp>
      <p:sp>
        <p:nvSpPr>
          <p:cNvPr id="93" name="직사각형 92"/>
          <p:cNvSpPr/>
          <p:nvPr/>
        </p:nvSpPr>
        <p:spPr>
          <a:xfrm>
            <a:off x="143507" y="1160748"/>
            <a:ext cx="8714611"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일중</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인당 이용 건수는 아침</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점심에 작게 나타나고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밤에 가장 많음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건당 이용액이 가장 높은 시간은 오전인 반면</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인당 이용액은 저녁</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밤 시간에 높게 나타남</a:t>
            </a:r>
          </a:p>
        </p:txBody>
      </p: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364502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3886063734"/>
              </p:ext>
            </p:extLst>
          </p:nvPr>
        </p:nvGraphicFramePr>
        <p:xfrm>
          <a:off x="467516" y="4109280"/>
          <a:ext cx="8064924" cy="2128032"/>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6004">
                <a:tc rowSpan="2">
                  <a:txBody>
                    <a:bodyPr/>
                    <a:lstStyle/>
                    <a:p>
                      <a:pPr algn="ctr" latinLnBrk="1"/>
                      <a:r>
                        <a:rPr lang="ko-KR" altLang="en-US" sz="1000" smtClean="0">
                          <a:solidFill>
                            <a:schemeClr val="tx1">
                              <a:lumMod val="75000"/>
                              <a:lumOff val="25000"/>
                            </a:schemeClr>
                          </a:solidFill>
                          <a:latin typeface="+mn-ea"/>
                          <a:ea typeface="+mn-ea"/>
                        </a:rPr>
                        <a:t>구분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000" smtClean="0">
                          <a:solidFill>
                            <a:schemeClr val="tx1">
                              <a:lumMod val="75000"/>
                              <a:lumOff val="25000"/>
                            </a:schemeClr>
                          </a:solidFill>
                          <a:latin typeface="+mn-ea"/>
                          <a:ea typeface="+mn-ea"/>
                        </a:rPr>
                        <a:t>건당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인당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6004">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6004">
                <a:tc>
                  <a:txBody>
                    <a:bodyPr/>
                    <a:lstStyle/>
                    <a:p>
                      <a:pPr algn="ctr" latinLnBrk="1"/>
                      <a:r>
                        <a:rPr lang="ko-KR" altLang="en-US" sz="1000" smtClean="0">
                          <a:solidFill>
                            <a:schemeClr val="tx1">
                              <a:lumMod val="75000"/>
                              <a:lumOff val="25000"/>
                            </a:schemeClr>
                          </a:solidFill>
                          <a:latin typeface="+mn-ea"/>
                          <a:ea typeface="+mn-ea"/>
                        </a:rPr>
                        <a:t>오전</a:t>
                      </a:r>
                      <a:r>
                        <a:rPr lang="en-US" altLang="ko-KR" sz="1000" smtClean="0">
                          <a:solidFill>
                            <a:schemeClr val="tx1">
                              <a:lumMod val="75000"/>
                              <a:lumOff val="25000"/>
                            </a:schemeClr>
                          </a:solidFill>
                          <a:latin typeface="+mn-ea"/>
                          <a:ea typeface="+mn-ea"/>
                        </a:rPr>
                        <a:t>(08~11</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39,980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35,388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-11.5%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86,590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78,294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-9.6%</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점심</a:t>
                      </a:r>
                      <a:r>
                        <a:rPr lang="en-US" altLang="ko-KR" sz="1000" smtClean="0">
                          <a:solidFill>
                            <a:schemeClr val="tx1">
                              <a:lumMod val="75000"/>
                              <a:lumOff val="25000"/>
                            </a:schemeClr>
                          </a:solidFill>
                          <a:latin typeface="+mn-ea"/>
                          <a:ea typeface="+mn-ea"/>
                        </a:rPr>
                        <a:t>(11~14</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37,991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33,856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-10.9%</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79,542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74,374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오후</a:t>
                      </a:r>
                      <a:r>
                        <a:rPr lang="en-US" altLang="ko-KR" sz="1000" smtClean="0">
                          <a:solidFill>
                            <a:schemeClr val="tx1">
                              <a:lumMod val="75000"/>
                              <a:lumOff val="25000"/>
                            </a:schemeClr>
                          </a:solidFill>
                          <a:latin typeface="+mn-ea"/>
                          <a:ea typeface="+mn-ea"/>
                        </a:rPr>
                        <a:t>(14~18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36,607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32,429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-11.4%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82,595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76,844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-7.0%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저녁</a:t>
                      </a:r>
                      <a:r>
                        <a:rPr lang="en-US" altLang="ko-KR" sz="1000" smtClean="0">
                          <a:solidFill>
                            <a:schemeClr val="tx1">
                              <a:lumMod val="75000"/>
                              <a:lumOff val="25000"/>
                            </a:schemeClr>
                          </a:solidFill>
                          <a:latin typeface="+mn-ea"/>
                          <a:ea typeface="+mn-ea"/>
                        </a:rPr>
                        <a:t>(18~22</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36,772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34,491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98,097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96,306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밤</a:t>
                      </a:r>
                      <a:r>
                        <a:rPr lang="en-US" altLang="ko-KR" sz="1000" smtClean="0">
                          <a:solidFill>
                            <a:schemeClr val="tx1">
                              <a:lumMod val="75000"/>
                              <a:lumOff val="25000"/>
                            </a:schemeClr>
                          </a:solidFill>
                          <a:latin typeface="+mn-ea"/>
                          <a:ea typeface="+mn-ea"/>
                        </a:rPr>
                        <a:t>(22~08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35,088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31,474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-10.3%</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95,929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90,714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b="1" smtClean="0">
                          <a:solidFill>
                            <a:schemeClr val="tx1">
                              <a:lumMod val="75000"/>
                              <a:lumOff val="25000"/>
                            </a:schemeClr>
                          </a:solidFill>
                          <a:latin typeface="+mn-ea"/>
                          <a:ea typeface="+mn-ea"/>
                        </a:rPr>
                        <a:t>평   균</a:t>
                      </a:r>
                      <a:endParaRPr lang="ko-KR" altLang="en-US" sz="10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37,378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33,602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-10.1%</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86,001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80,899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-5.9%</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r>
            </a:tbl>
          </a:graphicData>
        </a:graphic>
      </p:graphicFrame>
      <p:sp>
        <p:nvSpPr>
          <p:cNvPr id="15" name="모서리가 둥근 직사각형 1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3789041"/>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7" name="직사각형 16"/>
          <p:cNvSpPr/>
          <p:nvPr/>
        </p:nvSpPr>
        <p:spPr>
          <a:xfrm>
            <a:off x="251520" y="2060848"/>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건수</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082" y="4545124"/>
            <a:ext cx="747695" cy="468052"/>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585" y="5375411"/>
            <a:ext cx="897652" cy="468052"/>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486" y="2403954"/>
            <a:ext cx="554320" cy="396044"/>
          </a:xfrm>
          <a:prstGeom prst="rect">
            <a:avLst/>
          </a:prstGeom>
        </p:spPr>
      </p:pic>
    </p:spTree>
    <p:extLst>
      <p:ext uri="{BB962C8B-B14F-4D97-AF65-F5344CB8AC3E}">
        <p14:creationId xmlns:p14="http://schemas.microsoft.com/office/powerpoint/2010/main" val="3406918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내국인의 경우 평일</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주말 구분없이 비슷한 소비 행태를 보이며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토요일에 특히 활발함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 소비의 </a:t>
            </a:r>
            <a:r>
              <a:rPr lang="en-US" altLang="ko-KR" sz="1600" spc="100">
                <a:ln>
                  <a:solidFill>
                    <a:prstClr val="black">
                      <a:alpha val="20000"/>
                    </a:prstClr>
                  </a:solidFill>
                </a:ln>
                <a:solidFill>
                  <a:srgbClr val="000000"/>
                </a:solidFill>
                <a:ea typeface="NOVA Bold"/>
                <a:cs typeface="Arial" pitchFamily="34" charset="0"/>
              </a:rPr>
              <a:t>50%</a:t>
            </a:r>
            <a:r>
              <a:rPr lang="ko-KR" altLang="en-US" sz="1600" spc="100">
                <a:ln>
                  <a:solidFill>
                    <a:prstClr val="black">
                      <a:alpha val="20000"/>
                    </a:prstClr>
                  </a:solidFill>
                </a:ln>
                <a:solidFill>
                  <a:srgbClr val="000000"/>
                </a:solidFill>
                <a:ea typeface="NOVA Bold"/>
                <a:cs typeface="Arial" pitchFamily="34" charset="0"/>
              </a:rPr>
              <a:t>가 수목금에 일어나고 있으며</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주말 소비는 최근 더욱 감소함</a:t>
            </a:r>
          </a:p>
        </p:txBody>
      </p: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동부 지역 중국인 </a:t>
            </a:r>
            <a:r>
              <a:rPr lang="ko-KR" altLang="en-US" sz="1600" spc="100">
                <a:ln>
                  <a:solidFill>
                    <a:prstClr val="black">
                      <a:alpha val="20000"/>
                    </a:prstClr>
                  </a:solidFill>
                </a:ln>
                <a:solidFill>
                  <a:srgbClr val="000000">
                    <a:lumMod val="75000"/>
                    <a:lumOff val="25000"/>
                  </a:srgbClr>
                </a:solidFill>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ea typeface="NOVA Bold"/>
                <a:cs typeface="Arial" pitchFamily="34" charset="0"/>
              </a:rPr>
              <a:t> </a:t>
            </a:r>
            <a:r>
              <a:rPr lang="ko-KR" altLang="en-US" sz="1600" spc="100">
                <a:ln>
                  <a:solidFill>
                    <a:prstClr val="black">
                      <a:alpha val="20000"/>
                    </a:prstClr>
                  </a:solidFill>
                </a:ln>
                <a:solidFill>
                  <a:srgbClr val="000000">
                    <a:lumMod val="75000"/>
                    <a:lumOff val="25000"/>
                  </a:srgbClr>
                </a:solidFill>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내국인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423" y="2598357"/>
            <a:ext cx="3752132" cy="3421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8649" y="2561700"/>
            <a:ext cx="3281751" cy="335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7320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중국인 모두 평일보다 주말에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소비금액이 낮으며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더욱 하락하고 있음</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중국인의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소비금액은 화</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수에 가장 높았으나</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최근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년간은 목</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금이 가장 높음</a:t>
            </a:r>
          </a:p>
        </p:txBody>
      </p: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348880"/>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외국인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3453410953"/>
              </p:ext>
            </p:extLst>
          </p:nvPr>
        </p:nvGraphicFramePr>
        <p:xfrm>
          <a:off x="473125" y="2924948"/>
          <a:ext cx="8064924" cy="3276360"/>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364040">
                <a:tc rowSpan="2">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내국인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이용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중국인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이용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364040">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364040">
                <a:tc>
                  <a:txBody>
                    <a:bodyPr/>
                    <a:lstStyle/>
                    <a:p>
                      <a:pPr algn="ctr" latinLnBrk="1"/>
                      <a:r>
                        <a:rPr lang="ko-KR" altLang="en-US" sz="1200" smtClean="0">
                          <a:solidFill>
                            <a:schemeClr val="tx1">
                              <a:lumMod val="75000"/>
                              <a:lumOff val="25000"/>
                            </a:schemeClr>
                          </a:solidFill>
                          <a:latin typeface="+mn-ea"/>
                          <a:ea typeface="+mn-ea"/>
                        </a:rPr>
                        <a:t>월요일</a:t>
                      </a:r>
                      <a:endParaRPr lang="ko-KR" altLang="en-US" sz="12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99,357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92,256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-7.1%</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408,821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249,276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-39.0%</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화요일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99,005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92,020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-7.1%</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518,192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284,200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-45.2%</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수요일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99,233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92,520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-6.8%</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515,651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299,723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-41.9%</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목요일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93,661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92,590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-1.1%</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463,884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320,827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-30.8%</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금요일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96,168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91,190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-5.2%</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487,889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320,331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-34.3%</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토요일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88,374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86,521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-2.1%</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480,469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270,159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-43.8%</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일요일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83,421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81,558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-2.2%</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437,537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235,175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-46.3%</a:t>
                      </a:r>
                    </a:p>
                  </a:txBody>
                  <a:tcPr marL="9525" marR="9525" marT="9525" marB="0" anchor="ctr">
                    <a:solidFill>
                      <a:srgbClr val="F9F8F6"/>
                    </a:solidFill>
                  </a:tcPr>
                </a:tc>
              </a:tr>
            </a:tbl>
          </a:graphicData>
        </a:graphic>
      </p:graphicFrame>
      <p:sp>
        <p:nvSpPr>
          <p:cNvPr id="15" name="모서리가 둥근 직사각형 14"/>
          <p:cNvSpPr/>
          <p:nvPr/>
        </p:nvSpPr>
        <p:spPr>
          <a:xfrm>
            <a:off x="262710" y="2276872"/>
            <a:ext cx="8485754" cy="4068452"/>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564904"/>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340" y="5805264"/>
            <a:ext cx="612068" cy="499891"/>
          </a:xfrm>
          <a:prstGeom prst="rect">
            <a:avLst/>
          </a:prstGeom>
        </p:spPr>
      </p:pic>
    </p:spTree>
    <p:extLst>
      <p:ext uri="{BB962C8B-B14F-4D97-AF65-F5344CB8AC3E}">
        <p14:creationId xmlns:p14="http://schemas.microsoft.com/office/powerpoint/2010/main" val="788849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40320" y="3587928"/>
            <a:ext cx="4730332" cy="2577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특성</a:t>
            </a:r>
            <a:endParaRPr lang="ko-KR" altLang="en-US"/>
          </a:p>
        </p:txBody>
      </p:sp>
      <p:sp>
        <p:nvSpPr>
          <p:cNvPr id="32" name="직사각형 31"/>
          <p:cNvSpPr/>
          <p:nvPr/>
        </p:nvSpPr>
        <p:spPr>
          <a:xfrm>
            <a:off x="143508" y="1160748"/>
            <a:ext cx="8604956" cy="190821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 지역의 특성 </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제주도의 다른 지역에 비해 자연에 가까운 환경을 가진 비교적 한적한 여행지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해수욕장과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등 해안가와 골프장을 중심으로 내국인 관광객이 많이 찾는 지역임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타 지역에 비해 개발이 덜 된 반면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관광지 물가가 상대적으로 저렴한 편으로 </a:t>
            </a:r>
            <a:r>
              <a:rPr lang="ko-KR" altLang="en-US" sz="1600" spc="100">
                <a:ln>
                  <a:solidFill>
                    <a:prstClr val="black">
                      <a:alpha val="20000"/>
                    </a:prstClr>
                  </a:solidFill>
                </a:ln>
                <a:solidFill>
                  <a:srgbClr val="000000"/>
                </a:solidFill>
                <a:latin typeface="NOVA Bold"/>
                <a:ea typeface="NOVA Bold"/>
                <a:cs typeface="Arial" pitchFamily="34" charset="0"/>
              </a:rPr>
              <a:t>알려짐</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영어교육도시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대정읍</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보성리</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에 </a:t>
            </a:r>
            <a:r>
              <a:rPr lang="ko-KR" altLang="en-US" sz="1600" spc="100">
                <a:ln>
                  <a:solidFill>
                    <a:prstClr val="black">
                      <a:alpha val="20000"/>
                    </a:prstClr>
                  </a:solidFill>
                </a:ln>
                <a:solidFill>
                  <a:srgbClr val="000000"/>
                </a:solidFill>
                <a:latin typeface="NOVA Bold"/>
                <a:ea typeface="NOVA Bold"/>
                <a:cs typeface="Arial" pitchFamily="34" charset="0"/>
              </a:rPr>
              <a:t>초중고</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국제학교</a:t>
            </a:r>
            <a:r>
              <a:rPr lang="ko-KR" altLang="en-US" sz="1600" spc="100">
                <a:ln>
                  <a:solidFill>
                    <a:prstClr val="black">
                      <a:alpha val="20000"/>
                    </a:prstClr>
                  </a:solidFill>
                </a:ln>
                <a:solidFill>
                  <a:srgbClr val="000000"/>
                </a:solidFill>
                <a:latin typeface="NOVA Bold"/>
                <a:ea typeface="NOVA Bold"/>
                <a:cs typeface="Arial" pitchFamily="34" charset="0"/>
              </a:rPr>
              <a:t> 및 단과대학</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영어 </a:t>
            </a:r>
            <a:r>
              <a:rPr lang="ko-KR" altLang="en-US" sz="1600" spc="100">
                <a:ln>
                  <a:solidFill>
                    <a:prstClr val="black">
                      <a:alpha val="20000"/>
                    </a:prstClr>
                  </a:solidFill>
                </a:ln>
                <a:solidFill>
                  <a:srgbClr val="000000"/>
                </a:solidFill>
                <a:latin typeface="NOVA Bold"/>
                <a:ea typeface="NOVA Bold"/>
                <a:cs typeface="Arial" pitchFamily="34" charset="0"/>
              </a:rPr>
              <a:t>문화시설</a:t>
            </a:r>
            <a:r>
              <a:rPr lang="ko-KR" altLang="en-US" sz="1600" spc="100">
                <a:ln>
                  <a:solidFill>
                    <a:prstClr val="black">
                      <a:alpha val="20000"/>
                    </a:prstClr>
                  </a:solidFill>
                </a:ln>
                <a:solidFill>
                  <a:srgbClr val="000000"/>
                </a:solidFill>
                <a:latin typeface="NOVA Bold"/>
                <a:ea typeface="NOVA Bold"/>
                <a:cs typeface="Arial" pitchFamily="34" charset="0"/>
              </a:rPr>
              <a:t> 등이 들어섬</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 name="직사각형 3"/>
          <p:cNvSpPr/>
          <p:nvPr/>
        </p:nvSpPr>
        <p:spPr>
          <a:xfrm>
            <a:off x="4138467" y="4581128"/>
            <a:ext cx="384641" cy="380866"/>
          </a:xfrm>
          <a:prstGeom prst="rect">
            <a:avLst/>
          </a:prstGeom>
          <a:solidFill>
            <a:srgbClr val="FF0000">
              <a:alpha val="34000"/>
            </a:srgbClr>
          </a:solidFill>
          <a:ln w="15875">
            <a:solidFill>
              <a:srgbClr val="FF0000"/>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1" name="직선 연결선 30"/>
          <p:cNvCxnSpPr/>
          <p:nvPr/>
        </p:nvCxnSpPr>
        <p:spPr>
          <a:xfrm>
            <a:off x="2807804" y="5955151"/>
            <a:ext cx="1715304" cy="52338"/>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467516" y="5564978"/>
            <a:ext cx="2602329" cy="78034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가파도</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마라도 유람선 선착장과</a:t>
            </a:r>
            <a:endPar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용머리 해안 등 드라이브 코스</a:t>
            </a:r>
            <a:endParaRPr lang="en-US" altLang="ko-KR" sz="1200" spc="100">
              <a:ln>
                <a:solidFill>
                  <a:prstClr val="black">
                    <a:alpha val="20000"/>
                  </a:prstClr>
                </a:solidFill>
              </a:ln>
              <a:solidFill>
                <a:srgbClr val="000000">
                  <a:lumMod val="75000"/>
                  <a:lumOff val="25000"/>
                </a:srgbClr>
              </a:solidFill>
              <a:cs typeface="Arial" pitchFamily="34" charset="0"/>
            </a:endParaRPr>
          </a:p>
        </p:txBody>
      </p:sp>
      <p:cxnSp>
        <p:nvCxnSpPr>
          <p:cNvPr id="46" name="직선 연결선 45"/>
          <p:cNvCxnSpPr/>
          <p:nvPr/>
        </p:nvCxnSpPr>
        <p:spPr>
          <a:xfrm>
            <a:off x="2807804" y="4077072"/>
            <a:ext cx="1330663" cy="696506"/>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467516" y="3526547"/>
            <a:ext cx="2484435" cy="70565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협재</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 해변</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금능</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으뜸원</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 해변 등 </a:t>
            </a:r>
            <a:endPar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서부 지역 주요 해수욕장이 위치</a:t>
            </a:r>
            <a:endParaRPr lang="en-US" altLang="ko-KR" sz="1200" spc="100">
              <a:ln>
                <a:solidFill>
                  <a:prstClr val="black">
                    <a:alpha val="20000"/>
                  </a:prstClr>
                </a:solidFill>
              </a:ln>
              <a:solidFill>
                <a:srgbClr val="000000">
                  <a:lumMod val="75000"/>
                  <a:lumOff val="25000"/>
                </a:srgbClr>
              </a:solidFill>
              <a:cs typeface="Arial" pitchFamily="34" charset="0"/>
            </a:endParaRPr>
          </a:p>
        </p:txBody>
      </p:sp>
      <p:sp>
        <p:nvSpPr>
          <p:cNvPr id="60" name="직사각형 59"/>
          <p:cNvSpPr/>
          <p:nvPr/>
        </p:nvSpPr>
        <p:spPr>
          <a:xfrm>
            <a:off x="4505588" y="5795259"/>
            <a:ext cx="445244" cy="370045"/>
          </a:xfrm>
          <a:prstGeom prst="rect">
            <a:avLst/>
          </a:prstGeom>
          <a:solidFill>
            <a:schemeClr val="bg1">
              <a:alpha val="33000"/>
            </a:schemeClr>
          </a:solidFill>
          <a:ln w="127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93" name="모서리가 둥근 직사각형 92"/>
          <p:cNvSpPr/>
          <p:nvPr/>
        </p:nvSpPr>
        <p:spPr>
          <a:xfrm>
            <a:off x="262710" y="3392996"/>
            <a:ext cx="8485754" cy="295232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5" name="직선 연결선 44"/>
          <p:cNvCxnSpPr/>
          <p:nvPr/>
        </p:nvCxnSpPr>
        <p:spPr>
          <a:xfrm>
            <a:off x="3563888" y="5179274"/>
            <a:ext cx="866598" cy="481297"/>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2458257" y="4984187"/>
            <a:ext cx="1224136" cy="390173"/>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200" spc="100">
                <a:ln>
                  <a:solidFill>
                    <a:prstClr val="black">
                      <a:alpha val="20000"/>
                    </a:prstClr>
                  </a:solidFill>
                </a:ln>
                <a:solidFill>
                  <a:srgbClr val="000000">
                    <a:lumMod val="95000"/>
                    <a:lumOff val="5000"/>
                  </a:srgbClr>
                </a:solidFill>
                <a:cs typeface="Arial" pitchFamily="34" charset="0"/>
              </a:rPr>
              <a:t>영어교육도시</a:t>
            </a:r>
            <a:endParaRPr lang="en-US" altLang="ko-KR" sz="1200" spc="100">
              <a:ln>
                <a:solidFill>
                  <a:prstClr val="black">
                    <a:alpha val="20000"/>
                  </a:prstClr>
                </a:solidFill>
              </a:ln>
              <a:solidFill>
                <a:srgbClr val="000000">
                  <a:lumMod val="95000"/>
                  <a:lumOff val="5000"/>
                </a:srgbClr>
              </a:solidFill>
              <a:cs typeface="Arial" pitchFamily="34" charset="0"/>
            </a:endParaRPr>
          </a:p>
        </p:txBody>
      </p:sp>
      <p:sp>
        <p:nvSpPr>
          <p:cNvPr id="10" name="타원 9"/>
          <p:cNvSpPr/>
          <p:nvPr/>
        </p:nvSpPr>
        <p:spPr>
          <a:xfrm>
            <a:off x="4445986" y="5634732"/>
            <a:ext cx="186642" cy="186642"/>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688323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20" y="2939195"/>
            <a:ext cx="8244916" cy="1662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주요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서부의 주요 소비 업종은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슈퍼마켓</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주유소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모두 제주도민의 소비 비중이 높은 업종들이지만</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 한식과 슈퍼마켓 소비는 전년 대비 </a:t>
            </a:r>
            <a:r>
              <a:rPr lang="en-US" altLang="ko-KR" sz="1600" spc="100">
                <a:ln>
                  <a:solidFill>
                    <a:prstClr val="black">
                      <a:alpha val="20000"/>
                    </a:prstClr>
                  </a:solidFill>
                </a:ln>
                <a:solidFill>
                  <a:srgbClr val="000000"/>
                </a:solidFill>
                <a:ea typeface="NOVA Bold"/>
                <a:cs typeface="Arial" pitchFamily="34" charset="0"/>
              </a:rPr>
              <a:t>23%</a:t>
            </a:r>
            <a:br>
              <a:rPr lang="en-US" altLang="ko-KR" sz="1600" spc="100">
                <a:ln>
                  <a:solidFill>
                    <a:prstClr val="black">
                      <a:alpha val="20000"/>
                    </a:prstClr>
                  </a:solidFill>
                </a:ln>
                <a:solidFill>
                  <a:srgbClr val="000000"/>
                </a:solidFill>
                <a:ea typeface="NOVA Bold"/>
                <a:cs typeface="Arial" pitchFamily="34" charset="0"/>
              </a:rPr>
            </a:b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성장한 반면 주유소 소비는 </a:t>
            </a:r>
            <a:r>
              <a:rPr lang="en-US" altLang="ko-KR" sz="1600" spc="100">
                <a:ln>
                  <a:solidFill>
                    <a:prstClr val="black">
                      <a:alpha val="20000"/>
                    </a:prstClr>
                  </a:solidFill>
                </a:ln>
                <a:solidFill>
                  <a:srgbClr val="000000"/>
                </a:solidFill>
                <a:ea typeface="NOVA Bold"/>
                <a:cs typeface="Arial" pitchFamily="34" charset="0"/>
              </a:rPr>
              <a:t>19% </a:t>
            </a:r>
            <a:r>
              <a:rPr lang="ko-KR" altLang="en-US" sz="1600" spc="100">
                <a:ln>
                  <a:solidFill>
                    <a:prstClr val="black">
                      <a:alpha val="20000"/>
                    </a:prstClr>
                  </a:solidFill>
                </a:ln>
                <a:solidFill>
                  <a:srgbClr val="000000"/>
                </a:solidFill>
                <a:ea typeface="NOVA Bold"/>
                <a:cs typeface="Arial" pitchFamily="34" charset="0"/>
              </a:rPr>
              <a:t>감소함</a:t>
            </a:r>
            <a:endParaRPr lang="en-US" altLang="ko-KR" sz="1600" spc="100">
              <a:ln>
                <a:solidFill>
                  <a:prstClr val="black">
                    <a:alpha val="20000"/>
                  </a:prstClr>
                </a:solidFill>
              </a:ln>
              <a:solidFill>
                <a:srgbClr val="000000"/>
              </a:solidFill>
              <a:ea typeface="NOVA Bold"/>
              <a:cs typeface="Arial" pitchFamily="34" charset="0"/>
            </a:endParaRPr>
          </a:p>
        </p:txBody>
      </p:sp>
      <p:graphicFrame>
        <p:nvGraphicFramePr>
          <p:cNvPr id="61" name="표 60"/>
          <p:cNvGraphicFramePr>
            <a:graphicFrameLocks noGrp="1"/>
          </p:cNvGraphicFramePr>
          <p:nvPr>
            <p:extLst>
              <p:ext uri="{D42A27DB-BD31-4B8C-83A1-F6EECF244321}">
                <p14:modId xmlns:p14="http://schemas.microsoft.com/office/powerpoint/2010/main" val="3024150008"/>
              </p:ext>
            </p:extLst>
          </p:nvPr>
        </p:nvGraphicFramePr>
        <p:xfrm>
          <a:off x="539552" y="4820559"/>
          <a:ext cx="7959606" cy="1344745"/>
        </p:xfrm>
        <a:graphic>
          <a:graphicData uri="http://schemas.openxmlformats.org/drawingml/2006/table">
            <a:tbl>
              <a:tblPr firstRow="1" bandRow="1">
                <a:tableStyleId>{21E4AEA4-8DFA-4A89-87EB-49C32662AFE0}</a:tableStyleId>
              </a:tblPr>
              <a:tblGrid>
                <a:gridCol w="516528"/>
                <a:gridCol w="1512168"/>
                <a:gridCol w="1186182"/>
                <a:gridCol w="1186182"/>
                <a:gridCol w="1186182"/>
                <a:gridCol w="1186182"/>
                <a:gridCol w="1186182"/>
              </a:tblGrid>
              <a:tr h="474616">
                <a:tc>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업종매출</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억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이용객수</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명</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인당이용금액</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제주도민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중국인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 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205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24</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46.0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0.1</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슈퍼 마켓</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12.7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72.0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주유소</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48</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30.6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92.5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r>
            </a:tbl>
          </a:graphicData>
        </a:graphic>
      </p:graphicFrame>
      <p:sp>
        <p:nvSpPr>
          <p:cNvPr id="8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452302" y="2312876"/>
            <a:ext cx="420793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36913"/>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175118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971" y="2672916"/>
            <a:ext cx="8233481" cy="3637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주요 업종 현황</a:t>
            </a:r>
            <a:endParaRPr lang="ko-KR" altLang="en-US"/>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주요 업종의 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6"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농축수산품과 기념품업종은 메르스 유행기간에 매출이 급감하였으나 </a:t>
            </a:r>
            <a:r>
              <a:rPr lang="en-US" altLang="ko-KR" sz="1600" spc="100">
                <a:ln>
                  <a:solidFill>
                    <a:prstClr val="black">
                      <a:alpha val="20000"/>
                    </a:prstClr>
                  </a:solidFill>
                </a:ln>
                <a:solidFill>
                  <a:srgbClr val="000000"/>
                </a:solidFill>
                <a:ea typeface="NOVA Bold"/>
                <a:cs typeface="Arial" pitchFamily="34" charset="0"/>
              </a:rPr>
              <a:t>10</a:t>
            </a:r>
            <a:r>
              <a:rPr lang="ko-KR" altLang="en-US" sz="1600" spc="100">
                <a:ln>
                  <a:solidFill>
                    <a:prstClr val="black">
                      <a:alpha val="20000"/>
                    </a:prstClr>
                  </a:solidFill>
                </a:ln>
                <a:solidFill>
                  <a:srgbClr val="000000"/>
                </a:solidFill>
                <a:ea typeface="NOVA Bold"/>
                <a:cs typeface="Arial" pitchFamily="34" charset="0"/>
              </a:rPr>
              <a:t>월 이후 회복세</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제주도민의 소비 비율이 높은 한식 소비는 외부 요인 영향 없이 계절적 소비 변동만 보임</a:t>
            </a: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293858" y="3789040"/>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a:t>
            </a:r>
            <a:r>
              <a:rPr lang="ko-KR" altLang="en-US" sz="1050" spc="100">
                <a:ln>
                  <a:solidFill>
                    <a:prstClr val="black">
                      <a:alpha val="20000"/>
                    </a:prstClr>
                  </a:solidFill>
                </a:ln>
                <a:solidFill>
                  <a:srgbClr val="FF0000"/>
                </a:solidFill>
                <a:latin typeface="NOVA Bold"/>
                <a:ea typeface="NOVA Bold"/>
                <a:cs typeface="Arial" pitchFamily="34" charset="0"/>
              </a:rPr>
              <a:t>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43908" y="4244829"/>
            <a:ext cx="612068" cy="1128387"/>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35893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영업 기간별 가맹점 현황</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신규 가맹점 창업이 활발한 지역이 아니었으나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년간 창업이 급격히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이에 따라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년 미만 신규 가맹점 비율이 </a:t>
            </a:r>
            <a:r>
              <a:rPr lang="en-US" altLang="ko-KR" sz="1600" spc="100">
                <a:ln>
                  <a:solidFill>
                    <a:prstClr val="black">
                      <a:alpha val="20000"/>
                    </a:prstClr>
                  </a:solidFill>
                </a:ln>
                <a:solidFill>
                  <a:srgbClr val="000000"/>
                </a:solidFill>
                <a:ea typeface="NOVA Bold"/>
                <a:cs typeface="Arial" pitchFamily="34" charset="0"/>
              </a:rPr>
              <a:t>24%</a:t>
            </a:r>
            <a:r>
              <a:rPr lang="ko-KR" altLang="en-US" sz="1600" spc="100">
                <a:ln>
                  <a:solidFill>
                    <a:prstClr val="black">
                      <a:alpha val="20000"/>
                    </a:prstClr>
                  </a:solidFill>
                </a:ln>
                <a:solidFill>
                  <a:srgbClr val="000000"/>
                </a:solidFill>
                <a:ea typeface="NOVA Bold"/>
                <a:cs typeface="Arial" pitchFamily="34" charset="0"/>
              </a:rPr>
              <a:t>로</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동부 지역과 함께 가장 높은 편임</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34866"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영업기간별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가맹점 비율</a:t>
            </a:r>
            <a:endParaRPr lang="en-US" altLang="ko-KR"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신규 가맹점 월별 창업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552" y="2597525"/>
            <a:ext cx="3585311" cy="3639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892" y="3096497"/>
            <a:ext cx="320894" cy="262082"/>
          </a:xfrm>
          <a:prstGeom prst="rect">
            <a:avLst/>
          </a:prstGeom>
        </p:spPr>
      </p:pic>
      <p:pic>
        <p:nvPicPr>
          <p:cNvPr id="18" name="그림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998" y="3418946"/>
            <a:ext cx="320894" cy="262082"/>
          </a:xfrm>
          <a:prstGeom prst="rect">
            <a:avLst/>
          </a:prstGeom>
        </p:spPr>
      </p:pic>
      <p:pic>
        <p:nvPicPr>
          <p:cNvPr id="1157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8256" y="2636912"/>
            <a:ext cx="3782176" cy="3636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494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내국인</a:t>
            </a:r>
            <a:r>
              <a:rPr lang="en-US" altLang="ko-KR" smtClean="0"/>
              <a:t>/</a:t>
            </a:r>
            <a:r>
              <a:rPr lang="ko-KR" altLang="en-US" smtClean="0"/>
              <a:t>중국인 소비 현황</a:t>
            </a:r>
            <a:endParaRPr lang="ko-KR" altLang="en-US"/>
          </a:p>
        </p:txBody>
      </p:sp>
      <p:sp>
        <p:nvSpPr>
          <p:cNvPr id="93" name="직사각형 92"/>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소비는 안정적이나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소비가 전년에 비해 전반적으로 하락세</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2016</a:t>
            </a:r>
            <a:r>
              <a:rPr lang="ko-KR" altLang="en-US" sz="1600" spc="100">
                <a:ln>
                  <a:solidFill>
                    <a:prstClr val="black">
                      <a:alpha val="20000"/>
                    </a:prstClr>
                  </a:solidFill>
                </a:ln>
                <a:solidFill>
                  <a:srgbClr val="000000"/>
                </a:solidFill>
                <a:ea typeface="NOVA Bold"/>
                <a:cs typeface="Arial" pitchFamily="34" charset="0"/>
              </a:rPr>
              <a:t>년 </a:t>
            </a:r>
            <a:r>
              <a:rPr lang="en-US" altLang="ko-KR" sz="1600" spc="100">
                <a:ln>
                  <a:solidFill>
                    <a:prstClr val="black">
                      <a:alpha val="20000"/>
                    </a:prstClr>
                  </a:solidFill>
                </a:ln>
                <a:solidFill>
                  <a:srgbClr val="000000"/>
                </a:solidFill>
                <a:ea typeface="NOVA Bold"/>
                <a:cs typeface="Arial" pitchFamily="34" charset="0"/>
              </a:rPr>
              <a:t>6~7</a:t>
            </a:r>
            <a:r>
              <a:rPr lang="ko-KR" altLang="en-US" sz="1600" spc="100">
                <a:ln>
                  <a:solidFill>
                    <a:prstClr val="black">
                      <a:alpha val="20000"/>
                    </a:prstClr>
                  </a:solidFill>
                </a:ln>
                <a:solidFill>
                  <a:srgbClr val="000000"/>
                </a:solidFill>
                <a:ea typeface="NOVA Bold"/>
                <a:cs typeface="Arial" pitchFamily="34" charset="0"/>
              </a:rPr>
              <a:t>월 중국인 소비 증가율은 작년 메르스 악영향에 대한 기저효과로 파악됨</a:t>
            </a:r>
          </a:p>
        </p:txBody>
      </p:sp>
      <p:sp>
        <p:nvSpPr>
          <p:cNvPr id="95"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96" name="모서리가 둥근 직사각형 9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97" name="직사각형 96"/>
          <p:cNvSpPr/>
          <p:nvPr/>
        </p:nvSpPr>
        <p:spPr>
          <a:xfrm>
            <a:off x="295908" y="2096852"/>
            <a:ext cx="8344544"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내국인</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중국인의 월별 소비 추이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전년 동월 대비</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p>
        </p:txBody>
      </p:sp>
      <p:sp>
        <p:nvSpPr>
          <p:cNvPr id="98" name="모서리가 둥근 직사각형 97"/>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직사각형 10"/>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560" y="2744924"/>
            <a:ext cx="7944037" cy="3529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014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a:t>
            </a:r>
            <a:r>
              <a:rPr lang="ko-KR" altLang="en-US"/>
              <a:t>통</a:t>
            </a:r>
            <a:r>
              <a:rPr lang="ko-KR" altLang="en-US" smtClean="0"/>
              <a:t>시장별 관광객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관광객 전통시장 소비현황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62" name="직사각형 61"/>
          <p:cNvSpPr/>
          <p:nvPr/>
        </p:nvSpPr>
        <p:spPr>
          <a:xfrm>
            <a:off x="245552" y="3207154"/>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동문시장</a:t>
            </a:r>
          </a:p>
        </p:txBody>
      </p:sp>
      <p:sp>
        <p:nvSpPr>
          <p:cNvPr id="63" name="직사각형 62"/>
          <p:cNvSpPr/>
          <p:nvPr/>
        </p:nvSpPr>
        <p:spPr>
          <a:xfrm>
            <a:off x="245552" y="3607462"/>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서문시장</a:t>
            </a:r>
          </a:p>
        </p:txBody>
      </p:sp>
      <p:sp>
        <p:nvSpPr>
          <p:cNvPr id="64" name="직사각형 63"/>
          <p:cNvSpPr/>
          <p:nvPr/>
        </p:nvSpPr>
        <p:spPr>
          <a:xfrm>
            <a:off x="245552" y="4003506"/>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보성시장</a:t>
            </a:r>
          </a:p>
        </p:txBody>
      </p:sp>
      <p:sp>
        <p:nvSpPr>
          <p:cNvPr id="65" name="직사각형 64"/>
          <p:cNvSpPr/>
          <p:nvPr/>
        </p:nvSpPr>
        <p:spPr>
          <a:xfrm>
            <a:off x="245552" y="4400531"/>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서귀포 매일올레시장</a:t>
            </a:r>
          </a:p>
        </p:txBody>
      </p:sp>
      <p:sp>
        <p:nvSpPr>
          <p:cNvPr id="70" name="직사각형 69"/>
          <p:cNvSpPr/>
          <p:nvPr/>
        </p:nvSpPr>
        <p:spPr>
          <a:xfrm>
            <a:off x="251520" y="4796575"/>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모슬포 중앙시장</a:t>
            </a:r>
          </a:p>
        </p:txBody>
      </p:sp>
      <p:sp>
        <p:nvSpPr>
          <p:cNvPr id="71" name="직사각형 70"/>
          <p:cNvSpPr/>
          <p:nvPr/>
        </p:nvSpPr>
        <p:spPr>
          <a:xfrm>
            <a:off x="251520" y="5195902"/>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서귀포 향토</a:t>
            </a:r>
            <a:r>
              <a:rPr lang="en-US" altLang="ko-KR" sz="1100" b="1" kern="0">
                <a:solidFill>
                  <a:prstClr val="black"/>
                </a:solidFill>
              </a:rPr>
              <a:t>5</a:t>
            </a:r>
            <a:r>
              <a:rPr lang="ko-KR" altLang="en-US" sz="1100" b="1" kern="0">
                <a:solidFill>
                  <a:prstClr val="black"/>
                </a:solidFill>
              </a:rPr>
              <a:t>일시장</a:t>
            </a:r>
          </a:p>
        </p:txBody>
      </p:sp>
      <p:sp>
        <p:nvSpPr>
          <p:cNvPr id="72" name="직사각형 71"/>
          <p:cNvSpPr/>
          <p:nvPr/>
        </p:nvSpPr>
        <p:spPr>
          <a:xfrm>
            <a:off x="251520" y="5591946"/>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민속</a:t>
            </a:r>
            <a:r>
              <a:rPr lang="en-US" altLang="ko-KR" sz="1100" b="1" kern="0">
                <a:solidFill>
                  <a:prstClr val="black"/>
                </a:solidFill>
              </a:rPr>
              <a:t>5</a:t>
            </a:r>
            <a:r>
              <a:rPr lang="ko-KR" altLang="en-US" sz="1100" b="1" kern="0">
                <a:solidFill>
                  <a:prstClr val="black"/>
                </a:solidFill>
              </a:rPr>
              <a:t>일시장</a:t>
            </a:r>
          </a:p>
        </p:txBody>
      </p:sp>
      <p:sp>
        <p:nvSpPr>
          <p:cNvPr id="73" name="직사각형 72"/>
          <p:cNvSpPr/>
          <p:nvPr/>
        </p:nvSpPr>
        <p:spPr>
          <a:xfrm>
            <a:off x="251520" y="5987990"/>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중문 향토</a:t>
            </a:r>
            <a:r>
              <a:rPr lang="en-US" altLang="ko-KR" sz="1100" b="1" kern="0">
                <a:solidFill>
                  <a:prstClr val="black"/>
                </a:solidFill>
              </a:rPr>
              <a:t>5</a:t>
            </a:r>
            <a:r>
              <a:rPr lang="ko-KR" altLang="en-US" sz="1100" b="1" kern="0">
                <a:solidFill>
                  <a:prstClr val="black"/>
                </a:solidFill>
              </a:rPr>
              <a:t>일시장</a:t>
            </a:r>
          </a:p>
        </p:txBody>
      </p:sp>
      <p:sp>
        <p:nvSpPr>
          <p:cNvPr id="170" name="직사각형 169"/>
          <p:cNvSpPr/>
          <p:nvPr/>
        </p:nvSpPr>
        <p:spPr>
          <a:xfrm>
            <a:off x="245552" y="2816932"/>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시장 전체</a:t>
            </a:r>
          </a:p>
        </p:txBody>
      </p:sp>
      <p:grpSp>
        <p:nvGrpSpPr>
          <p:cNvPr id="8" name="그룹 7"/>
          <p:cNvGrpSpPr/>
          <p:nvPr/>
        </p:nvGrpSpPr>
        <p:grpSpPr>
          <a:xfrm>
            <a:off x="1763688" y="2049117"/>
            <a:ext cx="1656184" cy="4262909"/>
            <a:chOff x="1763688" y="2049117"/>
            <a:chExt cx="1656184" cy="4262909"/>
          </a:xfrm>
        </p:grpSpPr>
        <p:sp>
          <p:nvSpPr>
            <p:cNvPr id="9" name="TextBox 8"/>
            <p:cNvSpPr txBox="1"/>
            <p:nvPr/>
          </p:nvSpPr>
          <p:spPr>
            <a:xfrm>
              <a:off x="1762860" y="2049117"/>
              <a:ext cx="1657840" cy="43935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국내관광객</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수도권</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13" name="직선 연결선 12"/>
            <p:cNvCxnSpPr/>
            <p:nvPr/>
          </p:nvCxnSpPr>
          <p:spPr>
            <a:xfrm>
              <a:off x="1763688" y="2312876"/>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763688"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44" name="직사각형 43"/>
            <p:cNvSpPr/>
            <p:nvPr/>
          </p:nvSpPr>
          <p:spPr>
            <a:xfrm>
              <a:off x="2339752" y="2386372"/>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45" name="직사각형 44"/>
            <p:cNvSpPr/>
            <p:nvPr/>
          </p:nvSpPr>
          <p:spPr>
            <a:xfrm>
              <a:off x="2915816"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74" name="직사각형 73"/>
            <p:cNvSpPr/>
            <p:nvPr/>
          </p:nvSpPr>
          <p:spPr>
            <a:xfrm>
              <a:off x="1763688"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28,267</a:t>
              </a:r>
              <a:endParaRPr lang="ko-KR" altLang="en-US" sz="1000" kern="0">
                <a:solidFill>
                  <a:prstClr val="black"/>
                </a:solidFill>
              </a:endParaRPr>
            </a:p>
          </p:txBody>
        </p:sp>
        <p:sp>
          <p:nvSpPr>
            <p:cNvPr id="75" name="직사각형 74"/>
            <p:cNvSpPr/>
            <p:nvPr/>
          </p:nvSpPr>
          <p:spPr>
            <a:xfrm>
              <a:off x="2339752"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57,597</a:t>
              </a:r>
              <a:endParaRPr lang="ko-KR" altLang="en-US" sz="1000" kern="0">
                <a:solidFill>
                  <a:prstClr val="black"/>
                </a:solidFill>
              </a:endParaRPr>
            </a:p>
          </p:txBody>
        </p:sp>
        <p:sp>
          <p:nvSpPr>
            <p:cNvPr id="76" name="직사각형 75"/>
            <p:cNvSpPr/>
            <p:nvPr/>
          </p:nvSpPr>
          <p:spPr>
            <a:xfrm>
              <a:off x="2915816"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68,457</a:t>
              </a:r>
              <a:endParaRPr lang="ko-KR" altLang="en-US" sz="1000" kern="0">
                <a:solidFill>
                  <a:prstClr val="black"/>
                </a:solidFill>
              </a:endParaRPr>
            </a:p>
          </p:txBody>
        </p:sp>
        <p:sp>
          <p:nvSpPr>
            <p:cNvPr id="86" name="직사각형 85"/>
            <p:cNvSpPr/>
            <p:nvPr/>
          </p:nvSpPr>
          <p:spPr>
            <a:xfrm>
              <a:off x="1763688"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463</a:t>
              </a:r>
              <a:endParaRPr lang="ko-KR" altLang="en-US" sz="1000" kern="0">
                <a:solidFill>
                  <a:prstClr val="black"/>
                </a:solidFill>
              </a:endParaRPr>
            </a:p>
          </p:txBody>
        </p:sp>
        <p:sp>
          <p:nvSpPr>
            <p:cNvPr id="87" name="직사각형 86"/>
            <p:cNvSpPr/>
            <p:nvPr/>
          </p:nvSpPr>
          <p:spPr>
            <a:xfrm>
              <a:off x="2339752"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880</a:t>
              </a:r>
              <a:endParaRPr lang="ko-KR" altLang="en-US" sz="1000" kern="0">
                <a:solidFill>
                  <a:prstClr val="black"/>
                </a:solidFill>
              </a:endParaRPr>
            </a:p>
          </p:txBody>
        </p:sp>
        <p:sp>
          <p:nvSpPr>
            <p:cNvPr id="88" name="직사각형 87"/>
            <p:cNvSpPr/>
            <p:nvPr/>
          </p:nvSpPr>
          <p:spPr>
            <a:xfrm>
              <a:off x="2915816"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1,206</a:t>
              </a:r>
              <a:endParaRPr lang="ko-KR" altLang="en-US" sz="1000" kern="0">
                <a:solidFill>
                  <a:prstClr val="black"/>
                </a:solidFill>
              </a:endParaRPr>
            </a:p>
          </p:txBody>
        </p:sp>
        <p:sp>
          <p:nvSpPr>
            <p:cNvPr id="98" name="직사각형 97"/>
            <p:cNvSpPr/>
            <p:nvPr/>
          </p:nvSpPr>
          <p:spPr>
            <a:xfrm>
              <a:off x="1763688"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480</a:t>
              </a:r>
              <a:endParaRPr lang="ko-KR" altLang="en-US" sz="1000" kern="0">
                <a:solidFill>
                  <a:prstClr val="black"/>
                </a:solidFill>
              </a:endParaRPr>
            </a:p>
          </p:txBody>
        </p:sp>
        <p:sp>
          <p:nvSpPr>
            <p:cNvPr id="99" name="직사각형 98"/>
            <p:cNvSpPr/>
            <p:nvPr/>
          </p:nvSpPr>
          <p:spPr>
            <a:xfrm>
              <a:off x="2339752"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620</a:t>
              </a:r>
              <a:endParaRPr lang="ko-KR" altLang="en-US" sz="1000" kern="0">
                <a:solidFill>
                  <a:prstClr val="black"/>
                </a:solidFill>
              </a:endParaRPr>
            </a:p>
          </p:txBody>
        </p:sp>
        <p:sp>
          <p:nvSpPr>
            <p:cNvPr id="100" name="직사각형 99"/>
            <p:cNvSpPr/>
            <p:nvPr/>
          </p:nvSpPr>
          <p:spPr>
            <a:xfrm>
              <a:off x="2915816"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734</a:t>
              </a:r>
              <a:endParaRPr lang="ko-KR" altLang="en-US" sz="1000" kern="0">
                <a:solidFill>
                  <a:prstClr val="black"/>
                </a:solidFill>
              </a:endParaRPr>
            </a:p>
          </p:txBody>
        </p:sp>
        <p:sp>
          <p:nvSpPr>
            <p:cNvPr id="110" name="직사각형 109"/>
            <p:cNvSpPr/>
            <p:nvPr/>
          </p:nvSpPr>
          <p:spPr>
            <a:xfrm>
              <a:off x="1763688"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16,817</a:t>
              </a:r>
              <a:endParaRPr lang="ko-KR" altLang="en-US" sz="1000" kern="0">
                <a:solidFill>
                  <a:prstClr val="black"/>
                </a:solidFill>
              </a:endParaRPr>
            </a:p>
          </p:txBody>
        </p:sp>
        <p:sp>
          <p:nvSpPr>
            <p:cNvPr id="111" name="직사각형 110"/>
            <p:cNvSpPr/>
            <p:nvPr/>
          </p:nvSpPr>
          <p:spPr>
            <a:xfrm>
              <a:off x="2339752"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40,403</a:t>
              </a:r>
              <a:endParaRPr lang="ko-KR" altLang="en-US" sz="1000" kern="0">
                <a:solidFill>
                  <a:prstClr val="black"/>
                </a:solidFill>
              </a:endParaRPr>
            </a:p>
          </p:txBody>
        </p:sp>
        <p:sp>
          <p:nvSpPr>
            <p:cNvPr id="112" name="직사각형 111"/>
            <p:cNvSpPr/>
            <p:nvPr/>
          </p:nvSpPr>
          <p:spPr>
            <a:xfrm>
              <a:off x="2915816"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56,133</a:t>
              </a:r>
              <a:endParaRPr lang="ko-KR" altLang="en-US" sz="1000" kern="0">
                <a:solidFill>
                  <a:prstClr val="black"/>
                </a:solidFill>
              </a:endParaRPr>
            </a:p>
          </p:txBody>
        </p:sp>
        <p:sp>
          <p:nvSpPr>
            <p:cNvPr id="122" name="직사각형 121"/>
            <p:cNvSpPr/>
            <p:nvPr/>
          </p:nvSpPr>
          <p:spPr>
            <a:xfrm>
              <a:off x="1763688"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147</a:t>
              </a:r>
              <a:endParaRPr lang="ko-KR" altLang="en-US" sz="1000" kern="0">
                <a:solidFill>
                  <a:prstClr val="black"/>
                </a:solidFill>
              </a:endParaRPr>
            </a:p>
          </p:txBody>
        </p:sp>
        <p:sp>
          <p:nvSpPr>
            <p:cNvPr id="123" name="직사각형 122"/>
            <p:cNvSpPr/>
            <p:nvPr/>
          </p:nvSpPr>
          <p:spPr>
            <a:xfrm>
              <a:off x="2339752"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330</a:t>
              </a:r>
              <a:endParaRPr lang="ko-KR" altLang="en-US" sz="1000" kern="0">
                <a:solidFill>
                  <a:prstClr val="black"/>
                </a:solidFill>
              </a:endParaRPr>
            </a:p>
          </p:txBody>
        </p:sp>
        <p:sp>
          <p:nvSpPr>
            <p:cNvPr id="124" name="직사각형 123"/>
            <p:cNvSpPr/>
            <p:nvPr/>
          </p:nvSpPr>
          <p:spPr>
            <a:xfrm>
              <a:off x="2915816"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456</a:t>
              </a:r>
              <a:endParaRPr lang="ko-KR" altLang="en-US" sz="1000" kern="0">
                <a:solidFill>
                  <a:prstClr val="black"/>
                </a:solidFill>
              </a:endParaRPr>
            </a:p>
          </p:txBody>
        </p:sp>
        <p:sp>
          <p:nvSpPr>
            <p:cNvPr id="134" name="직사각형 133"/>
            <p:cNvSpPr/>
            <p:nvPr/>
          </p:nvSpPr>
          <p:spPr>
            <a:xfrm>
              <a:off x="1763688"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97</a:t>
              </a:r>
              <a:endParaRPr lang="ko-KR" altLang="en-US" sz="1000" kern="0">
                <a:solidFill>
                  <a:prstClr val="black"/>
                </a:solidFill>
              </a:endParaRPr>
            </a:p>
          </p:txBody>
        </p:sp>
        <p:sp>
          <p:nvSpPr>
            <p:cNvPr id="135" name="직사각형 134"/>
            <p:cNvSpPr/>
            <p:nvPr/>
          </p:nvSpPr>
          <p:spPr>
            <a:xfrm>
              <a:off x="2339752"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171</a:t>
              </a:r>
              <a:endParaRPr lang="ko-KR" altLang="en-US" sz="1000" kern="0">
                <a:solidFill>
                  <a:prstClr val="black"/>
                </a:solidFill>
              </a:endParaRPr>
            </a:p>
          </p:txBody>
        </p:sp>
        <p:sp>
          <p:nvSpPr>
            <p:cNvPr id="136" name="직사각형 135"/>
            <p:cNvSpPr/>
            <p:nvPr/>
          </p:nvSpPr>
          <p:spPr>
            <a:xfrm>
              <a:off x="2915816"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378</a:t>
              </a:r>
              <a:endParaRPr lang="ko-KR" altLang="en-US" sz="1000" kern="0">
                <a:solidFill>
                  <a:prstClr val="black"/>
                </a:solidFill>
              </a:endParaRPr>
            </a:p>
          </p:txBody>
        </p:sp>
        <p:sp>
          <p:nvSpPr>
            <p:cNvPr id="146" name="직사각형 145"/>
            <p:cNvSpPr/>
            <p:nvPr/>
          </p:nvSpPr>
          <p:spPr>
            <a:xfrm>
              <a:off x="1763688"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113</a:t>
              </a:r>
              <a:endParaRPr lang="ko-KR" altLang="en-US" sz="1000" kern="0">
                <a:solidFill>
                  <a:prstClr val="black"/>
                </a:solidFill>
              </a:endParaRPr>
            </a:p>
          </p:txBody>
        </p:sp>
        <p:sp>
          <p:nvSpPr>
            <p:cNvPr id="147" name="직사각형 146"/>
            <p:cNvSpPr/>
            <p:nvPr/>
          </p:nvSpPr>
          <p:spPr>
            <a:xfrm>
              <a:off x="2339752"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262</a:t>
              </a:r>
              <a:endParaRPr lang="ko-KR" altLang="en-US" sz="1000" kern="0">
                <a:solidFill>
                  <a:prstClr val="black"/>
                </a:solidFill>
              </a:endParaRPr>
            </a:p>
          </p:txBody>
        </p:sp>
        <p:sp>
          <p:nvSpPr>
            <p:cNvPr id="148" name="직사각형 147"/>
            <p:cNvSpPr/>
            <p:nvPr/>
          </p:nvSpPr>
          <p:spPr>
            <a:xfrm>
              <a:off x="2915816"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485</a:t>
              </a:r>
              <a:endParaRPr lang="ko-KR" altLang="en-US" sz="1000" kern="0">
                <a:solidFill>
                  <a:prstClr val="black"/>
                </a:solidFill>
              </a:endParaRPr>
            </a:p>
          </p:txBody>
        </p:sp>
        <p:sp>
          <p:nvSpPr>
            <p:cNvPr id="158" name="직사각형 157"/>
            <p:cNvSpPr/>
            <p:nvPr/>
          </p:nvSpPr>
          <p:spPr>
            <a:xfrm>
              <a:off x="1763688"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a:t>
              </a:r>
              <a:endParaRPr lang="ko-KR" altLang="en-US" sz="1000" kern="0">
                <a:solidFill>
                  <a:prstClr val="black"/>
                </a:solidFill>
              </a:endParaRPr>
            </a:p>
          </p:txBody>
        </p:sp>
        <p:sp>
          <p:nvSpPr>
            <p:cNvPr id="159" name="직사각형 158"/>
            <p:cNvSpPr/>
            <p:nvPr/>
          </p:nvSpPr>
          <p:spPr>
            <a:xfrm>
              <a:off x="2339752"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a:t>
              </a:r>
              <a:endParaRPr lang="ko-KR" altLang="en-US" sz="1000" kern="0">
                <a:solidFill>
                  <a:prstClr val="black"/>
                </a:solidFill>
              </a:endParaRPr>
            </a:p>
          </p:txBody>
        </p:sp>
        <p:sp>
          <p:nvSpPr>
            <p:cNvPr id="160" name="직사각형 159"/>
            <p:cNvSpPr/>
            <p:nvPr/>
          </p:nvSpPr>
          <p:spPr>
            <a:xfrm>
              <a:off x="2915816"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45</a:t>
              </a:r>
              <a:endParaRPr lang="ko-KR" altLang="en-US" sz="1000" kern="0">
                <a:solidFill>
                  <a:prstClr val="black"/>
                </a:solidFill>
              </a:endParaRPr>
            </a:p>
          </p:txBody>
        </p:sp>
        <p:sp>
          <p:nvSpPr>
            <p:cNvPr id="171" name="직사각형 170"/>
            <p:cNvSpPr/>
            <p:nvPr/>
          </p:nvSpPr>
          <p:spPr>
            <a:xfrm>
              <a:off x="1763688"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44,425</a:t>
              </a:r>
              <a:endParaRPr lang="ko-KR" altLang="en-US" sz="900" kern="0">
                <a:solidFill>
                  <a:prstClr val="black"/>
                </a:solidFill>
              </a:endParaRPr>
            </a:p>
          </p:txBody>
        </p:sp>
        <p:sp>
          <p:nvSpPr>
            <p:cNvPr id="172" name="직사각형 171"/>
            <p:cNvSpPr/>
            <p:nvPr/>
          </p:nvSpPr>
          <p:spPr>
            <a:xfrm>
              <a:off x="2339752"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94,570</a:t>
              </a:r>
              <a:endParaRPr lang="ko-KR" altLang="en-US" sz="900" kern="0">
                <a:solidFill>
                  <a:prstClr val="black"/>
                </a:solidFill>
              </a:endParaRPr>
            </a:p>
          </p:txBody>
        </p:sp>
        <p:sp>
          <p:nvSpPr>
            <p:cNvPr id="173" name="직사각형 172"/>
            <p:cNvSpPr/>
            <p:nvPr/>
          </p:nvSpPr>
          <p:spPr>
            <a:xfrm>
              <a:off x="2915816"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120,482</a:t>
              </a:r>
              <a:endParaRPr lang="ko-KR" altLang="en-US" sz="900" kern="0">
                <a:solidFill>
                  <a:prstClr val="black"/>
                </a:solidFill>
              </a:endParaRPr>
            </a:p>
          </p:txBody>
        </p:sp>
        <p:sp>
          <p:nvSpPr>
            <p:cNvPr id="183" name="위쪽 화살표 182"/>
            <p:cNvSpPr/>
            <p:nvPr/>
          </p:nvSpPr>
          <p:spPr>
            <a:xfrm rot="1335699">
              <a:off x="2194323" y="2754573"/>
              <a:ext cx="915512" cy="352121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grpSp>
        <p:nvGrpSpPr>
          <p:cNvPr id="7" name="그룹 6"/>
          <p:cNvGrpSpPr/>
          <p:nvPr/>
        </p:nvGrpSpPr>
        <p:grpSpPr>
          <a:xfrm>
            <a:off x="5400092" y="2045433"/>
            <a:ext cx="1671099" cy="4299891"/>
            <a:chOff x="3587883" y="2049117"/>
            <a:chExt cx="1671099" cy="4299891"/>
          </a:xfrm>
        </p:grpSpPr>
        <p:sp>
          <p:nvSpPr>
            <p:cNvPr id="47" name="TextBox 46"/>
            <p:cNvSpPr txBox="1"/>
            <p:nvPr/>
          </p:nvSpPr>
          <p:spPr>
            <a:xfrm>
              <a:off x="3599064" y="2049117"/>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제주도민</a:t>
              </a:r>
            </a:p>
          </p:txBody>
        </p:sp>
        <p:cxnSp>
          <p:nvCxnSpPr>
            <p:cNvPr id="48" name="직선 연결선 47"/>
            <p:cNvCxnSpPr/>
            <p:nvPr/>
          </p:nvCxnSpPr>
          <p:spPr>
            <a:xfrm>
              <a:off x="3599892" y="2312876"/>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직사각형 48"/>
            <p:cNvSpPr/>
            <p:nvPr/>
          </p:nvSpPr>
          <p:spPr>
            <a:xfrm>
              <a:off x="3599892"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50" name="직사각형 49"/>
            <p:cNvSpPr/>
            <p:nvPr/>
          </p:nvSpPr>
          <p:spPr>
            <a:xfrm>
              <a:off x="4175956" y="2386372"/>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51" name="직사각형 50"/>
            <p:cNvSpPr/>
            <p:nvPr/>
          </p:nvSpPr>
          <p:spPr>
            <a:xfrm>
              <a:off x="4752020"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77" name="직사각형 76"/>
            <p:cNvSpPr/>
            <p:nvPr/>
          </p:nvSpPr>
          <p:spPr>
            <a:xfrm>
              <a:off x="3587883"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30,128</a:t>
              </a:r>
              <a:endParaRPr lang="ko-KR" altLang="en-US" sz="1000" kern="0">
                <a:solidFill>
                  <a:prstClr val="black"/>
                </a:solidFill>
              </a:endParaRPr>
            </a:p>
          </p:txBody>
        </p:sp>
        <p:sp>
          <p:nvSpPr>
            <p:cNvPr id="78" name="직사각형 77"/>
            <p:cNvSpPr/>
            <p:nvPr/>
          </p:nvSpPr>
          <p:spPr>
            <a:xfrm>
              <a:off x="4163947"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34,070</a:t>
              </a:r>
              <a:endParaRPr lang="ko-KR" altLang="en-US" sz="1000" kern="0">
                <a:solidFill>
                  <a:prstClr val="black"/>
                </a:solidFill>
              </a:endParaRPr>
            </a:p>
          </p:txBody>
        </p:sp>
        <p:sp>
          <p:nvSpPr>
            <p:cNvPr id="79" name="직사각형 78"/>
            <p:cNvSpPr/>
            <p:nvPr/>
          </p:nvSpPr>
          <p:spPr>
            <a:xfrm>
              <a:off x="4740011"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39,531</a:t>
              </a:r>
              <a:endParaRPr lang="ko-KR" altLang="en-US" sz="1000" kern="0">
                <a:solidFill>
                  <a:prstClr val="black"/>
                </a:solidFill>
              </a:endParaRPr>
            </a:p>
          </p:txBody>
        </p:sp>
        <p:sp>
          <p:nvSpPr>
            <p:cNvPr id="89" name="직사각형 88"/>
            <p:cNvSpPr/>
            <p:nvPr/>
          </p:nvSpPr>
          <p:spPr>
            <a:xfrm>
              <a:off x="3587883"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2,714</a:t>
              </a:r>
              <a:endParaRPr lang="ko-KR" altLang="en-US" sz="1000" kern="0">
                <a:solidFill>
                  <a:prstClr val="black"/>
                </a:solidFill>
              </a:endParaRPr>
            </a:p>
          </p:txBody>
        </p:sp>
        <p:sp>
          <p:nvSpPr>
            <p:cNvPr id="90" name="직사각형 89"/>
            <p:cNvSpPr/>
            <p:nvPr/>
          </p:nvSpPr>
          <p:spPr>
            <a:xfrm>
              <a:off x="4163947"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3,757</a:t>
              </a:r>
              <a:endParaRPr lang="ko-KR" altLang="en-US" sz="1000" kern="0">
                <a:solidFill>
                  <a:prstClr val="black"/>
                </a:solidFill>
              </a:endParaRPr>
            </a:p>
          </p:txBody>
        </p:sp>
        <p:sp>
          <p:nvSpPr>
            <p:cNvPr id="91" name="직사각형 90"/>
            <p:cNvSpPr/>
            <p:nvPr/>
          </p:nvSpPr>
          <p:spPr>
            <a:xfrm>
              <a:off x="4740011"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3,752</a:t>
              </a:r>
              <a:endParaRPr lang="ko-KR" altLang="en-US" sz="1000" kern="0">
                <a:solidFill>
                  <a:prstClr val="black"/>
                </a:solidFill>
              </a:endParaRPr>
            </a:p>
          </p:txBody>
        </p:sp>
        <p:sp>
          <p:nvSpPr>
            <p:cNvPr id="101" name="직사각형 100"/>
            <p:cNvSpPr/>
            <p:nvPr/>
          </p:nvSpPr>
          <p:spPr>
            <a:xfrm>
              <a:off x="3587883"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4,134</a:t>
              </a:r>
              <a:endParaRPr lang="ko-KR" altLang="en-US" sz="1000" kern="0">
                <a:solidFill>
                  <a:prstClr val="black"/>
                </a:solidFill>
              </a:endParaRPr>
            </a:p>
          </p:txBody>
        </p:sp>
        <p:sp>
          <p:nvSpPr>
            <p:cNvPr id="102" name="직사각형 101"/>
            <p:cNvSpPr/>
            <p:nvPr/>
          </p:nvSpPr>
          <p:spPr>
            <a:xfrm>
              <a:off x="4163947"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4,930</a:t>
              </a:r>
              <a:endParaRPr lang="ko-KR" altLang="en-US" sz="1000" kern="0">
                <a:solidFill>
                  <a:prstClr val="black"/>
                </a:solidFill>
              </a:endParaRPr>
            </a:p>
          </p:txBody>
        </p:sp>
        <p:sp>
          <p:nvSpPr>
            <p:cNvPr id="103" name="직사각형 102"/>
            <p:cNvSpPr/>
            <p:nvPr/>
          </p:nvSpPr>
          <p:spPr>
            <a:xfrm>
              <a:off x="4740011"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5,982</a:t>
              </a:r>
              <a:endParaRPr lang="ko-KR" altLang="en-US" sz="1000" kern="0">
                <a:solidFill>
                  <a:prstClr val="black"/>
                </a:solidFill>
              </a:endParaRPr>
            </a:p>
          </p:txBody>
        </p:sp>
        <p:sp>
          <p:nvSpPr>
            <p:cNvPr id="113" name="직사각형 112"/>
            <p:cNvSpPr/>
            <p:nvPr/>
          </p:nvSpPr>
          <p:spPr>
            <a:xfrm>
              <a:off x="3587883"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14,673</a:t>
              </a:r>
              <a:endParaRPr lang="ko-KR" altLang="en-US" sz="1000" kern="0">
                <a:solidFill>
                  <a:prstClr val="black"/>
                </a:solidFill>
              </a:endParaRPr>
            </a:p>
          </p:txBody>
        </p:sp>
        <p:sp>
          <p:nvSpPr>
            <p:cNvPr id="114" name="직사각형 113"/>
            <p:cNvSpPr/>
            <p:nvPr/>
          </p:nvSpPr>
          <p:spPr>
            <a:xfrm>
              <a:off x="4163947"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18,662</a:t>
              </a:r>
              <a:endParaRPr lang="ko-KR" altLang="en-US" sz="1000" kern="0">
                <a:solidFill>
                  <a:prstClr val="black"/>
                </a:solidFill>
              </a:endParaRPr>
            </a:p>
          </p:txBody>
        </p:sp>
        <p:sp>
          <p:nvSpPr>
            <p:cNvPr id="115" name="직사각형 114"/>
            <p:cNvSpPr/>
            <p:nvPr/>
          </p:nvSpPr>
          <p:spPr>
            <a:xfrm>
              <a:off x="4740011"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23,714</a:t>
              </a:r>
              <a:endParaRPr lang="ko-KR" altLang="en-US" sz="1000" kern="0">
                <a:solidFill>
                  <a:prstClr val="black"/>
                </a:solidFill>
              </a:endParaRPr>
            </a:p>
          </p:txBody>
        </p:sp>
        <p:sp>
          <p:nvSpPr>
            <p:cNvPr id="125" name="직사각형 124"/>
            <p:cNvSpPr/>
            <p:nvPr/>
          </p:nvSpPr>
          <p:spPr>
            <a:xfrm>
              <a:off x="3587883"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641</a:t>
              </a:r>
              <a:endParaRPr lang="ko-KR" altLang="en-US" sz="1000" kern="0">
                <a:solidFill>
                  <a:prstClr val="black"/>
                </a:solidFill>
              </a:endParaRPr>
            </a:p>
          </p:txBody>
        </p:sp>
        <p:sp>
          <p:nvSpPr>
            <p:cNvPr id="126" name="직사각형 125"/>
            <p:cNvSpPr/>
            <p:nvPr/>
          </p:nvSpPr>
          <p:spPr>
            <a:xfrm>
              <a:off x="4163947"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1,068</a:t>
              </a:r>
              <a:endParaRPr lang="ko-KR" altLang="en-US" sz="1000" kern="0">
                <a:solidFill>
                  <a:prstClr val="black"/>
                </a:solidFill>
              </a:endParaRPr>
            </a:p>
          </p:txBody>
        </p:sp>
        <p:sp>
          <p:nvSpPr>
            <p:cNvPr id="127" name="직사각형 126"/>
            <p:cNvSpPr/>
            <p:nvPr/>
          </p:nvSpPr>
          <p:spPr>
            <a:xfrm>
              <a:off x="4740011"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1,280</a:t>
              </a:r>
              <a:endParaRPr lang="ko-KR" altLang="en-US" sz="1000" kern="0">
                <a:solidFill>
                  <a:prstClr val="black"/>
                </a:solidFill>
              </a:endParaRPr>
            </a:p>
          </p:txBody>
        </p:sp>
        <p:sp>
          <p:nvSpPr>
            <p:cNvPr id="137" name="직사각형 136"/>
            <p:cNvSpPr/>
            <p:nvPr/>
          </p:nvSpPr>
          <p:spPr>
            <a:xfrm>
              <a:off x="3587883"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1,596</a:t>
              </a:r>
              <a:endParaRPr lang="ko-KR" altLang="en-US" sz="1000" kern="0">
                <a:solidFill>
                  <a:prstClr val="black"/>
                </a:solidFill>
              </a:endParaRPr>
            </a:p>
          </p:txBody>
        </p:sp>
        <p:sp>
          <p:nvSpPr>
            <p:cNvPr id="138" name="직사각형 137"/>
            <p:cNvSpPr/>
            <p:nvPr/>
          </p:nvSpPr>
          <p:spPr>
            <a:xfrm>
              <a:off x="4163947"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1,897</a:t>
              </a:r>
              <a:endParaRPr lang="ko-KR" altLang="en-US" sz="1000" kern="0">
                <a:solidFill>
                  <a:prstClr val="black"/>
                </a:solidFill>
              </a:endParaRPr>
            </a:p>
          </p:txBody>
        </p:sp>
        <p:sp>
          <p:nvSpPr>
            <p:cNvPr id="139" name="직사각형 138"/>
            <p:cNvSpPr/>
            <p:nvPr/>
          </p:nvSpPr>
          <p:spPr>
            <a:xfrm>
              <a:off x="4740011"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3,104</a:t>
              </a:r>
              <a:endParaRPr lang="ko-KR" altLang="en-US" sz="1000" kern="0">
                <a:solidFill>
                  <a:prstClr val="black"/>
                </a:solidFill>
              </a:endParaRPr>
            </a:p>
          </p:txBody>
        </p:sp>
        <p:sp>
          <p:nvSpPr>
            <p:cNvPr id="149" name="직사각형 148"/>
            <p:cNvSpPr/>
            <p:nvPr/>
          </p:nvSpPr>
          <p:spPr>
            <a:xfrm>
              <a:off x="3587883"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483</a:t>
              </a:r>
              <a:endParaRPr lang="ko-KR" altLang="en-US" sz="1000" kern="0">
                <a:solidFill>
                  <a:prstClr val="black"/>
                </a:solidFill>
              </a:endParaRPr>
            </a:p>
          </p:txBody>
        </p:sp>
        <p:sp>
          <p:nvSpPr>
            <p:cNvPr id="150" name="직사각형 149"/>
            <p:cNvSpPr/>
            <p:nvPr/>
          </p:nvSpPr>
          <p:spPr>
            <a:xfrm>
              <a:off x="4163947"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667</a:t>
              </a:r>
              <a:endParaRPr lang="ko-KR" altLang="en-US" sz="1000" kern="0">
                <a:solidFill>
                  <a:prstClr val="black"/>
                </a:solidFill>
              </a:endParaRPr>
            </a:p>
          </p:txBody>
        </p:sp>
        <p:sp>
          <p:nvSpPr>
            <p:cNvPr id="151" name="직사각형 150"/>
            <p:cNvSpPr/>
            <p:nvPr/>
          </p:nvSpPr>
          <p:spPr>
            <a:xfrm>
              <a:off x="4740011"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833</a:t>
              </a:r>
              <a:endParaRPr lang="ko-KR" altLang="en-US" sz="1000" kern="0">
                <a:solidFill>
                  <a:prstClr val="black"/>
                </a:solidFill>
              </a:endParaRPr>
            </a:p>
          </p:txBody>
        </p:sp>
        <p:sp>
          <p:nvSpPr>
            <p:cNvPr id="161" name="직사각형 160"/>
            <p:cNvSpPr/>
            <p:nvPr/>
          </p:nvSpPr>
          <p:spPr>
            <a:xfrm>
              <a:off x="3587883"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42</a:t>
              </a:r>
              <a:endParaRPr lang="ko-KR" altLang="en-US" sz="1000" kern="0">
                <a:solidFill>
                  <a:prstClr val="black"/>
                </a:solidFill>
              </a:endParaRPr>
            </a:p>
          </p:txBody>
        </p:sp>
        <p:sp>
          <p:nvSpPr>
            <p:cNvPr id="162" name="직사각형 161"/>
            <p:cNvSpPr/>
            <p:nvPr/>
          </p:nvSpPr>
          <p:spPr>
            <a:xfrm>
              <a:off x="4163947"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79</a:t>
              </a:r>
              <a:endParaRPr lang="ko-KR" altLang="en-US" sz="1000" kern="0">
                <a:solidFill>
                  <a:prstClr val="black"/>
                </a:solidFill>
              </a:endParaRPr>
            </a:p>
          </p:txBody>
        </p:sp>
        <p:sp>
          <p:nvSpPr>
            <p:cNvPr id="163" name="직사각형 162"/>
            <p:cNvSpPr/>
            <p:nvPr/>
          </p:nvSpPr>
          <p:spPr>
            <a:xfrm>
              <a:off x="4740011"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176</a:t>
              </a:r>
              <a:endParaRPr lang="ko-KR" altLang="en-US" sz="1000" kern="0">
                <a:solidFill>
                  <a:prstClr val="black"/>
                </a:solidFill>
              </a:endParaRPr>
            </a:p>
          </p:txBody>
        </p:sp>
        <p:sp>
          <p:nvSpPr>
            <p:cNvPr id="174" name="직사각형 173"/>
            <p:cNvSpPr/>
            <p:nvPr/>
          </p:nvSpPr>
          <p:spPr>
            <a:xfrm>
              <a:off x="3587883"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47,506</a:t>
              </a:r>
              <a:endParaRPr lang="ko-KR" altLang="en-US" sz="900" kern="0">
                <a:solidFill>
                  <a:prstClr val="black"/>
                </a:solidFill>
              </a:endParaRPr>
            </a:p>
          </p:txBody>
        </p:sp>
        <p:sp>
          <p:nvSpPr>
            <p:cNvPr id="175" name="직사각형 174"/>
            <p:cNvSpPr/>
            <p:nvPr/>
          </p:nvSpPr>
          <p:spPr>
            <a:xfrm>
              <a:off x="4163947"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55,724</a:t>
              </a:r>
              <a:endParaRPr lang="ko-KR" altLang="en-US" sz="900" kern="0">
                <a:solidFill>
                  <a:prstClr val="black"/>
                </a:solidFill>
              </a:endParaRPr>
            </a:p>
          </p:txBody>
        </p:sp>
        <p:sp>
          <p:nvSpPr>
            <p:cNvPr id="176" name="직사각형 175"/>
            <p:cNvSpPr/>
            <p:nvPr/>
          </p:nvSpPr>
          <p:spPr>
            <a:xfrm>
              <a:off x="4740011"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68,610</a:t>
              </a:r>
              <a:endParaRPr lang="ko-KR" altLang="en-US" sz="900" kern="0">
                <a:solidFill>
                  <a:prstClr val="black"/>
                </a:solidFill>
              </a:endParaRPr>
            </a:p>
          </p:txBody>
        </p:sp>
        <p:sp>
          <p:nvSpPr>
            <p:cNvPr id="186" name="위쪽 화살표 185"/>
            <p:cNvSpPr/>
            <p:nvPr/>
          </p:nvSpPr>
          <p:spPr>
            <a:xfrm rot="1335699">
              <a:off x="4326401" y="2713511"/>
              <a:ext cx="288032" cy="363549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87" name="위쪽 화살표 186"/>
            <p:cNvSpPr/>
            <p:nvPr/>
          </p:nvSpPr>
          <p:spPr>
            <a:xfrm rot="6218452">
              <a:off x="4583305" y="3234686"/>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grpSp>
        <p:nvGrpSpPr>
          <p:cNvPr id="6" name="그룹 5"/>
          <p:cNvGrpSpPr/>
          <p:nvPr/>
        </p:nvGrpSpPr>
        <p:grpSpPr>
          <a:xfrm>
            <a:off x="7223224" y="2046713"/>
            <a:ext cx="1669256" cy="4298611"/>
            <a:chOff x="5423024" y="2049115"/>
            <a:chExt cx="1669256" cy="4298611"/>
          </a:xfrm>
        </p:grpSpPr>
        <p:sp>
          <p:nvSpPr>
            <p:cNvPr id="52" name="TextBox 51"/>
            <p:cNvSpPr txBox="1"/>
            <p:nvPr/>
          </p:nvSpPr>
          <p:spPr>
            <a:xfrm>
              <a:off x="5435269" y="2049115"/>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중국관광객</a:t>
              </a:r>
            </a:p>
          </p:txBody>
        </p:sp>
        <p:cxnSp>
          <p:nvCxnSpPr>
            <p:cNvPr id="53" name="직선 연결선 52"/>
            <p:cNvCxnSpPr/>
            <p:nvPr/>
          </p:nvCxnSpPr>
          <p:spPr>
            <a:xfrm>
              <a:off x="5436096" y="2312874"/>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436096" y="2386371"/>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55" name="직사각형 54"/>
            <p:cNvSpPr/>
            <p:nvPr/>
          </p:nvSpPr>
          <p:spPr>
            <a:xfrm>
              <a:off x="6012160" y="2386370"/>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56" name="직사각형 55"/>
            <p:cNvSpPr/>
            <p:nvPr/>
          </p:nvSpPr>
          <p:spPr>
            <a:xfrm>
              <a:off x="6588224" y="2386371"/>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80" name="직사각형 79"/>
            <p:cNvSpPr/>
            <p:nvPr/>
          </p:nvSpPr>
          <p:spPr>
            <a:xfrm>
              <a:off x="5423024"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802</a:t>
              </a:r>
              <a:endParaRPr lang="ko-KR" altLang="en-US" sz="1000" kern="0">
                <a:solidFill>
                  <a:prstClr val="black"/>
                </a:solidFill>
              </a:endParaRPr>
            </a:p>
          </p:txBody>
        </p:sp>
        <p:sp>
          <p:nvSpPr>
            <p:cNvPr id="81" name="직사각형 80"/>
            <p:cNvSpPr/>
            <p:nvPr/>
          </p:nvSpPr>
          <p:spPr>
            <a:xfrm>
              <a:off x="5999088"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1,330</a:t>
              </a:r>
              <a:endParaRPr lang="ko-KR" altLang="en-US" sz="1000" kern="0">
                <a:solidFill>
                  <a:prstClr val="black"/>
                </a:solidFill>
              </a:endParaRPr>
            </a:p>
          </p:txBody>
        </p:sp>
        <p:sp>
          <p:nvSpPr>
            <p:cNvPr id="82" name="직사각형 81"/>
            <p:cNvSpPr/>
            <p:nvPr/>
          </p:nvSpPr>
          <p:spPr>
            <a:xfrm>
              <a:off x="6575152"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1,647</a:t>
              </a:r>
              <a:endParaRPr lang="ko-KR" altLang="en-US" sz="1000" kern="0">
                <a:solidFill>
                  <a:prstClr val="black"/>
                </a:solidFill>
              </a:endParaRPr>
            </a:p>
          </p:txBody>
        </p:sp>
        <p:sp>
          <p:nvSpPr>
            <p:cNvPr id="92" name="직사각형 91"/>
            <p:cNvSpPr/>
            <p:nvPr/>
          </p:nvSpPr>
          <p:spPr>
            <a:xfrm>
              <a:off x="5423024" y="3602124"/>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36</a:t>
              </a:r>
              <a:endParaRPr lang="ko-KR" altLang="en-US" sz="1000" b="1" kern="0">
                <a:solidFill>
                  <a:srgbClr val="FF0000"/>
                </a:solidFill>
              </a:endParaRPr>
            </a:p>
          </p:txBody>
        </p:sp>
        <p:sp>
          <p:nvSpPr>
            <p:cNvPr id="93" name="직사각형 92"/>
            <p:cNvSpPr/>
            <p:nvPr/>
          </p:nvSpPr>
          <p:spPr>
            <a:xfrm>
              <a:off x="5999088" y="3602124"/>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13</a:t>
              </a:r>
              <a:endParaRPr lang="ko-KR" altLang="en-US" sz="1000" b="1" kern="0">
                <a:solidFill>
                  <a:srgbClr val="FF0000"/>
                </a:solidFill>
              </a:endParaRPr>
            </a:p>
          </p:txBody>
        </p:sp>
        <p:sp>
          <p:nvSpPr>
            <p:cNvPr id="94" name="직사각형 93"/>
            <p:cNvSpPr/>
            <p:nvPr/>
          </p:nvSpPr>
          <p:spPr>
            <a:xfrm>
              <a:off x="6575152" y="3602124"/>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8</a:t>
              </a:r>
              <a:endParaRPr lang="ko-KR" altLang="en-US" sz="1000" b="1" kern="0">
                <a:solidFill>
                  <a:srgbClr val="FF0000"/>
                </a:solidFill>
              </a:endParaRPr>
            </a:p>
          </p:txBody>
        </p:sp>
        <p:sp>
          <p:nvSpPr>
            <p:cNvPr id="104" name="직사각형 103"/>
            <p:cNvSpPr/>
            <p:nvPr/>
          </p:nvSpPr>
          <p:spPr>
            <a:xfrm>
              <a:off x="5423024" y="4008937"/>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a:t>
              </a:r>
              <a:endParaRPr lang="ko-KR" altLang="en-US" sz="1000" b="1" kern="0">
                <a:solidFill>
                  <a:srgbClr val="FF0000"/>
                </a:solidFill>
              </a:endParaRPr>
            </a:p>
          </p:txBody>
        </p:sp>
        <p:sp>
          <p:nvSpPr>
            <p:cNvPr id="105" name="직사각형 104"/>
            <p:cNvSpPr/>
            <p:nvPr/>
          </p:nvSpPr>
          <p:spPr>
            <a:xfrm>
              <a:off x="5999088" y="4008937"/>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06" name="직사각형 105"/>
            <p:cNvSpPr/>
            <p:nvPr/>
          </p:nvSpPr>
          <p:spPr>
            <a:xfrm>
              <a:off x="6575152" y="4008937"/>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8</a:t>
              </a:r>
              <a:endParaRPr lang="ko-KR" altLang="en-US" sz="1000" b="1" kern="0">
                <a:solidFill>
                  <a:srgbClr val="FF0000"/>
                </a:solidFill>
              </a:endParaRPr>
            </a:p>
          </p:txBody>
        </p:sp>
        <p:sp>
          <p:nvSpPr>
            <p:cNvPr id="116" name="직사각형 115"/>
            <p:cNvSpPr/>
            <p:nvPr/>
          </p:nvSpPr>
          <p:spPr>
            <a:xfrm>
              <a:off x="5423024"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1,982</a:t>
              </a:r>
              <a:endParaRPr lang="ko-KR" altLang="en-US" sz="1000" kern="0">
                <a:solidFill>
                  <a:prstClr val="black"/>
                </a:solidFill>
              </a:endParaRPr>
            </a:p>
          </p:txBody>
        </p:sp>
        <p:sp>
          <p:nvSpPr>
            <p:cNvPr id="117" name="직사각형 116"/>
            <p:cNvSpPr/>
            <p:nvPr/>
          </p:nvSpPr>
          <p:spPr>
            <a:xfrm>
              <a:off x="5999088"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2,386</a:t>
              </a:r>
              <a:endParaRPr lang="ko-KR" altLang="en-US" sz="1000" kern="0">
                <a:solidFill>
                  <a:prstClr val="black"/>
                </a:solidFill>
              </a:endParaRPr>
            </a:p>
          </p:txBody>
        </p:sp>
        <p:sp>
          <p:nvSpPr>
            <p:cNvPr id="118" name="직사각형 117"/>
            <p:cNvSpPr/>
            <p:nvPr/>
          </p:nvSpPr>
          <p:spPr>
            <a:xfrm>
              <a:off x="6575152"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4,082</a:t>
              </a:r>
              <a:endParaRPr lang="ko-KR" altLang="en-US" sz="1000" kern="0">
                <a:solidFill>
                  <a:prstClr val="black"/>
                </a:solidFill>
              </a:endParaRPr>
            </a:p>
          </p:txBody>
        </p:sp>
        <p:sp>
          <p:nvSpPr>
            <p:cNvPr id="128" name="직사각형 127"/>
            <p:cNvSpPr/>
            <p:nvPr/>
          </p:nvSpPr>
          <p:spPr>
            <a:xfrm>
              <a:off x="5423024" y="4797556"/>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29" name="직사각형 128"/>
            <p:cNvSpPr/>
            <p:nvPr/>
          </p:nvSpPr>
          <p:spPr>
            <a:xfrm>
              <a:off x="5999088" y="4797556"/>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30" name="직사각형 129"/>
            <p:cNvSpPr/>
            <p:nvPr/>
          </p:nvSpPr>
          <p:spPr>
            <a:xfrm>
              <a:off x="6575152" y="4797556"/>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40" name="직사각형 139"/>
            <p:cNvSpPr/>
            <p:nvPr/>
          </p:nvSpPr>
          <p:spPr>
            <a:xfrm>
              <a:off x="5423024" y="5191545"/>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41" name="직사각형 140"/>
            <p:cNvSpPr/>
            <p:nvPr/>
          </p:nvSpPr>
          <p:spPr>
            <a:xfrm>
              <a:off x="5999088" y="5191545"/>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42" name="직사각형 141"/>
            <p:cNvSpPr/>
            <p:nvPr/>
          </p:nvSpPr>
          <p:spPr>
            <a:xfrm>
              <a:off x="6575152" y="5191545"/>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a:t>
              </a:r>
              <a:endParaRPr lang="ko-KR" altLang="en-US" sz="1000" b="1" kern="0">
                <a:solidFill>
                  <a:srgbClr val="FF0000"/>
                </a:solidFill>
              </a:endParaRPr>
            </a:p>
          </p:txBody>
        </p:sp>
        <p:sp>
          <p:nvSpPr>
            <p:cNvPr id="152" name="직사각형 151"/>
            <p:cNvSpPr/>
            <p:nvPr/>
          </p:nvSpPr>
          <p:spPr>
            <a:xfrm>
              <a:off x="5423024" y="5598358"/>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a:t>
              </a:r>
              <a:endParaRPr lang="ko-KR" altLang="en-US" sz="1000" b="1" kern="0">
                <a:solidFill>
                  <a:srgbClr val="FF0000"/>
                </a:solidFill>
              </a:endParaRPr>
            </a:p>
          </p:txBody>
        </p:sp>
        <p:sp>
          <p:nvSpPr>
            <p:cNvPr id="153" name="직사각형 152"/>
            <p:cNvSpPr/>
            <p:nvPr/>
          </p:nvSpPr>
          <p:spPr>
            <a:xfrm>
              <a:off x="5999088" y="5598358"/>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54" name="직사각형 153"/>
            <p:cNvSpPr/>
            <p:nvPr/>
          </p:nvSpPr>
          <p:spPr>
            <a:xfrm>
              <a:off x="6575152" y="5598358"/>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64" name="직사각형 163"/>
            <p:cNvSpPr/>
            <p:nvPr/>
          </p:nvSpPr>
          <p:spPr>
            <a:xfrm>
              <a:off x="5423024" y="5987990"/>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65" name="직사각형 164"/>
            <p:cNvSpPr/>
            <p:nvPr/>
          </p:nvSpPr>
          <p:spPr>
            <a:xfrm>
              <a:off x="5999088" y="5987990"/>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66" name="직사각형 165"/>
            <p:cNvSpPr/>
            <p:nvPr/>
          </p:nvSpPr>
          <p:spPr>
            <a:xfrm>
              <a:off x="6575152" y="5987990"/>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a:t>
              </a:r>
              <a:endParaRPr lang="ko-KR" altLang="en-US" sz="1000" b="1" kern="0">
                <a:solidFill>
                  <a:srgbClr val="FF0000"/>
                </a:solidFill>
              </a:endParaRPr>
            </a:p>
          </p:txBody>
        </p:sp>
        <p:sp>
          <p:nvSpPr>
            <p:cNvPr id="177" name="직사각형 176"/>
            <p:cNvSpPr/>
            <p:nvPr/>
          </p:nvSpPr>
          <p:spPr>
            <a:xfrm>
              <a:off x="5423024"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2,816</a:t>
              </a:r>
              <a:endParaRPr lang="ko-KR" altLang="en-US" sz="900" kern="0">
                <a:solidFill>
                  <a:prstClr val="black"/>
                </a:solidFill>
              </a:endParaRPr>
            </a:p>
          </p:txBody>
        </p:sp>
        <p:sp>
          <p:nvSpPr>
            <p:cNvPr id="178" name="직사각형 177"/>
            <p:cNvSpPr/>
            <p:nvPr/>
          </p:nvSpPr>
          <p:spPr>
            <a:xfrm>
              <a:off x="5999088"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3,711</a:t>
              </a:r>
              <a:endParaRPr lang="ko-KR" altLang="en-US" sz="900" kern="0">
                <a:solidFill>
                  <a:prstClr val="black"/>
                </a:solidFill>
              </a:endParaRPr>
            </a:p>
          </p:txBody>
        </p:sp>
        <p:sp>
          <p:nvSpPr>
            <p:cNvPr id="179" name="직사각형 178"/>
            <p:cNvSpPr/>
            <p:nvPr/>
          </p:nvSpPr>
          <p:spPr>
            <a:xfrm>
              <a:off x="6575152"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5,723</a:t>
              </a:r>
              <a:endParaRPr lang="ko-KR" altLang="en-US" sz="900" kern="0">
                <a:solidFill>
                  <a:prstClr val="black"/>
                </a:solidFill>
              </a:endParaRPr>
            </a:p>
          </p:txBody>
        </p:sp>
        <p:sp>
          <p:nvSpPr>
            <p:cNvPr id="188" name="위쪽 화살표 187"/>
            <p:cNvSpPr/>
            <p:nvPr/>
          </p:nvSpPr>
          <p:spPr>
            <a:xfrm rot="1335699">
              <a:off x="5844812" y="2710789"/>
              <a:ext cx="915512" cy="3636937"/>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189" name="직사각형 188"/>
          <p:cNvSpPr/>
          <p:nvPr/>
        </p:nvSpPr>
        <p:spPr>
          <a:xfrm>
            <a:off x="226706" y="2116952"/>
            <a:ext cx="1194100" cy="592384"/>
          </a:xfrm>
          <a:prstGeom prst="rect">
            <a:avLst/>
          </a:prstGeom>
          <a:solidFill>
            <a:schemeClr val="bg1"/>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전통시장별</a:t>
            </a:r>
            <a:endParaRPr lang="en-US" altLang="ko-KR" sz="1100" b="1" kern="0">
              <a:solidFill>
                <a:prstClr val="black"/>
              </a:solidFill>
            </a:endParaRPr>
          </a:p>
          <a:p>
            <a:pPr algn="ctr" latinLnBrk="0"/>
            <a:r>
              <a:rPr lang="ko-KR" altLang="en-US" sz="1100" b="1" kern="0">
                <a:solidFill>
                  <a:prstClr val="black"/>
                </a:solidFill>
              </a:rPr>
              <a:t>고객 거주지별</a:t>
            </a:r>
            <a:endParaRPr lang="en-US" altLang="ko-KR" sz="1100" b="1" kern="0">
              <a:solidFill>
                <a:prstClr val="black"/>
              </a:solidFill>
            </a:endParaRPr>
          </a:p>
          <a:p>
            <a:pPr algn="ctr" latinLnBrk="0"/>
            <a:r>
              <a:rPr lang="ko-KR" altLang="en-US" sz="1100" b="1" kern="0">
                <a:solidFill>
                  <a:prstClr val="black"/>
                </a:solidFill>
              </a:rPr>
              <a:t>고객 수</a:t>
            </a:r>
          </a:p>
        </p:txBody>
      </p:sp>
      <p:grpSp>
        <p:nvGrpSpPr>
          <p:cNvPr id="4" name="그룹 3"/>
          <p:cNvGrpSpPr/>
          <p:nvPr/>
        </p:nvGrpSpPr>
        <p:grpSpPr>
          <a:xfrm>
            <a:off x="3584977" y="2045995"/>
            <a:ext cx="1670295" cy="4263325"/>
            <a:chOff x="7272300" y="2048701"/>
            <a:chExt cx="1670295" cy="4263325"/>
          </a:xfrm>
        </p:grpSpPr>
        <p:sp>
          <p:nvSpPr>
            <p:cNvPr id="57" name="TextBox 56"/>
            <p:cNvSpPr txBox="1"/>
            <p:nvPr/>
          </p:nvSpPr>
          <p:spPr>
            <a:xfrm>
              <a:off x="7271472" y="2048701"/>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국내관광객</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그 외</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58" name="직선 연결선 57"/>
            <p:cNvCxnSpPr/>
            <p:nvPr/>
          </p:nvCxnSpPr>
          <p:spPr>
            <a:xfrm>
              <a:off x="7272300" y="2312460"/>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직사각형 58"/>
            <p:cNvSpPr/>
            <p:nvPr/>
          </p:nvSpPr>
          <p:spPr>
            <a:xfrm>
              <a:off x="7272300" y="2385957"/>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60" name="직사각형 59"/>
            <p:cNvSpPr/>
            <p:nvPr/>
          </p:nvSpPr>
          <p:spPr>
            <a:xfrm>
              <a:off x="7848364" y="2385956"/>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61" name="직사각형 60"/>
            <p:cNvSpPr/>
            <p:nvPr/>
          </p:nvSpPr>
          <p:spPr>
            <a:xfrm>
              <a:off x="8424428" y="2385957"/>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83" name="직사각형 82"/>
            <p:cNvSpPr/>
            <p:nvPr/>
          </p:nvSpPr>
          <p:spPr>
            <a:xfrm>
              <a:off x="7272300"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16,554</a:t>
              </a:r>
              <a:endParaRPr lang="ko-KR" altLang="en-US" sz="1000" kern="0">
                <a:solidFill>
                  <a:prstClr val="black"/>
                </a:solidFill>
              </a:endParaRPr>
            </a:p>
          </p:txBody>
        </p:sp>
        <p:sp>
          <p:nvSpPr>
            <p:cNvPr id="84" name="직사각형 83"/>
            <p:cNvSpPr/>
            <p:nvPr/>
          </p:nvSpPr>
          <p:spPr>
            <a:xfrm>
              <a:off x="7848364"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35,441</a:t>
              </a:r>
              <a:endParaRPr lang="ko-KR" altLang="en-US" sz="1000" kern="0">
                <a:solidFill>
                  <a:prstClr val="black"/>
                </a:solidFill>
              </a:endParaRPr>
            </a:p>
          </p:txBody>
        </p:sp>
        <p:sp>
          <p:nvSpPr>
            <p:cNvPr id="85" name="직사각형 84"/>
            <p:cNvSpPr/>
            <p:nvPr/>
          </p:nvSpPr>
          <p:spPr>
            <a:xfrm>
              <a:off x="8424428" y="320715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43,709</a:t>
              </a:r>
              <a:endParaRPr lang="ko-KR" altLang="en-US" sz="1000" kern="0">
                <a:solidFill>
                  <a:prstClr val="black"/>
                </a:solidFill>
              </a:endParaRPr>
            </a:p>
          </p:txBody>
        </p:sp>
        <p:sp>
          <p:nvSpPr>
            <p:cNvPr id="95" name="직사각형 94"/>
            <p:cNvSpPr/>
            <p:nvPr/>
          </p:nvSpPr>
          <p:spPr>
            <a:xfrm>
              <a:off x="7272300"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305</a:t>
              </a:r>
              <a:endParaRPr lang="ko-KR" altLang="en-US" sz="1000" kern="0">
                <a:solidFill>
                  <a:prstClr val="black"/>
                </a:solidFill>
              </a:endParaRPr>
            </a:p>
          </p:txBody>
        </p:sp>
        <p:sp>
          <p:nvSpPr>
            <p:cNvPr id="96" name="직사각형 95"/>
            <p:cNvSpPr/>
            <p:nvPr/>
          </p:nvSpPr>
          <p:spPr>
            <a:xfrm>
              <a:off x="7848364"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539</a:t>
              </a:r>
              <a:endParaRPr lang="ko-KR" altLang="en-US" sz="1000" kern="0">
                <a:solidFill>
                  <a:prstClr val="black"/>
                </a:solidFill>
              </a:endParaRPr>
            </a:p>
          </p:txBody>
        </p:sp>
        <p:sp>
          <p:nvSpPr>
            <p:cNvPr id="97" name="직사각형 96"/>
            <p:cNvSpPr/>
            <p:nvPr/>
          </p:nvSpPr>
          <p:spPr>
            <a:xfrm>
              <a:off x="8424428" y="3602124"/>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684</a:t>
              </a:r>
              <a:endParaRPr lang="ko-KR" altLang="en-US" sz="1000" kern="0">
                <a:solidFill>
                  <a:prstClr val="black"/>
                </a:solidFill>
              </a:endParaRPr>
            </a:p>
          </p:txBody>
        </p:sp>
        <p:sp>
          <p:nvSpPr>
            <p:cNvPr id="107" name="직사각형 106"/>
            <p:cNvSpPr/>
            <p:nvPr/>
          </p:nvSpPr>
          <p:spPr>
            <a:xfrm>
              <a:off x="7272300"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233</a:t>
              </a:r>
              <a:endParaRPr lang="ko-KR" altLang="en-US" sz="1000" kern="0">
                <a:solidFill>
                  <a:prstClr val="black"/>
                </a:solidFill>
              </a:endParaRPr>
            </a:p>
          </p:txBody>
        </p:sp>
        <p:sp>
          <p:nvSpPr>
            <p:cNvPr id="108" name="직사각형 107"/>
            <p:cNvSpPr/>
            <p:nvPr/>
          </p:nvSpPr>
          <p:spPr>
            <a:xfrm>
              <a:off x="7848364"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313</a:t>
              </a:r>
              <a:endParaRPr lang="ko-KR" altLang="en-US" sz="1000" kern="0">
                <a:solidFill>
                  <a:prstClr val="black"/>
                </a:solidFill>
              </a:endParaRPr>
            </a:p>
          </p:txBody>
        </p:sp>
        <p:sp>
          <p:nvSpPr>
            <p:cNvPr id="109" name="직사각형 108"/>
            <p:cNvSpPr/>
            <p:nvPr/>
          </p:nvSpPr>
          <p:spPr>
            <a:xfrm>
              <a:off x="8424428" y="400893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384</a:t>
              </a:r>
              <a:endParaRPr lang="ko-KR" altLang="en-US" sz="1000" kern="0">
                <a:solidFill>
                  <a:prstClr val="black"/>
                </a:solidFill>
              </a:endParaRPr>
            </a:p>
          </p:txBody>
        </p:sp>
        <p:sp>
          <p:nvSpPr>
            <p:cNvPr id="119" name="직사각형 118"/>
            <p:cNvSpPr/>
            <p:nvPr/>
          </p:nvSpPr>
          <p:spPr>
            <a:xfrm>
              <a:off x="7272300"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9,457</a:t>
              </a:r>
              <a:endParaRPr lang="ko-KR" altLang="en-US" sz="1000" kern="0">
                <a:solidFill>
                  <a:prstClr val="black"/>
                </a:solidFill>
              </a:endParaRPr>
            </a:p>
          </p:txBody>
        </p:sp>
        <p:sp>
          <p:nvSpPr>
            <p:cNvPr id="120" name="직사각형 119"/>
            <p:cNvSpPr/>
            <p:nvPr/>
          </p:nvSpPr>
          <p:spPr>
            <a:xfrm>
              <a:off x="7848364"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23,892</a:t>
              </a:r>
              <a:endParaRPr lang="ko-KR" altLang="en-US" sz="1000" kern="0">
                <a:solidFill>
                  <a:prstClr val="black"/>
                </a:solidFill>
              </a:endParaRPr>
            </a:p>
          </p:txBody>
        </p:sp>
        <p:sp>
          <p:nvSpPr>
            <p:cNvPr id="121" name="직사각형 120"/>
            <p:cNvSpPr/>
            <p:nvPr/>
          </p:nvSpPr>
          <p:spPr>
            <a:xfrm>
              <a:off x="8438539" y="439955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34,953</a:t>
              </a:r>
              <a:endParaRPr lang="ko-KR" altLang="en-US" sz="1000" kern="0">
                <a:solidFill>
                  <a:prstClr val="black"/>
                </a:solidFill>
              </a:endParaRPr>
            </a:p>
          </p:txBody>
        </p:sp>
        <p:sp>
          <p:nvSpPr>
            <p:cNvPr id="131" name="직사각형 130"/>
            <p:cNvSpPr/>
            <p:nvPr/>
          </p:nvSpPr>
          <p:spPr>
            <a:xfrm>
              <a:off x="7272300"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89</a:t>
              </a:r>
              <a:endParaRPr lang="ko-KR" altLang="en-US" sz="1000" kern="0">
                <a:solidFill>
                  <a:prstClr val="black"/>
                </a:solidFill>
              </a:endParaRPr>
            </a:p>
          </p:txBody>
        </p:sp>
        <p:sp>
          <p:nvSpPr>
            <p:cNvPr id="132" name="직사각형 131"/>
            <p:cNvSpPr/>
            <p:nvPr/>
          </p:nvSpPr>
          <p:spPr>
            <a:xfrm>
              <a:off x="7848364"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167</a:t>
              </a:r>
              <a:endParaRPr lang="ko-KR" altLang="en-US" sz="1000" kern="0">
                <a:solidFill>
                  <a:prstClr val="black"/>
                </a:solidFill>
              </a:endParaRPr>
            </a:p>
          </p:txBody>
        </p:sp>
        <p:sp>
          <p:nvSpPr>
            <p:cNvPr id="133" name="직사각형 132"/>
            <p:cNvSpPr/>
            <p:nvPr/>
          </p:nvSpPr>
          <p:spPr>
            <a:xfrm>
              <a:off x="8424428" y="479755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275</a:t>
              </a:r>
              <a:endParaRPr lang="ko-KR" altLang="en-US" sz="1000" kern="0">
                <a:solidFill>
                  <a:prstClr val="black"/>
                </a:solidFill>
              </a:endParaRPr>
            </a:p>
          </p:txBody>
        </p:sp>
        <p:sp>
          <p:nvSpPr>
            <p:cNvPr id="143" name="직사각형 142"/>
            <p:cNvSpPr/>
            <p:nvPr/>
          </p:nvSpPr>
          <p:spPr>
            <a:xfrm>
              <a:off x="7272300"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73</a:t>
              </a:r>
              <a:endParaRPr lang="ko-KR" altLang="en-US" sz="1000" kern="0">
                <a:solidFill>
                  <a:prstClr val="black"/>
                </a:solidFill>
              </a:endParaRPr>
            </a:p>
          </p:txBody>
        </p:sp>
        <p:sp>
          <p:nvSpPr>
            <p:cNvPr id="144" name="직사각형 143"/>
            <p:cNvSpPr/>
            <p:nvPr/>
          </p:nvSpPr>
          <p:spPr>
            <a:xfrm>
              <a:off x="7848364"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84</a:t>
              </a:r>
              <a:endParaRPr lang="ko-KR" altLang="en-US" sz="1000" kern="0">
                <a:solidFill>
                  <a:prstClr val="black"/>
                </a:solidFill>
              </a:endParaRPr>
            </a:p>
          </p:txBody>
        </p:sp>
        <p:sp>
          <p:nvSpPr>
            <p:cNvPr id="145" name="직사각형 144"/>
            <p:cNvSpPr/>
            <p:nvPr/>
          </p:nvSpPr>
          <p:spPr>
            <a:xfrm>
              <a:off x="8424428" y="519154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176</a:t>
              </a:r>
              <a:endParaRPr lang="ko-KR" altLang="en-US" sz="1000" kern="0">
                <a:solidFill>
                  <a:prstClr val="black"/>
                </a:solidFill>
              </a:endParaRPr>
            </a:p>
          </p:txBody>
        </p:sp>
        <p:sp>
          <p:nvSpPr>
            <p:cNvPr id="155" name="직사각형 154"/>
            <p:cNvSpPr/>
            <p:nvPr/>
          </p:nvSpPr>
          <p:spPr>
            <a:xfrm>
              <a:off x="7272300"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64</a:t>
              </a:r>
              <a:endParaRPr lang="ko-KR" altLang="en-US" sz="1000" kern="0">
                <a:solidFill>
                  <a:prstClr val="black"/>
                </a:solidFill>
              </a:endParaRPr>
            </a:p>
          </p:txBody>
        </p:sp>
        <p:sp>
          <p:nvSpPr>
            <p:cNvPr id="156" name="직사각형 155"/>
            <p:cNvSpPr/>
            <p:nvPr/>
          </p:nvSpPr>
          <p:spPr>
            <a:xfrm>
              <a:off x="7848364"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140</a:t>
              </a:r>
              <a:endParaRPr lang="ko-KR" altLang="en-US" sz="1000" kern="0">
                <a:solidFill>
                  <a:prstClr val="black"/>
                </a:solidFill>
              </a:endParaRPr>
            </a:p>
          </p:txBody>
        </p:sp>
        <p:sp>
          <p:nvSpPr>
            <p:cNvPr id="157" name="직사각형 156"/>
            <p:cNvSpPr/>
            <p:nvPr/>
          </p:nvSpPr>
          <p:spPr>
            <a:xfrm>
              <a:off x="8424428" y="559835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275</a:t>
              </a:r>
              <a:endParaRPr lang="ko-KR" altLang="en-US" sz="1000" kern="0">
                <a:solidFill>
                  <a:prstClr val="black"/>
                </a:solidFill>
              </a:endParaRPr>
            </a:p>
          </p:txBody>
        </p:sp>
        <p:sp>
          <p:nvSpPr>
            <p:cNvPr id="167" name="직사각형 166"/>
            <p:cNvSpPr/>
            <p:nvPr/>
          </p:nvSpPr>
          <p:spPr>
            <a:xfrm>
              <a:off x="7272300"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a:t>
              </a:r>
              <a:endParaRPr lang="ko-KR" altLang="en-US" sz="1000" kern="0">
                <a:solidFill>
                  <a:prstClr val="black"/>
                </a:solidFill>
              </a:endParaRPr>
            </a:p>
          </p:txBody>
        </p:sp>
        <p:sp>
          <p:nvSpPr>
            <p:cNvPr id="168" name="직사각형 167"/>
            <p:cNvSpPr/>
            <p:nvPr/>
          </p:nvSpPr>
          <p:spPr>
            <a:xfrm>
              <a:off x="7848364"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a:t>
              </a:r>
              <a:endParaRPr lang="ko-KR" altLang="en-US" sz="1000" kern="0">
                <a:solidFill>
                  <a:prstClr val="black"/>
                </a:solidFill>
              </a:endParaRPr>
            </a:p>
          </p:txBody>
        </p:sp>
        <p:sp>
          <p:nvSpPr>
            <p:cNvPr id="169" name="직사각형 168"/>
            <p:cNvSpPr/>
            <p:nvPr/>
          </p:nvSpPr>
          <p:spPr>
            <a:xfrm>
              <a:off x="8424428" y="598799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29</a:t>
              </a:r>
              <a:endParaRPr lang="ko-KR" altLang="en-US" sz="1000" kern="0">
                <a:solidFill>
                  <a:prstClr val="black"/>
                </a:solidFill>
              </a:endParaRPr>
            </a:p>
          </p:txBody>
        </p:sp>
        <p:sp>
          <p:nvSpPr>
            <p:cNvPr id="180" name="직사각형 179"/>
            <p:cNvSpPr/>
            <p:nvPr/>
          </p:nvSpPr>
          <p:spPr>
            <a:xfrm>
              <a:off x="7272300"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25,737</a:t>
              </a:r>
              <a:endParaRPr lang="ko-KR" altLang="en-US" sz="900" kern="0">
                <a:solidFill>
                  <a:prstClr val="black"/>
                </a:solidFill>
              </a:endParaRPr>
            </a:p>
          </p:txBody>
        </p:sp>
        <p:sp>
          <p:nvSpPr>
            <p:cNvPr id="181" name="직사각형 180"/>
            <p:cNvSpPr/>
            <p:nvPr/>
          </p:nvSpPr>
          <p:spPr>
            <a:xfrm>
              <a:off x="7848364"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57,397</a:t>
              </a:r>
              <a:endParaRPr lang="ko-KR" altLang="en-US" sz="900" kern="0">
                <a:solidFill>
                  <a:prstClr val="black"/>
                </a:solidFill>
              </a:endParaRPr>
            </a:p>
          </p:txBody>
        </p:sp>
        <p:sp>
          <p:nvSpPr>
            <p:cNvPr id="182" name="직사각형 181"/>
            <p:cNvSpPr/>
            <p:nvPr/>
          </p:nvSpPr>
          <p:spPr>
            <a:xfrm>
              <a:off x="8424428" y="2816932"/>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900" kern="0">
                  <a:solidFill>
                    <a:prstClr val="black"/>
                  </a:solidFill>
                </a:rPr>
                <a:t>75,920</a:t>
              </a:r>
              <a:endParaRPr lang="ko-KR" altLang="en-US" sz="900" kern="0">
                <a:solidFill>
                  <a:prstClr val="black"/>
                </a:solidFill>
              </a:endParaRPr>
            </a:p>
          </p:txBody>
        </p:sp>
        <p:sp>
          <p:nvSpPr>
            <p:cNvPr id="190" name="위쪽 화살표 189"/>
            <p:cNvSpPr/>
            <p:nvPr/>
          </p:nvSpPr>
          <p:spPr>
            <a:xfrm rot="1335699">
              <a:off x="7664305" y="2681249"/>
              <a:ext cx="915512" cy="353507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191" name="TextBox 190"/>
          <p:cNvSpPr txBox="1"/>
          <p:nvPr/>
        </p:nvSpPr>
        <p:spPr>
          <a:xfrm>
            <a:off x="251520" y="6382997"/>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r>
              <a:rPr lang="en-US" altLang="ko-KR" sz="1000">
                <a:solidFill>
                  <a:srgbClr val="000000"/>
                </a:solidFill>
                <a:cs typeface="Arial Narrow" pitchFamily="34" charset="0"/>
              </a:rPr>
              <a:t>, </a:t>
            </a:r>
            <a:r>
              <a:rPr lang="ko-KR" altLang="en-US" sz="1000">
                <a:solidFill>
                  <a:srgbClr val="000000"/>
                </a:solidFill>
                <a:cs typeface="Arial Narrow" pitchFamily="34" charset="0"/>
              </a:rPr>
              <a:t>개인고객 </a:t>
            </a:r>
            <a:r>
              <a:rPr lang="en-US" altLang="ko-KR" sz="1000">
                <a:solidFill>
                  <a:srgbClr val="000000"/>
                </a:solidFill>
                <a:cs typeface="Arial Narrow" pitchFamily="34" charset="0"/>
              </a:rPr>
              <a:t>Only</a:t>
            </a:r>
            <a:endParaRPr lang="ko-KR" altLang="en-US" sz="1000">
              <a:solidFill>
                <a:srgbClr val="000000"/>
              </a:solidFill>
              <a:cs typeface="Arial Narrow" pitchFamily="34" charset="0"/>
            </a:endParaRPr>
          </a:p>
        </p:txBody>
      </p:sp>
      <p:sp>
        <p:nvSpPr>
          <p:cNvPr id="184" name="직사각형 183"/>
          <p:cNvSpPr/>
          <p:nvPr/>
        </p:nvSpPr>
        <p:spPr>
          <a:xfrm>
            <a:off x="71500" y="1124744"/>
            <a:ext cx="8964996"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전통시장 전체 고객은 국내관광객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수도권</a:t>
            </a:r>
            <a:r>
              <a:rPr lang="en-US" altLang="ko-KR" sz="1600" spc="100">
                <a:ln>
                  <a:solidFill>
                    <a:prstClr val="black">
                      <a:alpha val="20000"/>
                    </a:prstClr>
                  </a:solidFill>
                </a:ln>
                <a:solidFill>
                  <a:srgbClr val="000000"/>
                </a:solidFill>
                <a:latin typeface="NOVA Bold"/>
                <a:ea typeface="NOVA Bold"/>
                <a:cs typeface="Arial" pitchFamily="34" charset="0"/>
              </a:rPr>
              <a:t>) &gt; </a:t>
            </a:r>
            <a:r>
              <a:rPr lang="ko-KR" altLang="en-US" sz="1600" spc="100">
                <a:ln>
                  <a:solidFill>
                    <a:prstClr val="black">
                      <a:alpha val="20000"/>
                    </a:prstClr>
                  </a:solidFill>
                </a:ln>
                <a:solidFill>
                  <a:srgbClr val="000000"/>
                </a:solidFill>
                <a:latin typeface="NOVA Bold"/>
                <a:ea typeface="NOVA Bold"/>
                <a:cs typeface="Arial" pitchFamily="34" charset="0"/>
              </a:rPr>
              <a:t>국내관광객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그 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a:t>
            </a:r>
            <a:r>
              <a:rPr lang="en-US" altLang="ko-KR" sz="1600" spc="100">
                <a:ln>
                  <a:solidFill>
                    <a:prstClr val="black">
                      <a:alpha val="20000"/>
                    </a:prstClr>
                  </a:solidFill>
                </a:ln>
                <a:solidFill>
                  <a:srgbClr val="000000"/>
                </a:solidFill>
                <a:latin typeface="NOVA Bold"/>
                <a:ea typeface="NOVA Bold"/>
                <a:cs typeface="Arial" pitchFamily="34" charset="0"/>
              </a:rPr>
              <a:t>&gt; </a:t>
            </a:r>
            <a:r>
              <a:rPr lang="ko-KR" altLang="en-US" sz="1600" spc="100">
                <a:ln>
                  <a:solidFill>
                    <a:prstClr val="black">
                      <a:alpha val="20000"/>
                    </a:prstClr>
                  </a:solidFill>
                </a:ln>
                <a:solidFill>
                  <a:srgbClr val="000000"/>
                </a:solidFill>
                <a:latin typeface="NOVA Bold"/>
                <a:ea typeface="NOVA Bold"/>
                <a:cs typeface="Arial" pitchFamily="34" charset="0"/>
              </a:rPr>
              <a:t>중국관광객 순이고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대부분의 시장에서 고객 수가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중국관광객이 거의 없는 시장이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개임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73672942"/>
      </p:ext>
    </p:extLst>
  </p:cSld>
  <p:clrMapOvr>
    <a:masterClrMapping/>
  </p:clrMapOvr>
  <p:transition/>
  <p:timing/>
</p:sld>
</file>

<file path=ppt/slides/slide1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고객 분포는 타 지역과 비슷하나 소비금액은 남성이 압도적으로 높게 나타남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30</a:t>
            </a:r>
            <a:r>
              <a:rPr lang="ko-KR" altLang="en-US" sz="1600" spc="100">
                <a:ln>
                  <a:solidFill>
                    <a:prstClr val="black">
                      <a:alpha val="20000"/>
                    </a:prstClr>
                  </a:solidFill>
                </a:ln>
                <a:solidFill>
                  <a:srgbClr val="000000"/>
                </a:solidFill>
                <a:ea typeface="NOVA Bold"/>
                <a:cs typeface="Arial" pitchFamily="34" charset="0"/>
              </a:rPr>
              <a:t>대 고객의 비중이 가장 높으며</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20</a:t>
            </a:r>
            <a:r>
              <a:rPr lang="ko-KR" altLang="en-US" sz="1600" spc="100">
                <a:ln>
                  <a:solidFill>
                    <a:prstClr val="black">
                      <a:alpha val="20000"/>
                    </a:prstClr>
                  </a:solidFill>
                </a:ln>
                <a:solidFill>
                  <a:srgbClr val="000000"/>
                </a:solidFill>
                <a:ea typeface="NOVA Bold"/>
                <a:cs typeface="Arial" pitchFamily="34" charset="0"/>
              </a:rPr>
              <a:t>대 고객은 증가세에 비해 매출 기여도가 많이 낮은 편</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이용고객</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0" name="직사각형 19"/>
          <p:cNvSpPr/>
          <p:nvPr/>
        </p:nvSpPr>
        <p:spPr>
          <a:xfrm>
            <a:off x="450558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l="15130" r="14805"/>
          <a:stretch>
            <a:fillRect/>
          </a:stretch>
        </p:blipFill>
        <p:spPr bwMode="auto">
          <a:xfrm>
            <a:off x="437134" y="2744924"/>
            <a:ext cx="3918842" cy="322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1" name="Picture 3"/>
          <p:cNvPicPr>
            <a:picLocks noChangeAspect="1" noChangeArrowheads="1"/>
          </p:cNvPicPr>
          <p:nvPr/>
        </p:nvPicPr>
        <p:blipFill>
          <a:blip r:embed="rId3">
            <a:extLst>
              <a:ext uri="{28A0092B-C50C-407E-A947-70E740481C1C}">
                <a14:useLocalDpi xmlns:a14="http://schemas.microsoft.com/office/drawing/2010/main" val="0"/>
              </a:ext>
            </a:extLst>
          </a:blip>
          <a:srcRect l="21346" r="21392"/>
          <a:stretch>
            <a:fillRect/>
          </a:stretch>
        </p:blipFill>
        <p:spPr bwMode="auto">
          <a:xfrm>
            <a:off x="4666177" y="2744924"/>
            <a:ext cx="3938271"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144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전반적인 이용 금액은 하락세이나 </a:t>
            </a:r>
            <a:r>
              <a:rPr lang="en-US" altLang="ko-KR" sz="1600" spc="100">
                <a:ln>
                  <a:solidFill>
                    <a:prstClr val="black">
                      <a:alpha val="20000"/>
                    </a:prstClr>
                  </a:solidFill>
                </a:ln>
                <a:solidFill>
                  <a:srgbClr val="000000"/>
                </a:solidFill>
                <a:latin typeface="NOVA Bold"/>
                <a:ea typeface="NOVA Bold"/>
                <a:cs typeface="Arial" pitchFamily="34" charset="0"/>
              </a:rPr>
              <a:t>2-30</a:t>
            </a:r>
            <a:r>
              <a:rPr lang="ko-KR" altLang="en-US" sz="1600" spc="100">
                <a:ln>
                  <a:solidFill>
                    <a:prstClr val="black">
                      <a:alpha val="20000"/>
                    </a:prstClr>
                  </a:solidFill>
                </a:ln>
                <a:solidFill>
                  <a:srgbClr val="000000"/>
                </a:solidFill>
                <a:latin typeface="NOVA Bold"/>
                <a:ea typeface="NOVA Bold"/>
                <a:cs typeface="Arial" pitchFamily="34" charset="0"/>
              </a:rPr>
              <a:t>대 남녀의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이용 금액은 크게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30</a:t>
            </a:r>
            <a:r>
              <a:rPr lang="ko-KR" altLang="en-US" sz="1600" spc="100">
                <a:ln>
                  <a:solidFill>
                    <a:prstClr val="black">
                      <a:alpha val="20000"/>
                    </a:prstClr>
                  </a:solidFill>
                </a:ln>
                <a:solidFill>
                  <a:srgbClr val="000000"/>
                </a:solidFill>
                <a:ea typeface="NOVA Bold"/>
                <a:cs typeface="Arial" pitchFamily="34" charset="0"/>
              </a:rPr>
              <a:t>대 여성의 건당</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인당 소비 금액은 남성과 비슷하거나 더 높은 것으로 나타남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20486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고객 성</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1711405215"/>
              </p:ext>
            </p:extLst>
          </p:nvPr>
        </p:nvGraphicFramePr>
        <p:xfrm>
          <a:off x="467515" y="2744926"/>
          <a:ext cx="8064924" cy="4319067"/>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3106">
                <a:tc rowSpan="2">
                  <a:txBody>
                    <a:bodyPr/>
                    <a:lstStyle/>
                    <a:p>
                      <a:pPr algn="ctr" latinLnBrk="1"/>
                      <a:r>
                        <a:rPr lang="ko-KR" altLang="en-US" sz="1100" smtClean="0">
                          <a:solidFill>
                            <a:schemeClr val="tx1">
                              <a:lumMod val="75000"/>
                              <a:lumOff val="25000"/>
                            </a:schemeClr>
                          </a:solidFill>
                          <a:latin typeface="+mn-ea"/>
                          <a:ea typeface="+mn-ea"/>
                        </a:rPr>
                        <a:t>구분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100" smtClean="0">
                          <a:solidFill>
                            <a:schemeClr val="tx1">
                              <a:lumMod val="75000"/>
                              <a:lumOff val="25000"/>
                            </a:schemeClr>
                          </a:solidFill>
                          <a:latin typeface="+mn-ea"/>
                          <a:ea typeface="+mn-ea"/>
                        </a:rPr>
                        <a:t>건당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인당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3106">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3106">
                <a:tc>
                  <a:txBody>
                    <a:bodyPr/>
                    <a:lstStyle/>
                    <a:p>
                      <a:pPr algn="ctr" latinLnBrk="1"/>
                      <a:r>
                        <a:rPr lang="en-US" altLang="ko-KR" sz="1100" smtClean="0">
                          <a:solidFill>
                            <a:schemeClr val="tx1">
                              <a:lumMod val="85000"/>
                              <a:lumOff val="15000"/>
                            </a:schemeClr>
                          </a:solidFill>
                          <a:latin typeface="+mn-ea"/>
                          <a:ea typeface="+mn-ea"/>
                        </a:rPr>
                        <a:t>20</a:t>
                      </a:r>
                      <a:r>
                        <a:rPr lang="ko-KR" altLang="en-US" sz="1100" smtClean="0">
                          <a:solidFill>
                            <a:schemeClr val="tx1">
                              <a:lumMod val="85000"/>
                              <a:lumOff val="15000"/>
                            </a:schemeClr>
                          </a:solidFill>
                          <a:latin typeface="+mn-ea"/>
                          <a:ea typeface="+mn-ea"/>
                        </a:rPr>
                        <a:t>대 남성</a:t>
                      </a:r>
                      <a:endParaRPr lang="ko-KR" altLang="en-US" sz="1100">
                        <a:solidFill>
                          <a:schemeClr val="tx1">
                            <a:lumMod val="85000"/>
                            <a:lumOff val="1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18,888 </a:t>
                      </a:r>
                    </a:p>
                  </a:txBody>
                  <a:tcPr marL="9525" marR="9525"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18,199 </a:t>
                      </a:r>
                    </a:p>
                  </a:txBody>
                  <a:tcPr marL="9525" marR="9525"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-3.6</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73,581 </a:t>
                      </a:r>
                    </a:p>
                  </a:txBody>
                  <a:tcPr marL="9525" marR="9525"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76,967 </a:t>
                      </a:r>
                    </a:p>
                  </a:txBody>
                  <a:tcPr marL="9525" marR="9525"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4.6</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r>
              <a:tr h="263106">
                <a:tc>
                  <a:txBody>
                    <a:bodyPr/>
                    <a:lstStyle/>
                    <a:p>
                      <a:pPr marL="0" algn="ctr" defTabSz="914400" rtl="0" eaLnBrk="1" latinLnBrk="1" hangingPunct="1"/>
                      <a:r>
                        <a:rPr lang="en-US" altLang="ko-KR" sz="1100" kern="1200" smtClean="0">
                          <a:solidFill>
                            <a:schemeClr val="tx1">
                              <a:lumMod val="85000"/>
                              <a:lumOff val="15000"/>
                            </a:schemeClr>
                          </a:solidFill>
                          <a:latin typeface="+mn-ea"/>
                          <a:ea typeface="+mn-ea"/>
                          <a:cs typeface="+mn-cs"/>
                        </a:rPr>
                        <a:t>30</a:t>
                      </a:r>
                      <a:r>
                        <a:rPr lang="ko-KR" altLang="en-US" sz="1100" kern="1200" smtClean="0">
                          <a:solidFill>
                            <a:schemeClr val="tx1">
                              <a:lumMod val="85000"/>
                              <a:lumOff val="15000"/>
                            </a:schemeClr>
                          </a:solidFill>
                          <a:latin typeface="+mn-ea"/>
                          <a:ea typeface="+mn-ea"/>
                          <a:cs typeface="+mn-cs"/>
                        </a:rPr>
                        <a:t>대 남성</a:t>
                      </a:r>
                      <a:endParaRPr lang="ko-KR" altLang="en-US" sz="1100" kern="1200">
                        <a:solidFill>
                          <a:schemeClr val="tx1">
                            <a:lumMod val="85000"/>
                            <a:lumOff val="15000"/>
                          </a:schemeClr>
                        </a:solidFill>
                        <a:latin typeface="+mn-ea"/>
                        <a:ea typeface="+mn-ea"/>
                        <a:cs typeface="+mn-cs"/>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29,129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27,683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-5.0</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120,623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133,700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10.8</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42,317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38,542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-8.9</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266,053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273,017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2.6</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53,237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48,069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-9.7</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374,876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361,733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-3.5</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63,189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55,970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-11.4</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549,725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509,591 </a:t>
                      </a:r>
                    </a:p>
                  </a:txBody>
                  <a:tcPr marL="9525" marR="9525"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-7.3</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20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19,941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19,860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-0.4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59,798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64,231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30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31,404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30,825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-1.8</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113,951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130,912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14.9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36,930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33,894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-8.2</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221,098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221,177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0.0</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50,140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44,580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-11.1</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292,586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266,121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-9.0</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56,726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49,582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-12.6</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360,611 </a:t>
                      </a:r>
                    </a:p>
                  </a:txBody>
                  <a:tcPr marL="9525" marR="9525" marT="9525" marB="0" anchor="ctr">
                    <a:solidFill>
                      <a:srgbClr val="F9F8F6"/>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327,414 </a:t>
                      </a:r>
                    </a:p>
                  </a:txBody>
                  <a:tcPr marL="9525" marR="9525"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-9.2</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ko-KR" altLang="en-US" sz="1100" b="1" smtClean="0">
                          <a:solidFill>
                            <a:schemeClr val="tx1">
                              <a:lumMod val="75000"/>
                              <a:lumOff val="25000"/>
                            </a:schemeClr>
                          </a:solidFill>
                          <a:latin typeface="+mn-ea"/>
                          <a:ea typeface="+mn-ea"/>
                        </a:rPr>
                        <a:t>합  계</a:t>
                      </a:r>
                      <a:endParaRPr lang="ko-KR" altLang="en-US" sz="1100" b="1">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41,397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37,127 </a:t>
                      </a:r>
                    </a:p>
                  </a:txBody>
                  <a:tcPr marL="9525" marR="9525"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-10.3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216,848 </a:t>
                      </a:r>
                    </a:p>
                  </a:txBody>
                  <a:tcPr marL="9525" marR="9525" marT="9525" marB="0" anchor="ctr">
                    <a:solidFill>
                      <a:srgbClr val="F3F0ED"/>
                    </a:solidFill>
                  </a:tcPr>
                </a:tc>
                <a:tc>
                  <a:txBody>
                    <a:bodyPr/>
                    <a:lstStyle/>
                    <a:p>
                      <a:pPr marL="0" algn="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a:solidFill>
                            <a:schemeClr val="tx1">
                              <a:lumMod val="75000"/>
                              <a:lumOff val="25000"/>
                            </a:schemeClr>
                          </a:solidFill>
                          <a:latin typeface="NOVA Medium" pitchFamily="2" charset="-127"/>
                          <a:ea typeface="NOVA Medium" pitchFamily="2" charset="-127"/>
                          <a:cs typeface="+mn-cs"/>
                        </a:rPr>
                        <a:t>211,447 </a:t>
                      </a:r>
                    </a:p>
                  </a:txBody>
                  <a:tcPr marL="9525" marR="9525"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-2.5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r>
            </a:tbl>
          </a:graphicData>
        </a:graphic>
      </p:graphicFrame>
      <p:sp>
        <p:nvSpPr>
          <p:cNvPr id="15" name="모서리가 둥근 직사각형 14"/>
          <p:cNvSpPr/>
          <p:nvPr/>
        </p:nvSpPr>
        <p:spPr>
          <a:xfrm>
            <a:off x="262710" y="2168860"/>
            <a:ext cx="8485754" cy="417646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364" y="3501008"/>
            <a:ext cx="421858" cy="324036"/>
          </a:xfrm>
          <a:prstGeom prst="rect">
            <a:avLst/>
          </a:prstGeom>
        </p:spPr>
      </p:pic>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364" y="4833156"/>
            <a:ext cx="421858" cy="324036"/>
          </a:xfrm>
          <a:prstGeom prst="rect">
            <a:avLst/>
          </a:prstGeom>
        </p:spPr>
      </p:pic>
    </p:spTree>
    <p:extLst>
      <p:ext uri="{BB962C8B-B14F-4D97-AF65-F5344CB8AC3E}">
        <p14:creationId xmlns:p14="http://schemas.microsoft.com/office/powerpoint/2010/main" val="29109890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30052"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548991"/>
            <a:ext cx="4161416" cy="376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2399" y="2554878"/>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고객 유형별 소비</a:t>
            </a:r>
            <a:r>
              <a:rPr lang="en-US" altLang="ko-KR" smtClean="0"/>
              <a:t>(Type A)</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 지역의 중국인 관광객 소비 금액 및 비중은 타 지역에 비해 현저히 낮은 편임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a:t>
            </a:r>
            <a:r>
              <a:rPr lang="ko-KR" altLang="en-US" sz="1600" spc="100">
                <a:ln>
                  <a:solidFill>
                    <a:prstClr val="black">
                      <a:alpha val="20000"/>
                    </a:prstClr>
                  </a:solidFill>
                </a:ln>
                <a:solidFill>
                  <a:srgbClr val="000000"/>
                </a:solidFill>
                <a:latin typeface="NOVA Bold"/>
                <a:ea typeface="NOVA Bold"/>
                <a:cs typeface="Arial" pitchFamily="34" charset="0"/>
              </a:rPr>
              <a:t>소비금액이</a:t>
            </a:r>
            <a:r>
              <a:rPr lang="ko-KR" altLang="en-US" sz="1600" spc="100">
                <a:ln>
                  <a:solidFill>
                    <a:prstClr val="black">
                      <a:alpha val="20000"/>
                    </a:prstClr>
                  </a:solidFill>
                </a:ln>
                <a:solidFill>
                  <a:srgbClr val="000000"/>
                </a:solidFill>
                <a:latin typeface="NOVA Bold"/>
                <a:ea typeface="NOVA Bold"/>
                <a:cs typeface="Arial" pitchFamily="34" charset="0"/>
              </a:rPr>
              <a:t> 모두 증가하고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내국인 관광객 소비가 크게 늘어남</a:t>
            </a:r>
          </a:p>
        </p:txBody>
      </p:sp>
      <p:cxnSp>
        <p:nvCxnSpPr>
          <p:cNvPr id="39" name="직선 연결선 38"/>
          <p:cNvCxnSpPr/>
          <p:nvPr/>
        </p:nvCxnSpPr>
        <p:spPr>
          <a:xfrm flipH="1">
            <a:off x="4739717"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16"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55741"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7" name="TextBox 16"/>
          <p:cNvSpPr txBox="1"/>
          <p:nvPr/>
        </p:nvSpPr>
        <p:spPr>
          <a:xfrm>
            <a:off x="6863953" y="2816932"/>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8" name="TextBox 17"/>
          <p:cNvSpPr txBox="1"/>
          <p:nvPr/>
        </p:nvSpPr>
        <p:spPr>
          <a:xfrm>
            <a:off x="6719937" y="3248980"/>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sp>
        <p:nvSpPr>
          <p:cNvPr id="21" name="직사각형 20"/>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a:t>
            </a:r>
            <a:r>
              <a:rPr lang="ko-KR" altLang="en-US" sz="1050" spc="100">
                <a:ln>
                  <a:solidFill>
                    <a:prstClr val="black">
                      <a:alpha val="20000"/>
                    </a:prstClr>
                  </a:solidFill>
                </a:ln>
                <a:solidFill>
                  <a:srgbClr val="000000">
                    <a:lumMod val="75000"/>
                    <a:lumOff val="25000"/>
                  </a:srgbClr>
                </a:solidFill>
                <a:cs typeface="Arial" pitchFamily="34" charset="0"/>
              </a:rPr>
              <a:t>카드소비</a:t>
            </a:r>
            <a:r>
              <a:rPr lang="ko-KR" altLang="en-US" sz="1050" spc="100">
                <a:ln>
                  <a:solidFill>
                    <a:prstClr val="black">
                      <a:alpha val="20000"/>
                    </a:prstClr>
                  </a:solidFill>
                </a:ln>
                <a:solidFill>
                  <a:srgbClr val="000000">
                    <a:lumMod val="75000"/>
                    <a:lumOff val="25000"/>
                  </a:srgbClr>
                </a:solidFill>
                <a:cs typeface="Arial" pitchFamily="34" charset="0"/>
              </a:rPr>
              <a:t> 데이터를 이용한 </a:t>
            </a:r>
            <a:r>
              <a:rPr lang="ko-KR" altLang="en-US" sz="1050" spc="100">
                <a:ln>
                  <a:solidFill>
                    <a:prstClr val="black">
                      <a:alpha val="20000"/>
                    </a:prstClr>
                  </a:solidFill>
                </a:ln>
                <a:solidFill>
                  <a:srgbClr val="000000">
                    <a:lumMod val="75000"/>
                    <a:lumOff val="25000"/>
                  </a:srgbClr>
                </a:solidFill>
                <a:cs typeface="Arial" pitchFamily="34" charset="0"/>
              </a:rPr>
              <a:t>추정매출값</a:t>
            </a:r>
            <a:r>
              <a:rPr lang="ko-KR" altLang="en-US" sz="1050" spc="100">
                <a:ln>
                  <a:solidFill>
                    <a:prstClr val="black">
                      <a:alpha val="20000"/>
                    </a:prstClr>
                  </a:solidFill>
                </a:ln>
                <a:solidFill>
                  <a:srgbClr val="000000">
                    <a:lumMod val="75000"/>
                    <a:lumOff val="25000"/>
                  </a:srgbClr>
                </a:solidFill>
                <a:cs typeface="Arial" pitchFamily="34" charset="0"/>
              </a:rPr>
              <a:t>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Tree>
    <p:extLst>
      <p:ext uri="{BB962C8B-B14F-4D97-AF65-F5344CB8AC3E}">
        <p14:creationId xmlns:p14="http://schemas.microsoft.com/office/powerpoint/2010/main" val="2625422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600908"/>
            <a:ext cx="4128517" cy="3730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75485" y="2528900"/>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고객 유형별 소비</a:t>
            </a:r>
            <a:r>
              <a:rPr lang="en-US" altLang="ko-KR" smtClean="0"/>
              <a:t>(Type B)</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 지역의 중국인 관광객 소비 금액 및 비중은 타 지역에 비해 현저히 낮은 편임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a:t>
            </a:r>
            <a:r>
              <a:rPr lang="ko-KR" altLang="en-US" sz="1600" spc="100">
                <a:ln>
                  <a:solidFill>
                    <a:prstClr val="black">
                      <a:alpha val="20000"/>
                    </a:prstClr>
                  </a:solidFill>
                </a:ln>
                <a:solidFill>
                  <a:srgbClr val="000000"/>
                </a:solidFill>
                <a:latin typeface="NOVA Bold"/>
                <a:ea typeface="NOVA Bold"/>
                <a:cs typeface="Arial" pitchFamily="34" charset="0"/>
              </a:rPr>
              <a:t>소비금액이</a:t>
            </a:r>
            <a:r>
              <a:rPr lang="ko-KR" altLang="en-US" sz="1600" spc="100">
                <a:ln>
                  <a:solidFill>
                    <a:prstClr val="black">
                      <a:alpha val="20000"/>
                    </a:prstClr>
                  </a:solidFill>
                </a:ln>
                <a:solidFill>
                  <a:srgbClr val="000000"/>
                </a:solidFill>
                <a:latin typeface="NOVA Bold"/>
                <a:ea typeface="NOVA Bold"/>
                <a:cs typeface="Arial" pitchFamily="34" charset="0"/>
              </a:rPr>
              <a:t> 모두 증가하고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내국인 관광객 소비가 크게 늘어남</a:t>
            </a:r>
          </a:p>
        </p:txBody>
      </p:sp>
      <p:cxnSp>
        <p:nvCxnSpPr>
          <p:cNvPr id="39" name="직선 연결선 38"/>
          <p:cNvCxnSpPr/>
          <p:nvPr/>
        </p:nvCxnSpPr>
        <p:spPr>
          <a:xfrm flipH="1">
            <a:off x="4739717"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16"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55741"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서부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7" name="TextBox 16"/>
          <p:cNvSpPr txBox="1"/>
          <p:nvPr/>
        </p:nvSpPr>
        <p:spPr>
          <a:xfrm>
            <a:off x="6863953" y="2816932"/>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8" name="TextBox 17"/>
          <p:cNvSpPr txBox="1"/>
          <p:nvPr/>
        </p:nvSpPr>
        <p:spPr>
          <a:xfrm>
            <a:off x="6719937" y="3248980"/>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sp>
        <p:nvSpPr>
          <p:cNvPr id="21" name="직사각형 20"/>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a:t>
            </a:r>
            <a:r>
              <a:rPr lang="ko-KR" altLang="en-US" sz="1050" spc="100">
                <a:ln>
                  <a:solidFill>
                    <a:prstClr val="black">
                      <a:alpha val="20000"/>
                    </a:prstClr>
                  </a:solidFill>
                </a:ln>
                <a:solidFill>
                  <a:srgbClr val="000000">
                    <a:lumMod val="75000"/>
                    <a:lumOff val="25000"/>
                  </a:srgbClr>
                </a:solidFill>
                <a:cs typeface="Arial" pitchFamily="34" charset="0"/>
              </a:rPr>
              <a:t>카드소비</a:t>
            </a:r>
            <a:r>
              <a:rPr lang="ko-KR" altLang="en-US" sz="1050" spc="100">
                <a:ln>
                  <a:solidFill>
                    <a:prstClr val="black">
                      <a:alpha val="20000"/>
                    </a:prstClr>
                  </a:solidFill>
                </a:ln>
                <a:solidFill>
                  <a:srgbClr val="000000">
                    <a:lumMod val="75000"/>
                    <a:lumOff val="25000"/>
                  </a:srgbClr>
                </a:solidFill>
                <a:cs typeface="Arial" pitchFamily="34" charset="0"/>
              </a:rPr>
              <a:t> 데이터를 이용한 </a:t>
            </a:r>
            <a:r>
              <a:rPr lang="ko-KR" altLang="en-US" sz="1050" spc="100">
                <a:ln>
                  <a:solidFill>
                    <a:prstClr val="black">
                      <a:alpha val="20000"/>
                    </a:prstClr>
                  </a:solidFill>
                </a:ln>
                <a:solidFill>
                  <a:srgbClr val="000000">
                    <a:lumMod val="75000"/>
                    <a:lumOff val="25000"/>
                  </a:srgbClr>
                </a:solidFill>
                <a:cs typeface="Arial" pitchFamily="34" charset="0"/>
              </a:rPr>
              <a:t>추정매출값</a:t>
            </a:r>
            <a:r>
              <a:rPr lang="ko-KR" altLang="en-US" sz="1050" spc="100">
                <a:ln>
                  <a:solidFill>
                    <a:prstClr val="black">
                      <a:alpha val="20000"/>
                    </a:prstClr>
                  </a:solidFill>
                </a:ln>
                <a:solidFill>
                  <a:srgbClr val="000000">
                    <a:lumMod val="75000"/>
                    <a:lumOff val="25000"/>
                  </a:srgbClr>
                </a:solidFill>
                <a:cs typeface="Arial" pitchFamily="34" charset="0"/>
              </a:rPr>
              <a:t>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Tree>
    <p:extLst>
      <p:ext uri="{BB962C8B-B14F-4D97-AF65-F5344CB8AC3E}">
        <p14:creationId xmlns:p14="http://schemas.microsoft.com/office/powerpoint/2010/main" val="5721870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77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80011" y="2528900"/>
            <a:ext cx="3791115" cy="3205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9532" y="2528900"/>
            <a:ext cx="4013816" cy="3205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서</a:t>
            </a:r>
            <a:r>
              <a:rPr lang="ko-KR" altLang="en-US" smtClean="0"/>
              <a:t>부 지역의 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 시간대</a:t>
            </a:r>
            <a:r>
              <a:rPr lang="en-US" altLang="ko-KR" sz="1600" spc="100">
                <a:ln>
                  <a:solidFill>
                    <a:prstClr val="black">
                      <a:alpha val="20000"/>
                    </a:prstClr>
                  </a:solidFill>
                </a:ln>
                <a:solidFill>
                  <a:srgbClr val="000000"/>
                </a:solidFill>
                <a:latin typeface="NOVA Bold"/>
                <a:ea typeface="NOVA Bold"/>
                <a:cs typeface="Arial" pitchFamily="34" charset="0"/>
              </a:rPr>
              <a:t>(14~18</a:t>
            </a:r>
            <a:r>
              <a:rPr lang="ko-KR" altLang="en-US" sz="1600" spc="100">
                <a:ln>
                  <a:solidFill>
                    <a:prstClr val="black">
                      <a:alpha val="20000"/>
                    </a:prstClr>
                  </a:solidFill>
                </a:ln>
                <a:solidFill>
                  <a:srgbClr val="000000"/>
                </a:solidFill>
                <a:latin typeface="NOVA Bold"/>
                <a:ea typeface="NOVA Bold"/>
                <a:cs typeface="Arial" pitchFamily="34" charset="0"/>
              </a:rPr>
              <a:t>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의 소비 금액이 가장 크며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 </a:t>
            </a:r>
            <a:r>
              <a:rPr lang="en-US" altLang="ko-KR" sz="1600" spc="100">
                <a:ln>
                  <a:solidFill>
                    <a:prstClr val="black">
                      <a:alpha val="20000"/>
                    </a:prstClr>
                  </a:solidFill>
                </a:ln>
                <a:solidFill>
                  <a:srgbClr val="000000"/>
                </a:solidFill>
                <a:latin typeface="NOVA Bold"/>
                <a:ea typeface="NOVA Bold"/>
                <a:cs typeface="Arial" pitchFamily="34" charset="0"/>
              </a:rPr>
              <a:t>10</a:t>
            </a:r>
            <a:r>
              <a:rPr lang="ko-KR" altLang="en-US" sz="1600" spc="100">
                <a:ln>
                  <a:solidFill>
                    <a:prstClr val="black">
                      <a:alpha val="20000"/>
                    </a:prstClr>
                  </a:solidFill>
                </a:ln>
                <a:solidFill>
                  <a:srgbClr val="000000"/>
                </a:solidFill>
                <a:latin typeface="NOVA Bold"/>
                <a:ea typeface="NOVA Bold"/>
                <a:cs typeface="Arial" pitchFamily="34" charset="0"/>
              </a:rPr>
              <a:t>시 이후 소비 비중은 높지 않음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점심</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오후 시간대 소비 고객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및 금액 비중이 절반 이상으로 일중 소비의 대부분을 차지</a:t>
            </a:r>
          </a:p>
        </p:txBody>
      </p: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서</a:t>
            </a:r>
            <a:r>
              <a:rPr lang="ko-KR" altLang="en-US" smtClean="0"/>
              <a:t>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2585829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44" y="2475037"/>
            <a:ext cx="8083550" cy="11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시간대별 소비 패턴</a:t>
            </a:r>
            <a:endParaRPr lang="ko-KR" altLang="en-US"/>
          </a:p>
        </p:txBody>
      </p:sp>
      <p:sp>
        <p:nvSpPr>
          <p:cNvPr id="93" name="직사각형 92"/>
          <p:cNvSpPr/>
          <p:nvPr/>
        </p:nvSpPr>
        <p:spPr>
          <a:xfrm>
            <a:off x="143507" y="1160748"/>
            <a:ext cx="8714611"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일중</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인당 이용 건수는 점심이 가장 적고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저녁으로 갈수록 늘어나며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밤시간도 많음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다른 지역과 달리 건당 이용금액이 아침에 가장 높으며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인당 이용금액은 밤시간이 가장 높음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364502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621181251"/>
              </p:ext>
            </p:extLst>
          </p:nvPr>
        </p:nvGraphicFramePr>
        <p:xfrm>
          <a:off x="467516" y="4109280"/>
          <a:ext cx="8064924" cy="2128032"/>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6004">
                <a:tc rowSpan="2">
                  <a:txBody>
                    <a:bodyPr/>
                    <a:lstStyle/>
                    <a:p>
                      <a:pPr algn="ctr" latinLnBrk="1"/>
                      <a:r>
                        <a:rPr lang="ko-KR" altLang="en-US" sz="1000" smtClean="0">
                          <a:solidFill>
                            <a:schemeClr val="tx1">
                              <a:lumMod val="75000"/>
                              <a:lumOff val="25000"/>
                            </a:schemeClr>
                          </a:solidFill>
                          <a:latin typeface="+mn-ea"/>
                          <a:ea typeface="+mn-ea"/>
                        </a:rPr>
                        <a:t>구분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000" smtClean="0">
                          <a:solidFill>
                            <a:schemeClr val="tx1">
                              <a:lumMod val="75000"/>
                              <a:lumOff val="25000"/>
                            </a:schemeClr>
                          </a:solidFill>
                          <a:latin typeface="+mn-ea"/>
                          <a:ea typeface="+mn-ea"/>
                        </a:rPr>
                        <a:t>건당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인당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6004">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6004">
                <a:tc>
                  <a:txBody>
                    <a:bodyPr/>
                    <a:lstStyle/>
                    <a:p>
                      <a:pPr algn="ctr" latinLnBrk="1"/>
                      <a:r>
                        <a:rPr lang="ko-KR" altLang="en-US" sz="1000" smtClean="0">
                          <a:solidFill>
                            <a:schemeClr val="tx1">
                              <a:lumMod val="75000"/>
                              <a:lumOff val="25000"/>
                            </a:schemeClr>
                          </a:solidFill>
                          <a:latin typeface="+mn-ea"/>
                          <a:ea typeface="+mn-ea"/>
                        </a:rPr>
                        <a:t>오전</a:t>
                      </a:r>
                      <a:r>
                        <a:rPr lang="en-US" altLang="ko-KR" sz="1000" smtClean="0">
                          <a:solidFill>
                            <a:schemeClr val="tx1">
                              <a:lumMod val="75000"/>
                              <a:lumOff val="25000"/>
                            </a:schemeClr>
                          </a:solidFill>
                          <a:latin typeface="+mn-ea"/>
                          <a:ea typeface="+mn-ea"/>
                        </a:rPr>
                        <a:t>(08~11</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47,885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40,754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-14.9%</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158,371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139,299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-12.0%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점심</a:t>
                      </a:r>
                      <a:r>
                        <a:rPr lang="en-US" altLang="ko-KR" sz="1000" smtClean="0">
                          <a:solidFill>
                            <a:schemeClr val="tx1">
                              <a:lumMod val="75000"/>
                              <a:lumOff val="25000"/>
                            </a:schemeClr>
                          </a:solidFill>
                          <a:latin typeface="+mn-ea"/>
                          <a:ea typeface="+mn-ea"/>
                        </a:rPr>
                        <a:t>(11~14</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41,287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37,480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-9.2%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118,541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114,418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오후</a:t>
                      </a:r>
                      <a:r>
                        <a:rPr lang="en-US" altLang="ko-KR" sz="1000" smtClean="0">
                          <a:solidFill>
                            <a:schemeClr val="tx1">
                              <a:lumMod val="75000"/>
                              <a:lumOff val="25000"/>
                            </a:schemeClr>
                          </a:solidFill>
                          <a:latin typeface="+mn-ea"/>
                          <a:ea typeface="+mn-ea"/>
                        </a:rPr>
                        <a:t>(14~18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42,444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37,394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-11.9%</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130,642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123,909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저녁</a:t>
                      </a:r>
                      <a:r>
                        <a:rPr lang="en-US" altLang="ko-KR" sz="1000" smtClean="0">
                          <a:solidFill>
                            <a:schemeClr val="tx1">
                              <a:lumMod val="75000"/>
                              <a:lumOff val="25000"/>
                            </a:schemeClr>
                          </a:solidFill>
                          <a:latin typeface="+mn-ea"/>
                          <a:ea typeface="+mn-ea"/>
                        </a:rPr>
                        <a:t>(18~22</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37,753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34,714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-8.0%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146,681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148,107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밤</a:t>
                      </a:r>
                      <a:r>
                        <a:rPr lang="en-US" altLang="ko-KR" sz="1000" smtClean="0">
                          <a:solidFill>
                            <a:schemeClr val="tx1">
                              <a:lumMod val="75000"/>
                              <a:lumOff val="25000"/>
                            </a:schemeClr>
                          </a:solidFill>
                          <a:latin typeface="+mn-ea"/>
                          <a:ea typeface="+mn-ea"/>
                        </a:rPr>
                        <a:t>(22~08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38,525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36,675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147,866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151,145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-2.2%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b="1" smtClean="0">
                          <a:solidFill>
                            <a:schemeClr val="tx1">
                              <a:lumMod val="75000"/>
                              <a:lumOff val="25000"/>
                            </a:schemeClr>
                          </a:solidFill>
                          <a:latin typeface="+mn-ea"/>
                          <a:ea typeface="+mn-ea"/>
                        </a:rPr>
                        <a:t>평   균</a:t>
                      </a:r>
                      <a:endParaRPr lang="ko-KR" altLang="en-US" sz="10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41,392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37,103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135,421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130,307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r>
            </a:tbl>
          </a:graphicData>
        </a:graphic>
      </p:graphicFrame>
      <p:sp>
        <p:nvSpPr>
          <p:cNvPr id="15" name="모서리가 둥근 직사각형 1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3789041"/>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7" name="직사각형 16"/>
          <p:cNvSpPr/>
          <p:nvPr/>
        </p:nvSpPr>
        <p:spPr>
          <a:xfrm>
            <a:off x="251520" y="2060848"/>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건수</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828" y="4559186"/>
            <a:ext cx="747695" cy="468052"/>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5614647"/>
            <a:ext cx="897652" cy="468052"/>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2475037"/>
            <a:ext cx="554320" cy="396044"/>
          </a:xfrm>
          <a:prstGeom prst="rect">
            <a:avLst/>
          </a:prstGeom>
        </p:spPr>
      </p:pic>
    </p:spTree>
    <p:extLst>
      <p:ext uri="{BB962C8B-B14F-4D97-AF65-F5344CB8AC3E}">
        <p14:creationId xmlns:p14="http://schemas.microsoft.com/office/powerpoint/2010/main" val="20469724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소비는 금요일과 토요일에 주로 집중되고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일요일 소비는 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외국인 모두 저조함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관광객의 경우 주말 소비 비중이 매우 낮아</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평일에 일어나는 소비가 </a:t>
            </a:r>
            <a:r>
              <a:rPr lang="en-US" altLang="ko-KR" sz="1600" spc="100">
                <a:ln>
                  <a:solidFill>
                    <a:prstClr val="black">
                      <a:alpha val="20000"/>
                    </a:prstClr>
                  </a:solidFill>
                </a:ln>
                <a:solidFill>
                  <a:srgbClr val="000000"/>
                </a:solidFill>
                <a:ea typeface="NOVA Bold"/>
                <a:cs typeface="Arial" pitchFamily="34" charset="0"/>
              </a:rPr>
              <a:t>80%</a:t>
            </a:r>
            <a:r>
              <a:rPr lang="ko-KR" altLang="en-US" sz="1600" spc="100">
                <a:ln>
                  <a:solidFill>
                    <a:prstClr val="black">
                      <a:alpha val="20000"/>
                    </a:prstClr>
                  </a:solidFill>
                </a:ln>
                <a:solidFill>
                  <a:srgbClr val="000000"/>
                </a:solidFill>
                <a:ea typeface="NOVA Bold"/>
                <a:cs typeface="Arial" pitchFamily="34" charset="0"/>
              </a:rPr>
              <a:t>를 차지함</a:t>
            </a:r>
          </a:p>
        </p:txBody>
      </p: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서부 지역 중국인 </a:t>
            </a:r>
            <a:r>
              <a:rPr lang="ko-KR" altLang="en-US" sz="1600" spc="100">
                <a:ln>
                  <a:solidFill>
                    <a:prstClr val="black">
                      <a:alpha val="20000"/>
                    </a:prstClr>
                  </a:solidFill>
                </a:ln>
                <a:solidFill>
                  <a:srgbClr val="000000">
                    <a:lumMod val="75000"/>
                    <a:lumOff val="25000"/>
                  </a:srgbClr>
                </a:solidFill>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ea typeface="NOVA Bold"/>
                <a:cs typeface="Arial" pitchFamily="34" charset="0"/>
              </a:rPr>
              <a:t> </a:t>
            </a:r>
            <a:r>
              <a:rPr lang="ko-KR" altLang="en-US" sz="1600" spc="100">
                <a:ln>
                  <a:solidFill>
                    <a:prstClr val="black">
                      <a:alpha val="20000"/>
                    </a:prstClr>
                  </a:solidFill>
                </a:ln>
                <a:solidFill>
                  <a:srgbClr val="000000">
                    <a:lumMod val="75000"/>
                    <a:lumOff val="25000"/>
                  </a:srgbClr>
                </a:solidFill>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내국인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31076"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44" y="2600908"/>
            <a:ext cx="3752132" cy="3421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7"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68044" y="2600907"/>
            <a:ext cx="3350701" cy="3421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684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서부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중국인 모두 평일보다 주말에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소비금액이 낮으며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일요일 소비가 가장 저조</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소비금액은 타 지역에 비해 낮은 편이며</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더욱 급격히 감소하고 있음</a:t>
            </a:r>
          </a:p>
        </p:txBody>
      </p:sp>
      <p:sp>
        <p:nvSpPr>
          <p:cNvPr id="43" name="제목 2"/>
          <p:cNvSpPr>
            <a:spLocks noGrp="1"/>
          </p:cNvSpPr>
          <p:nvPr>
            <p:ph type="title"/>
          </p:nvPr>
        </p:nvSpPr>
        <p:spPr>
          <a:xfrm>
            <a:off x="226706" y="188640"/>
            <a:ext cx="8136880" cy="274859"/>
          </a:xfrm>
        </p:spPr>
        <p:txBody>
          <a:bodyPr/>
          <a:lstStyle/>
          <a:p>
            <a:r>
              <a:rPr lang="ko-KR" altLang="en-US" smtClean="0"/>
              <a:t>      서부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348880"/>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서부 지역 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외국인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1679123597"/>
              </p:ext>
            </p:extLst>
          </p:nvPr>
        </p:nvGraphicFramePr>
        <p:xfrm>
          <a:off x="473125" y="2924948"/>
          <a:ext cx="8064924" cy="3276360"/>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364040">
                <a:tc rowSpan="2">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내국인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이용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중국인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이용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364040">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364040">
                <a:tc>
                  <a:txBody>
                    <a:bodyPr/>
                    <a:lstStyle/>
                    <a:p>
                      <a:pPr algn="ctr" latinLnBrk="1"/>
                      <a:r>
                        <a:rPr lang="ko-KR" altLang="en-US" sz="1200" smtClean="0">
                          <a:solidFill>
                            <a:schemeClr val="tx1">
                              <a:lumMod val="75000"/>
                              <a:lumOff val="25000"/>
                            </a:schemeClr>
                          </a:solidFill>
                          <a:latin typeface="+mn-ea"/>
                          <a:ea typeface="+mn-ea"/>
                        </a:rPr>
                        <a:t>월요일</a:t>
                      </a:r>
                      <a:endParaRPr lang="ko-KR" altLang="en-US" sz="12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140,032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130,884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-6.5%</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497,348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166,528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-66.5%</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화요일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137,532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131,072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-4.7%</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319,911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137,595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-57.0%</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수요일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139,117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129,558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-6.9%</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235,235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172,826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-26.5%</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목요일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131,147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130,185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-0.7%</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353,959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208,229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-41.2%</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금요일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133,133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130,518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-2.0%</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331,767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159,341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-52.0%</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토요일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115,869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113,396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-2.1%</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289,218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ko-KR" altLang="en-US" sz="1100" b="0" i="0" u="none" strike="noStrike" kern="1200" smtClean="0">
                          <a:solidFill>
                            <a:srgbClr val="000000"/>
                          </a:solidFill>
                          <a:latin typeface="NOVA Medium" pitchFamily="2" charset="-127"/>
                          <a:ea typeface="NOVA Medium" pitchFamily="2" charset="-127"/>
                          <a:cs typeface="+mn-cs"/>
                        </a:rPr>
                        <a:t> </a:t>
                      </a:r>
                      <a:r>
                        <a:rPr lang="en-US" altLang="ko-KR" sz="1100" b="0" i="0" u="none" strike="noStrike" kern="1200">
                          <a:solidFill>
                            <a:srgbClr val="000000"/>
                          </a:solidFill>
                          <a:latin typeface="NOVA Medium" pitchFamily="2" charset="-127"/>
                          <a:ea typeface="NOVA Medium" pitchFamily="2" charset="-127"/>
                          <a:cs typeface="+mn-cs"/>
                        </a:rPr>
                        <a:t>129,650 </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-55.2%</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일요일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104,974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100,519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-4.2%</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280,093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  91,942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-67.2%</a:t>
                      </a:r>
                    </a:p>
                  </a:txBody>
                  <a:tcPr marL="9525" marR="9525" marT="9525" marB="0" anchor="ctr">
                    <a:solidFill>
                      <a:srgbClr val="F9F8F6"/>
                    </a:solidFill>
                  </a:tcPr>
                </a:tc>
              </a:tr>
            </a:tbl>
          </a:graphicData>
        </a:graphic>
      </p:graphicFrame>
      <p:sp>
        <p:nvSpPr>
          <p:cNvPr id="15" name="모서리가 둥근 직사각형 14"/>
          <p:cNvSpPr/>
          <p:nvPr/>
        </p:nvSpPr>
        <p:spPr>
          <a:xfrm>
            <a:off x="262710" y="2276872"/>
            <a:ext cx="8485754" cy="4068452"/>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564904"/>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5845433"/>
            <a:ext cx="770443" cy="427883"/>
          </a:xfrm>
          <a:prstGeom prst="rect">
            <a:avLst/>
          </a:prstGeom>
        </p:spPr>
      </p:pic>
    </p:spTree>
    <p:extLst>
      <p:ext uri="{BB962C8B-B14F-4D97-AF65-F5344CB8AC3E}">
        <p14:creationId xmlns:p14="http://schemas.microsoft.com/office/powerpoint/2010/main" val="1785613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276872"/>
            <a:ext cx="8244916" cy="1908212"/>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1265599" y="2826660"/>
            <a:ext cx="2334293"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Ⅲ. </a:t>
            </a:r>
            <a:r>
              <a:rPr lang="ko-KR" altLang="en-US" sz="2400" smtClean="0">
                <a:solidFill>
                  <a:srgbClr val="00B050"/>
                </a:solidFill>
                <a:latin typeface="NOVA Bold" panose="00000800000000000000" pitchFamily="2" charset="-127"/>
                <a:ea typeface="NOVA Bold" panose="00000800000000000000" pitchFamily="2" charset="-127"/>
              </a:rPr>
              <a:t>요약 및 전망 </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3808456" y="2816932"/>
            <a:ext cx="0" cy="9361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011842" y="2744924"/>
            <a:ext cx="2133597" cy="880241"/>
          </a:xfrm>
          <a:prstGeom prst="rect">
            <a:avLst/>
          </a:prstGeom>
          <a:noFill/>
        </p:spPr>
        <p:txBody>
          <a:bodyPr wrap="non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소비 특성 요약</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트렌드 전망 및 제언</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56399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특성 요약 </a:t>
            </a:r>
            <a:r>
              <a:rPr lang="en-US" altLang="ko-KR" smtClean="0"/>
              <a:t>(Type A)</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smtClean="0"/>
              <a:t> 성 소비 특성 요약</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9" name="모서리가 둥근 직사각형 8"/>
          <p:cNvSpPr/>
          <p:nvPr/>
        </p:nvSpPr>
        <p:spPr>
          <a:xfrm>
            <a:off x="190923" y="1448780"/>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pSp>
        <p:nvGrpSpPr>
          <p:cNvPr id="7" name="그룹 1"/>
          <p:cNvGrpSpPr/>
          <p:nvPr/>
        </p:nvGrpSpPr>
        <p:grpSpPr>
          <a:xfrm>
            <a:off x="2655045" y="3104891"/>
            <a:ext cx="3573139" cy="1728265"/>
            <a:chOff x="971550" y="2060575"/>
            <a:chExt cx="7872447" cy="3825875"/>
          </a:xfrm>
        </p:grpSpPr>
        <p:grpSp>
          <p:nvGrpSpPr>
            <p:cNvPr id="8" name="그룹 37"/>
            <p:cNvGrpSpPr/>
            <p:nvPr/>
          </p:nvGrpSpPr>
          <p:grpSpPr>
            <a:xfrm>
              <a:off x="971550" y="2060575"/>
              <a:ext cx="7042150" cy="3825875"/>
              <a:chOff x="945001" y="1292086"/>
              <a:chExt cx="7447903" cy="4045872"/>
            </a:xfrm>
          </p:grpSpPr>
          <p:sp>
            <p:nvSpPr>
              <p:cNvPr id="25" name="자유형 24"/>
              <p:cNvSpPr/>
              <p:nvPr/>
            </p:nvSpPr>
            <p:spPr>
              <a:xfrm>
                <a:off x="945001" y="4114124"/>
                <a:ext cx="142713" cy="109121"/>
              </a:xfrm>
              <a:custGeom>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26" name="자유형 25"/>
              <p:cNvSpPr/>
              <p:nvPr/>
            </p:nvSpPr>
            <p:spPr>
              <a:xfrm>
                <a:off x="1769375" y="2950726"/>
                <a:ext cx="95701" cy="77224"/>
              </a:xfrm>
              <a:custGeom>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27" name="자유형 26"/>
              <p:cNvSpPr/>
              <p:nvPr/>
            </p:nvSpPr>
            <p:spPr>
              <a:xfrm>
                <a:off x="1383212" y="1721855"/>
                <a:ext cx="510406" cy="463345"/>
              </a:xfrm>
              <a:custGeom>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28" name="자유형 27"/>
              <p:cNvSpPr/>
              <p:nvPr/>
            </p:nvSpPr>
            <p:spPr>
              <a:xfrm>
                <a:off x="1039023" y="1508650"/>
                <a:ext cx="273672" cy="275321"/>
              </a:xfrm>
              <a:custGeom>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29" name="자유형 28"/>
              <p:cNvSpPr/>
              <p:nvPr/>
            </p:nvSpPr>
            <p:spPr>
              <a:xfrm>
                <a:off x="4779764" y="5136504"/>
                <a:ext cx="77233" cy="58758"/>
              </a:xfrm>
              <a:custGeom>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0" name="자유형 29"/>
              <p:cNvSpPr/>
              <p:nvPr/>
            </p:nvSpPr>
            <p:spPr>
              <a:xfrm>
                <a:off x="4994672" y="5029062"/>
                <a:ext cx="88986" cy="55400"/>
              </a:xfrm>
              <a:custGeom>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1" name="자유형 30"/>
              <p:cNvSpPr/>
              <p:nvPr/>
            </p:nvSpPr>
            <p:spPr>
              <a:xfrm>
                <a:off x="8157848" y="1941776"/>
                <a:ext cx="235056" cy="293787"/>
              </a:xfrm>
              <a:custGeom>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2" name="자유형 31"/>
              <p:cNvSpPr/>
              <p:nvPr/>
            </p:nvSpPr>
            <p:spPr>
              <a:xfrm>
                <a:off x="4608510" y="1438141"/>
                <a:ext cx="1548009" cy="1918851"/>
              </a:xfrm>
              <a:custGeom>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3" name="자유형 32"/>
              <p:cNvSpPr/>
              <p:nvPr/>
            </p:nvSpPr>
            <p:spPr>
              <a:xfrm>
                <a:off x="5931537" y="1292086"/>
                <a:ext cx="2090316" cy="1658640"/>
              </a:xfrm>
              <a:custGeom>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4" name="자유형 33"/>
              <p:cNvSpPr/>
              <p:nvPr/>
            </p:nvSpPr>
            <p:spPr>
              <a:xfrm>
                <a:off x="2090057" y="2133158"/>
                <a:ext cx="1568156" cy="1566306"/>
              </a:xfrm>
              <a:custGeom>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5" name="자유형 34"/>
              <p:cNvSpPr/>
              <p:nvPr/>
            </p:nvSpPr>
            <p:spPr>
              <a:xfrm>
                <a:off x="1163267" y="2838248"/>
                <a:ext cx="1561440" cy="1306095"/>
              </a:xfrm>
              <a:custGeom>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6" name="자유형 35"/>
              <p:cNvSpPr/>
              <p:nvPr/>
            </p:nvSpPr>
            <p:spPr>
              <a:xfrm>
                <a:off x="1156551" y="3741434"/>
                <a:ext cx="1497640" cy="1596524"/>
              </a:xfrm>
              <a:custGeom>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7" name="자유형 36"/>
              <p:cNvSpPr/>
              <p:nvPr/>
            </p:nvSpPr>
            <p:spPr>
              <a:xfrm>
                <a:off x="2476220" y="3511440"/>
                <a:ext cx="1173599" cy="1405144"/>
              </a:xfrm>
              <a:custGeom>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8" name="자유형 37"/>
              <p:cNvSpPr/>
              <p:nvPr/>
            </p:nvSpPr>
            <p:spPr>
              <a:xfrm>
                <a:off x="6515818" y="1971994"/>
                <a:ext cx="1783064" cy="2125342"/>
              </a:xfrm>
              <a:custGeom>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39" name="자유형 38"/>
              <p:cNvSpPr/>
              <p:nvPr/>
            </p:nvSpPr>
            <p:spPr>
              <a:xfrm>
                <a:off x="4620263" y="3217653"/>
                <a:ext cx="1984540" cy="1656960"/>
              </a:xfrm>
              <a:custGeom>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40" name="자유형 39"/>
              <p:cNvSpPr/>
              <p:nvPr/>
            </p:nvSpPr>
            <p:spPr>
              <a:xfrm>
                <a:off x="5212938" y="2641829"/>
                <a:ext cx="2097032" cy="1740901"/>
              </a:xfrm>
              <a:custGeom>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41" name="자유형 40"/>
              <p:cNvSpPr/>
              <p:nvPr/>
            </p:nvSpPr>
            <p:spPr>
              <a:xfrm>
                <a:off x="2916110" y="1899806"/>
                <a:ext cx="1704153" cy="1661997"/>
              </a:xfrm>
              <a:custGeom>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42" name="자유형 41"/>
              <p:cNvSpPr/>
              <p:nvPr/>
            </p:nvSpPr>
            <p:spPr>
              <a:xfrm>
                <a:off x="3131018" y="3331810"/>
                <a:ext cx="2016441" cy="1680463"/>
              </a:xfrm>
              <a:custGeom>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sp>
            <p:nvSpPr>
              <p:cNvPr id="45" name="자유형 44"/>
              <p:cNvSpPr/>
              <p:nvPr/>
            </p:nvSpPr>
            <p:spPr>
              <a:xfrm>
                <a:off x="3817716" y="1626165"/>
                <a:ext cx="1366680" cy="1734184"/>
              </a:xfrm>
              <a:custGeom>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000000">
                      <a:lumMod val="75000"/>
                      <a:lumOff val="25000"/>
                    </a:srgbClr>
                  </a:solidFill>
                </a:endParaRPr>
              </a:p>
            </p:txBody>
          </p:sp>
        </p:grpSp>
        <p:sp>
          <p:nvSpPr>
            <p:cNvPr id="10" name="TextBox 38"/>
            <p:cNvSpPr txBox="1">
              <a:spLocks noChangeArrowheads="1"/>
            </p:cNvSpPr>
            <p:nvPr/>
          </p:nvSpPr>
          <p:spPr bwMode="auto">
            <a:xfrm>
              <a:off x="4001696" y="2968625"/>
              <a:ext cx="783420" cy="67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제주</a:t>
              </a:r>
            </a:p>
          </p:txBody>
        </p:sp>
        <p:sp>
          <p:nvSpPr>
            <p:cNvPr id="11" name="TextBox 40"/>
            <p:cNvSpPr txBox="1">
              <a:spLocks noChangeArrowheads="1"/>
            </p:cNvSpPr>
            <p:nvPr/>
          </p:nvSpPr>
          <p:spPr bwMode="auto">
            <a:xfrm>
              <a:off x="4826356" y="2867639"/>
              <a:ext cx="1064151"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조천읍</a:t>
              </a:r>
            </a:p>
          </p:txBody>
        </p:sp>
        <p:sp>
          <p:nvSpPr>
            <p:cNvPr id="12" name="TextBox 41"/>
            <p:cNvSpPr txBox="1">
              <a:spLocks noChangeArrowheads="1"/>
            </p:cNvSpPr>
            <p:nvPr/>
          </p:nvSpPr>
          <p:spPr bwMode="auto">
            <a:xfrm>
              <a:off x="5908409" y="2565896"/>
              <a:ext cx="1118730"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구좌읍</a:t>
              </a:r>
            </a:p>
          </p:txBody>
        </p:sp>
        <p:sp>
          <p:nvSpPr>
            <p:cNvPr id="14" name="TextBox 42"/>
            <p:cNvSpPr txBox="1">
              <a:spLocks noChangeArrowheads="1"/>
            </p:cNvSpPr>
            <p:nvPr/>
          </p:nvSpPr>
          <p:spPr bwMode="auto">
            <a:xfrm>
              <a:off x="6457697" y="3471127"/>
              <a:ext cx="1066277"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성산읍</a:t>
              </a:r>
            </a:p>
          </p:txBody>
        </p:sp>
        <p:sp>
          <p:nvSpPr>
            <p:cNvPr id="15" name="TextBox 43"/>
            <p:cNvSpPr txBox="1">
              <a:spLocks noChangeArrowheads="1"/>
            </p:cNvSpPr>
            <p:nvPr/>
          </p:nvSpPr>
          <p:spPr bwMode="auto">
            <a:xfrm>
              <a:off x="5353085" y="3779837"/>
              <a:ext cx="1216089"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표선면</a:t>
              </a:r>
            </a:p>
          </p:txBody>
        </p:sp>
        <p:sp>
          <p:nvSpPr>
            <p:cNvPr id="16" name="TextBox 44"/>
            <p:cNvSpPr txBox="1">
              <a:spLocks noChangeArrowheads="1"/>
            </p:cNvSpPr>
            <p:nvPr/>
          </p:nvSpPr>
          <p:spPr bwMode="auto">
            <a:xfrm>
              <a:off x="4775626" y="4408487"/>
              <a:ext cx="1247433"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남원읍</a:t>
              </a:r>
            </a:p>
          </p:txBody>
        </p:sp>
        <p:sp>
          <p:nvSpPr>
            <p:cNvPr id="17" name="TextBox 45"/>
            <p:cNvSpPr txBox="1">
              <a:spLocks noChangeArrowheads="1"/>
            </p:cNvSpPr>
            <p:nvPr/>
          </p:nvSpPr>
          <p:spPr bwMode="auto">
            <a:xfrm>
              <a:off x="3449354" y="4633790"/>
              <a:ext cx="1074222"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서귀포</a:t>
              </a:r>
              <a:endParaRPr lang="en-US" altLang="ko-KR" sz="700">
                <a:solidFill>
                  <a:srgbClr val="000000">
                    <a:lumMod val="75000"/>
                    <a:lumOff val="25000"/>
                  </a:srgbClr>
                </a:solidFill>
                <a:latin typeface="NOVA Medium" pitchFamily="2" charset="-127"/>
                <a:ea typeface="NOVA Medium" pitchFamily="2" charset="-127"/>
              </a:endParaRPr>
            </a:p>
          </p:txBody>
        </p:sp>
        <p:sp>
          <p:nvSpPr>
            <p:cNvPr id="18" name="TextBox 46"/>
            <p:cNvSpPr txBox="1">
              <a:spLocks noChangeArrowheads="1"/>
            </p:cNvSpPr>
            <p:nvPr/>
          </p:nvSpPr>
          <p:spPr bwMode="auto">
            <a:xfrm>
              <a:off x="2325485" y="4444999"/>
              <a:ext cx="1134607"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안덕면</a:t>
              </a:r>
            </a:p>
          </p:txBody>
        </p:sp>
        <p:sp>
          <p:nvSpPr>
            <p:cNvPr id="19" name="TextBox 47"/>
            <p:cNvSpPr txBox="1">
              <a:spLocks noChangeArrowheads="1"/>
            </p:cNvSpPr>
            <p:nvPr/>
          </p:nvSpPr>
          <p:spPr bwMode="auto">
            <a:xfrm>
              <a:off x="2158829" y="3511548"/>
              <a:ext cx="1133017"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한림읍</a:t>
              </a:r>
            </a:p>
          </p:txBody>
        </p:sp>
        <p:sp>
          <p:nvSpPr>
            <p:cNvPr id="20" name="TextBox 48"/>
            <p:cNvSpPr txBox="1">
              <a:spLocks noChangeArrowheads="1"/>
            </p:cNvSpPr>
            <p:nvPr/>
          </p:nvSpPr>
          <p:spPr bwMode="auto">
            <a:xfrm>
              <a:off x="2919487" y="3321050"/>
              <a:ext cx="1105204"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애월읍</a:t>
              </a:r>
            </a:p>
          </p:txBody>
        </p:sp>
        <p:sp>
          <p:nvSpPr>
            <p:cNvPr id="21" name="TextBox 49"/>
            <p:cNvSpPr txBox="1">
              <a:spLocks noChangeArrowheads="1"/>
            </p:cNvSpPr>
            <p:nvPr/>
          </p:nvSpPr>
          <p:spPr bwMode="auto">
            <a:xfrm>
              <a:off x="1434516" y="3999181"/>
              <a:ext cx="1110772"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한경면</a:t>
              </a:r>
            </a:p>
          </p:txBody>
        </p:sp>
        <p:sp>
          <p:nvSpPr>
            <p:cNvPr id="22" name="TextBox 50"/>
            <p:cNvSpPr txBox="1">
              <a:spLocks noChangeArrowheads="1"/>
            </p:cNvSpPr>
            <p:nvPr/>
          </p:nvSpPr>
          <p:spPr bwMode="auto">
            <a:xfrm>
              <a:off x="1525073" y="4841873"/>
              <a:ext cx="1029730"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대정읍</a:t>
              </a:r>
            </a:p>
          </p:txBody>
        </p:sp>
        <p:sp>
          <p:nvSpPr>
            <p:cNvPr id="23" name="TextBox 51"/>
            <p:cNvSpPr txBox="1">
              <a:spLocks noChangeArrowheads="1"/>
            </p:cNvSpPr>
            <p:nvPr/>
          </p:nvSpPr>
          <p:spPr bwMode="auto">
            <a:xfrm>
              <a:off x="7852825" y="2561527"/>
              <a:ext cx="991666" cy="43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우도면</a:t>
              </a:r>
            </a:p>
          </p:txBody>
        </p:sp>
        <p:sp>
          <p:nvSpPr>
            <p:cNvPr id="24" name="TextBox 52"/>
            <p:cNvSpPr txBox="1">
              <a:spLocks noChangeArrowheads="1"/>
            </p:cNvSpPr>
            <p:nvPr/>
          </p:nvSpPr>
          <p:spPr bwMode="auto">
            <a:xfrm>
              <a:off x="1385410" y="2087563"/>
              <a:ext cx="951864" cy="67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0" latinLnBrk="1" hangingPunct="0">
                <a:spcBef>
                  <a:spcPct val="20000"/>
                </a:spcBef>
                <a:buFont typeface="Arial" charset="0"/>
                <a:buChar char="•"/>
                <a:defRPr sz="3200" kern="1200">
                  <a:solidFill>
                    <a:schemeClr val="tx1"/>
                  </a:solidFill>
                  <a:latin typeface="맑은 고딕" pitchFamily="50" charset="-127"/>
                  <a:ea typeface="맑은 고딕" pitchFamily="50" charset="-127"/>
                  <a:cs typeface="+mn-cs"/>
                </a:defRPr>
              </a:lvl1pPr>
              <a:lvl2pPr marL="742950" indent="-285750" algn="l" defTabSz="914400" rtl="0" eaLnBrk="0" latinLnBrk="1" hangingPunct="0">
                <a:spcBef>
                  <a:spcPct val="20000"/>
                </a:spcBef>
                <a:buFont typeface="Arial" charset="0"/>
                <a:buChar char="–"/>
                <a:defRPr sz="2800" kern="1200">
                  <a:solidFill>
                    <a:schemeClr val="tx1"/>
                  </a:solidFill>
                  <a:latin typeface="맑은 고딕" pitchFamily="50" charset="-127"/>
                  <a:ea typeface="맑은 고딕" pitchFamily="50" charset="-127"/>
                  <a:cs typeface="+mn-cs"/>
                </a:defRPr>
              </a:lvl2pPr>
              <a:lvl3pPr marL="1143000" indent="-228600" algn="l" defTabSz="914400" rtl="0" eaLnBrk="0" latinLnBrk="1" hangingPunct="0">
                <a:spcBef>
                  <a:spcPct val="20000"/>
                </a:spcBef>
                <a:buFont typeface="Arial" charset="0"/>
                <a:buChar char="•"/>
                <a:defRPr sz="2400" kern="1200">
                  <a:solidFill>
                    <a:schemeClr val="tx1"/>
                  </a:solidFill>
                  <a:latin typeface="맑은 고딕" pitchFamily="50" charset="-127"/>
                  <a:ea typeface="맑은 고딕" pitchFamily="50" charset="-127"/>
                  <a:cs typeface="+mn-cs"/>
                </a:defRPr>
              </a:lvl3pPr>
              <a:lvl4pPr marL="16002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4pPr>
              <a:lvl5pPr marL="2057400" indent="-228600" algn="l" defTabSz="914400" rtl="0" eaLnBrk="0" latinLnBrk="1" hangingPunct="0">
                <a:spcBef>
                  <a:spcPct val="20000"/>
                </a:spcBef>
                <a:buFont typeface="Arial" charset="0"/>
                <a:buChar char="»"/>
                <a:defRPr sz="2000" kern="1200">
                  <a:solidFill>
                    <a:schemeClr val="tx1"/>
                  </a:solidFill>
                  <a:latin typeface="맑은 고딕" pitchFamily="50" charset="-127"/>
                  <a:ea typeface="맑은 고딕" pitchFamily="50" charset="-127"/>
                  <a:cs typeface="+mn-cs"/>
                </a:defRPr>
              </a:lvl5pPr>
              <a:lvl6pPr marL="25146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6pPr>
              <a:lvl7pPr marL="29718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7pPr>
              <a:lvl8pPr marL="3429000" indent="-228600" algn="l" defTabSz="914400" rtl="0" eaLnBrk="0" fontAlgn="base" latinLnBrk="1" hangingPunct="0">
                <a:spcBef>
                  <a:spcPct val="20000"/>
                </a:spcBef>
                <a:spcAft>
                  <a:spcPct val="0"/>
                </a:spcAft>
                <a:buFont typeface="Arial" charset="0"/>
                <a:buChar char="»"/>
                <a:defRPr sz="2000" kern="1200">
                  <a:solidFill>
                    <a:schemeClr val="tx1"/>
                  </a:solidFill>
                  <a:latin typeface="맑은 고딕" pitchFamily="50" charset="-127"/>
                  <a:ea typeface="맑은 고딕" pitchFamily="50" charset="-127"/>
                  <a:cs typeface="+mn-cs"/>
                </a:defRPr>
              </a:lvl8pPr>
              <a:lvl9pPr marL="3886200" indent="-228600" eaLnBrk="0" fontAlgn="base" hangingPunct="0">
                <a:spcBef>
                  <a:spcPct val="20000"/>
                </a:spcBef>
                <a:spcAft>
                  <a:spcPct val="0"/>
                </a:spcAft>
                <a:buFont typeface="Arial" charset="0"/>
                <a:buChar char="»"/>
                <a:defRPr sz="2000">
                  <a:solidFill>
                    <a:schemeClr val="tx1"/>
                  </a:solidFill>
                  <a:latin typeface="맑은 고딕" pitchFamily="50" charset="-127"/>
                  <a:ea typeface="맑은 고딕" pitchFamily="50" charset="-127"/>
                </a:defRPr>
              </a:lvl9pPr>
            </a:lstStyle>
            <a:p>
              <a:pPr algn="ctr" eaLnBrk="1" hangingPunct="1">
                <a:spcBef>
                  <a:spcPct val="0"/>
                </a:spcBef>
                <a:buFontTx/>
                <a:buNone/>
              </a:pPr>
              <a:r>
                <a:rPr lang="ko-KR" altLang="en-US" sz="700">
                  <a:solidFill>
                    <a:srgbClr val="000000">
                      <a:lumMod val="75000"/>
                      <a:lumOff val="25000"/>
                    </a:srgbClr>
                  </a:solidFill>
                  <a:latin typeface="NOVA Medium" pitchFamily="2" charset="-127"/>
                  <a:ea typeface="NOVA Medium" pitchFamily="2" charset="-127"/>
                </a:rPr>
                <a:t>추자면</a:t>
              </a:r>
            </a:p>
          </p:txBody>
        </p:sp>
      </p:grpSp>
      <p:sp>
        <p:nvSpPr>
          <p:cNvPr id="46" name="모서리가 둥근 직사각형 45"/>
          <p:cNvSpPr/>
          <p:nvPr/>
        </p:nvSpPr>
        <p:spPr>
          <a:xfrm>
            <a:off x="4689566" y="1438910"/>
            <a:ext cx="4273065" cy="159404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모서리가 둥근 직사각형 46"/>
          <p:cNvSpPr/>
          <p:nvPr/>
        </p:nvSpPr>
        <p:spPr>
          <a:xfrm>
            <a:off x="190923" y="5013176"/>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모서리가 둥근 직사각형 47"/>
          <p:cNvSpPr/>
          <p:nvPr/>
        </p:nvSpPr>
        <p:spPr>
          <a:xfrm>
            <a:off x="4689624" y="5013176"/>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모서리가 둥근 직사각형 48"/>
          <p:cNvSpPr/>
          <p:nvPr/>
        </p:nvSpPr>
        <p:spPr>
          <a:xfrm>
            <a:off x="190923" y="116074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북부</a:t>
            </a:r>
          </a:p>
        </p:txBody>
      </p:sp>
      <p:sp>
        <p:nvSpPr>
          <p:cNvPr id="50" name="모서리가 둥근 직사각형 49"/>
          <p:cNvSpPr/>
          <p:nvPr/>
        </p:nvSpPr>
        <p:spPr>
          <a:xfrm>
            <a:off x="4688401" y="115087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동부</a:t>
            </a:r>
          </a:p>
        </p:txBody>
      </p:sp>
      <p:sp>
        <p:nvSpPr>
          <p:cNvPr id="51" name="모서리가 둥근 직사각형 50"/>
          <p:cNvSpPr/>
          <p:nvPr/>
        </p:nvSpPr>
        <p:spPr>
          <a:xfrm>
            <a:off x="190923" y="472036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서부</a:t>
            </a:r>
          </a:p>
        </p:txBody>
      </p:sp>
      <p:sp>
        <p:nvSpPr>
          <p:cNvPr id="52" name="모서리가 둥근 직사각형 51"/>
          <p:cNvSpPr/>
          <p:nvPr/>
        </p:nvSpPr>
        <p:spPr>
          <a:xfrm>
            <a:off x="4688459" y="472036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남부</a:t>
            </a:r>
          </a:p>
        </p:txBody>
      </p:sp>
      <p:cxnSp>
        <p:nvCxnSpPr>
          <p:cNvPr id="4" name="직선 연결선 3"/>
          <p:cNvCxnSpPr>
            <a:stCxn id="45" idx="109"/>
          </p:cNvCxnSpPr>
          <p:nvPr/>
        </p:nvCxnSpPr>
        <p:spPr>
          <a:xfrm flipH="1" flipV="1">
            <a:off x="3707922" y="2755123"/>
            <a:ext cx="340897" cy="510543"/>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직선 연결선 52"/>
          <p:cNvCxnSpPr>
            <a:endCxn id="42" idx="73"/>
          </p:cNvCxnSpPr>
          <p:nvPr/>
        </p:nvCxnSpPr>
        <p:spPr>
          <a:xfrm flipH="1" flipV="1">
            <a:off x="4313725" y="4630384"/>
            <a:ext cx="368372" cy="26157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p:cNvCxnSpPr>
            <a:stCxn id="36" idx="80"/>
          </p:cNvCxnSpPr>
          <p:nvPr/>
        </p:nvCxnSpPr>
        <p:spPr>
          <a:xfrm flipH="1">
            <a:off x="2717794" y="4588672"/>
            <a:ext cx="230004" cy="4197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H="1">
            <a:off x="5611084" y="3032956"/>
            <a:ext cx="139371" cy="382705"/>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67644" y="1503943"/>
            <a:ext cx="4145622" cy="117981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72%</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12.7%</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87%</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72.5% </a:t>
            </a:r>
            <a:r>
              <a:rPr lang="ko-KR" altLang="en-US" sz="1000">
                <a:solidFill>
                  <a:srgbClr val="000000"/>
                </a:solidFill>
                <a:cs typeface="Arial Narrow" pitchFamily="34" charset="0"/>
              </a:rPr>
              <a:t>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면세점</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화장품</a:t>
            </a:r>
            <a:r>
              <a:rPr lang="ko-KR" altLang="en-US" sz="1000">
                <a:solidFill>
                  <a:srgbClr val="000000"/>
                </a:solidFill>
                <a:cs typeface="Arial Narrow" pitchFamily="34" charset="0"/>
              </a:rPr>
              <a:t> 업종 매출이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신규 가맹점 수가 가장 많은 지역</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비중이 </a:t>
            </a:r>
            <a:r>
              <a:rPr lang="en-US" altLang="ko-KR" sz="1000">
                <a:solidFill>
                  <a:srgbClr val="000000"/>
                </a:solidFill>
                <a:cs typeface="Arial Narrow" pitchFamily="34" charset="0"/>
              </a:rPr>
              <a:t>10.6%</a:t>
            </a:r>
            <a:r>
              <a:rPr lang="ko-KR" altLang="en-US" sz="1000">
                <a:solidFill>
                  <a:srgbClr val="000000"/>
                </a:solidFill>
                <a:cs typeface="Arial Narrow" pitchFamily="34" charset="0"/>
              </a:rPr>
              <a:t>로</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3.2%P </a:t>
            </a:r>
            <a:r>
              <a:rPr lang="ko-KR" altLang="en-US" sz="1000">
                <a:solidFill>
                  <a:srgbClr val="000000"/>
                </a:solidFill>
                <a:cs typeface="Arial Narrow" pitchFamily="34" charset="0"/>
              </a:rPr>
              <a:t>증가</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주말 소비 감소</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중국인 주말 소비 증가</a:t>
            </a:r>
          </a:p>
          <a:p>
            <a:pPr>
              <a:spcBef>
                <a:spcPts val="400"/>
              </a:spcBef>
              <a:buClr>
                <a:srgbClr val="000000"/>
              </a:buClr>
              <a:buSzTx/>
            </a:pPr>
            <a:r>
              <a:rPr lang="en-US" altLang="ko-KR" sz="1000">
                <a:solidFill>
                  <a:srgbClr val="000000"/>
                </a:solidFill>
                <a:cs typeface="Arial Narrow" pitchFamily="34" charset="0"/>
              </a:rPr>
              <a:t>· </a:t>
            </a:r>
            <a:r>
              <a:rPr lang="en-US" altLang="ko-KR" sz="1000" b="1" u="sng">
                <a:solidFill>
                  <a:srgbClr val="000000"/>
                </a:solidFill>
                <a:cs typeface="Arial Narrow" pitchFamily="34" charset="0"/>
              </a:rPr>
              <a:t>2-30</a:t>
            </a:r>
            <a:r>
              <a:rPr lang="ko-KR" altLang="en-US" sz="1000" b="1" u="sng">
                <a:solidFill>
                  <a:srgbClr val="000000"/>
                </a:solidFill>
                <a:cs typeface="Arial Narrow" pitchFamily="34" charset="0"/>
              </a:rPr>
              <a:t>대 고객 소비 및 밤 </a:t>
            </a:r>
            <a:r>
              <a:rPr lang="en-US" altLang="ko-KR" sz="1000" b="1" u="sng">
                <a:solidFill>
                  <a:srgbClr val="000000"/>
                </a:solidFill>
                <a:cs typeface="Arial Narrow" pitchFamily="34" charset="0"/>
              </a:rPr>
              <a:t>10</a:t>
            </a:r>
            <a:r>
              <a:rPr lang="ko-KR" altLang="en-US" sz="1000" b="1" u="sng">
                <a:solidFill>
                  <a:srgbClr val="000000"/>
                </a:solidFill>
                <a:cs typeface="Arial Narrow" pitchFamily="34" charset="0"/>
              </a:rPr>
              <a:t>시 이후 소비 증가</a:t>
            </a:r>
          </a:p>
        </p:txBody>
      </p:sp>
      <p:sp>
        <p:nvSpPr>
          <p:cNvPr id="58" name="TextBox 57"/>
          <p:cNvSpPr txBox="1"/>
          <p:nvPr/>
        </p:nvSpPr>
        <p:spPr>
          <a:xfrm>
            <a:off x="4753287" y="1494073"/>
            <a:ext cx="4145622" cy="1538883"/>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 내국인 소비의 </a:t>
            </a:r>
            <a:r>
              <a:rPr lang="en-US" altLang="ko-KR" sz="1000">
                <a:solidFill>
                  <a:srgbClr val="000000"/>
                </a:solidFill>
                <a:cs typeface="Arial Narrow" pitchFamily="34" charset="0"/>
              </a:rPr>
              <a:t>5%</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18.7%</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7%</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38.9% </a:t>
            </a:r>
            <a:r>
              <a:rPr lang="ko-KR" altLang="en-US" sz="1000" b="1" u="sng">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제주도민과</a:t>
            </a:r>
            <a:r>
              <a:rPr lang="en-US" altLang="ko-KR" sz="1000">
                <a:solidFill>
                  <a:srgbClr val="000000"/>
                </a:solidFill>
                <a:cs typeface="Arial Narrow" pitchFamily="34" charset="0"/>
              </a:rPr>
              <a:t> </a:t>
            </a:r>
            <a:r>
              <a:rPr lang="ko-KR" altLang="en-US" sz="1000">
                <a:solidFill>
                  <a:srgbClr val="000000"/>
                </a:solidFill>
                <a:cs typeface="Arial Narrow" pitchFamily="34" charset="0"/>
              </a:rPr>
              <a:t>법인 소비 성장율이 각각 </a:t>
            </a:r>
            <a:r>
              <a:rPr lang="en-US" altLang="ko-KR" sz="1000">
                <a:solidFill>
                  <a:srgbClr val="000000"/>
                </a:solidFill>
                <a:cs typeface="Arial Narrow" pitchFamily="34" charset="0"/>
              </a:rPr>
              <a:t>9.4%,</a:t>
            </a:r>
            <a:r>
              <a:rPr lang="ko-KR" altLang="en-US" sz="1000">
                <a:solidFill>
                  <a:srgbClr val="000000"/>
                </a:solidFill>
                <a:cs typeface="Arial Narrow" pitchFamily="34" charset="0"/>
              </a:rPr>
              <a:t> </a:t>
            </a:r>
            <a:r>
              <a:rPr lang="en-US" altLang="ko-KR" sz="1000">
                <a:solidFill>
                  <a:srgbClr val="000000"/>
                </a:solidFill>
                <a:cs typeface="Arial Narrow" pitchFamily="34" charset="0"/>
              </a:rPr>
              <a:t>16.4%</a:t>
            </a:r>
            <a:r>
              <a:rPr lang="ko-KR" altLang="en-US" sz="1000">
                <a:solidFill>
                  <a:srgbClr val="000000"/>
                </a:solidFill>
                <a:cs typeface="Arial Narrow" pitchFamily="34" charset="0"/>
              </a:rPr>
              <a:t>로  전 지역 중 가장 높음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농축수산품</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기념품점</a:t>
            </a:r>
            <a:r>
              <a:rPr lang="ko-KR" altLang="en-US" sz="1000">
                <a:solidFill>
                  <a:srgbClr val="000000"/>
                </a:solidFill>
                <a:cs typeface="Arial Narrow" pitchFamily="34" charset="0"/>
              </a:rPr>
              <a:t> 매출이 높고</a:t>
            </a:r>
            <a:r>
              <a:rPr lang="en-US" altLang="ko-KR" sz="1000">
                <a:solidFill>
                  <a:srgbClr val="000000"/>
                </a:solidFill>
                <a:cs typeface="Arial Narrow" pitchFamily="34" charset="0"/>
              </a:rPr>
              <a:t>, </a:t>
            </a:r>
            <a:r>
              <a:rPr lang="en-US" altLang="ko-KR" sz="1000" b="1" u="sng">
                <a:solidFill>
                  <a:srgbClr val="000000"/>
                </a:solidFill>
                <a:cs typeface="Arial Narrow" pitchFamily="34" charset="0"/>
              </a:rPr>
              <a:t>3</a:t>
            </a:r>
            <a:r>
              <a:rPr lang="ko-KR" altLang="en-US" sz="1000" b="1" u="sng">
                <a:solidFill>
                  <a:srgbClr val="000000"/>
                </a:solidFill>
                <a:cs typeface="Arial Narrow" pitchFamily="34" charset="0"/>
              </a:rPr>
              <a:t>년 이상 장기 가맹점 비중이 </a:t>
            </a:r>
            <a:br>
              <a:rPr lang="en-US" altLang="ko-KR" sz="1000" b="1" u="sng">
                <a:solidFill>
                  <a:srgbClr val="000000"/>
                </a:solidFill>
                <a:cs typeface="Arial Narrow" pitchFamily="34" charset="0"/>
              </a:rPr>
            </a:br>
            <a:r>
              <a:rPr lang="en-US" altLang="ko-KR" sz="1000" b="1" u="sng">
                <a:solidFill>
                  <a:srgbClr val="000000"/>
                </a:solidFill>
                <a:cs typeface="Arial Narrow" pitchFamily="34" charset="0"/>
              </a:rPr>
              <a:t>   43.9%</a:t>
            </a:r>
            <a:r>
              <a:rPr lang="ko-KR" altLang="en-US" sz="1000" b="1" u="sng">
                <a:solidFill>
                  <a:srgbClr val="000000"/>
                </a:solidFill>
                <a:cs typeface="Arial Narrow" pitchFamily="34" charset="0"/>
              </a:rPr>
              <a:t>로 가장 낮은 지역</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관광객 소비 비중이 </a:t>
            </a:r>
            <a:r>
              <a:rPr lang="en-US" altLang="ko-KR" sz="1000" b="1" u="sng">
                <a:solidFill>
                  <a:srgbClr val="000000"/>
                </a:solidFill>
                <a:cs typeface="Arial Narrow" pitchFamily="34" charset="0"/>
              </a:rPr>
              <a:t>43.2%</a:t>
            </a:r>
            <a:r>
              <a:rPr lang="ko-KR" altLang="en-US" sz="1000" b="1" u="sng">
                <a:solidFill>
                  <a:srgbClr val="000000"/>
                </a:solidFill>
                <a:cs typeface="Arial Narrow" pitchFamily="34" charset="0"/>
              </a:rPr>
              <a:t>로 제주도민보다 높고</a:t>
            </a: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a:t>
            </a:r>
            <a:br>
              <a:rPr lang="en-US" altLang="ko-KR" sz="1000">
                <a:solidFill>
                  <a:srgbClr val="000000"/>
                </a:solidFill>
                <a:cs typeface="Arial Narrow" pitchFamily="34" charset="0"/>
              </a:rPr>
            </a:br>
            <a:r>
              <a:rPr lang="en-US" altLang="ko-KR" sz="1000">
                <a:solidFill>
                  <a:srgbClr val="000000"/>
                </a:solidFill>
                <a:cs typeface="Arial Narrow" pitchFamily="34" charset="0"/>
              </a:rPr>
              <a:t>   </a:t>
            </a:r>
            <a:r>
              <a:rPr lang="ko-KR" altLang="en-US" sz="1000">
                <a:solidFill>
                  <a:srgbClr val="000000"/>
                </a:solidFill>
                <a:cs typeface="Arial Narrow" pitchFamily="34" charset="0"/>
              </a:rPr>
              <a:t>비중은 </a:t>
            </a:r>
            <a:r>
              <a:rPr lang="en-US" altLang="ko-KR" sz="1000">
                <a:solidFill>
                  <a:srgbClr val="000000"/>
                </a:solidFill>
                <a:cs typeface="Arial Narrow" pitchFamily="34" charset="0"/>
              </a:rPr>
              <a:t>11.3%</a:t>
            </a:r>
            <a:r>
              <a:rPr lang="ko-KR" altLang="en-US" sz="1000">
                <a:solidFill>
                  <a:srgbClr val="000000"/>
                </a:solidFill>
                <a:cs typeface="Arial Narrow" pitchFamily="34" charset="0"/>
              </a:rPr>
              <a:t>로</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8.9%P </a:t>
            </a:r>
            <a:r>
              <a:rPr lang="ko-KR" altLang="en-US" sz="1000">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주말 소비 비중이 높으며 더욱 증가</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중국인 소비는 수목금에 집중</a:t>
            </a:r>
          </a:p>
        </p:txBody>
      </p:sp>
      <p:sp>
        <p:nvSpPr>
          <p:cNvPr id="59" name="TextBox 58"/>
          <p:cNvSpPr txBox="1"/>
          <p:nvPr/>
        </p:nvSpPr>
        <p:spPr>
          <a:xfrm>
            <a:off x="4753345" y="5071343"/>
            <a:ext cx="4145622" cy="112851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 내국인 소비의 </a:t>
            </a:r>
            <a:r>
              <a:rPr lang="en-US" altLang="ko-KR" sz="1000">
                <a:solidFill>
                  <a:srgbClr val="000000"/>
                </a:solidFill>
                <a:cs typeface="Arial Narrow" pitchFamily="34" charset="0"/>
              </a:rPr>
              <a:t>19%</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14.4%</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6%</a:t>
            </a:r>
            <a:r>
              <a:rPr lang="ko-KR" altLang="en-US" sz="1000" b="1" u="sng">
                <a:solidFill>
                  <a:srgbClr val="000000"/>
                </a:solidFill>
                <a:cs typeface="Arial Narrow" pitchFamily="34" charset="0"/>
              </a:rPr>
              <a:t>를 </a:t>
            </a:r>
            <a:r>
              <a:rPr lang="ko-KR" altLang="en-US" sz="1000">
                <a:solidFill>
                  <a:srgbClr val="000000"/>
                </a:solidFill>
                <a:cs typeface="Arial Narrow" pitchFamily="34" charset="0"/>
              </a:rPr>
              <a:t>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67.1% </a:t>
            </a:r>
            <a:r>
              <a:rPr lang="ko-KR" altLang="en-US" sz="1000" b="1" u="sng">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특급호텔</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대형할인점 </a:t>
            </a:r>
            <a:r>
              <a:rPr lang="ko-KR" altLang="en-US" sz="1000">
                <a:solidFill>
                  <a:srgbClr val="000000"/>
                </a:solidFill>
                <a:cs typeface="Arial Narrow" pitchFamily="34" charset="0"/>
              </a:rPr>
              <a:t>매출이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특급호텔 매출이 최근 감소</a:t>
            </a:r>
            <a:r>
              <a:rPr lang="ko-KR" altLang="en-US" sz="1000">
                <a:solidFill>
                  <a:srgbClr val="000000"/>
                </a:solidFill>
                <a:cs typeface="Arial Narrow" pitchFamily="34" charset="0"/>
              </a:rPr>
              <a:t>하는 추세</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메르스 악재와 면세점 이전이 겹치면서</a:t>
            </a:r>
            <a:r>
              <a:rPr lang="en-US" altLang="ko-KR" sz="1000">
                <a:solidFill>
                  <a:srgbClr val="000000"/>
                </a:solidFill>
                <a:cs typeface="Arial Narrow" pitchFamily="34" charset="0"/>
              </a:rPr>
              <a:t>, 8</a:t>
            </a:r>
            <a:r>
              <a:rPr lang="ko-KR" altLang="en-US" sz="1000">
                <a:solidFill>
                  <a:srgbClr val="000000"/>
                </a:solidFill>
                <a:cs typeface="Arial Narrow" pitchFamily="34" charset="0"/>
              </a:rPr>
              <a:t>월 이후 빠른 회복세를 보였던 다른</a:t>
            </a:r>
            <a:br>
              <a:rPr lang="ko-KR" altLang="en-US" sz="1000">
                <a:solidFill>
                  <a:srgbClr val="000000"/>
                </a:solidFill>
                <a:cs typeface="Arial Narrow" pitchFamily="34" charset="0"/>
              </a:rPr>
            </a:br>
            <a:r>
              <a:rPr lang="ko-KR" altLang="en-US" sz="1000">
                <a:solidFill>
                  <a:srgbClr val="000000"/>
                </a:solidFill>
                <a:cs typeface="Arial Narrow" pitchFamily="34" charset="0"/>
              </a:rPr>
              <a:t>   지역과 달리 관광객 방문 및 소비가 더욱 감소함</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내국인 주말 소비 비중이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중국인 주말 소비는 감소하여 목금에 집중</a:t>
            </a:r>
          </a:p>
        </p:txBody>
      </p:sp>
      <p:sp>
        <p:nvSpPr>
          <p:cNvPr id="60" name="TextBox 59"/>
          <p:cNvSpPr txBox="1"/>
          <p:nvPr/>
        </p:nvSpPr>
        <p:spPr>
          <a:xfrm>
            <a:off x="254644" y="5083631"/>
            <a:ext cx="4145622" cy="112851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5%</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14.7%</a:t>
            </a:r>
            <a:r>
              <a:rPr lang="ko-KR" altLang="en-US" sz="1000">
                <a:solidFill>
                  <a:srgbClr val="000000"/>
                </a:solidFill>
                <a:cs typeface="Arial Narrow" pitchFamily="34" charset="0"/>
              </a:rPr>
              <a:t> 성장</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제주도민 소비 성장율이 </a:t>
            </a:r>
            <a:r>
              <a:rPr lang="en-US" altLang="ko-KR" sz="1000">
                <a:solidFill>
                  <a:srgbClr val="000000"/>
                </a:solidFill>
                <a:cs typeface="Arial Narrow" pitchFamily="34" charset="0"/>
              </a:rPr>
              <a:t>7.9%</a:t>
            </a:r>
            <a:r>
              <a:rPr lang="ko-KR" altLang="en-US" sz="1000">
                <a:solidFill>
                  <a:srgbClr val="000000"/>
                </a:solidFill>
                <a:cs typeface="Arial Narrow" pitchFamily="34" charset="0"/>
              </a:rPr>
              <a:t>로 가장 낮지만</a:t>
            </a:r>
            <a:r>
              <a:rPr lang="en-US" altLang="ko-KR" sz="1000">
                <a:solidFill>
                  <a:srgbClr val="000000"/>
                </a:solidFill>
                <a:cs typeface="Arial Narrow" pitchFamily="34" charset="0"/>
              </a:rPr>
              <a:t>, </a:t>
            </a:r>
            <a:r>
              <a:rPr lang="ko-KR" altLang="en-US" sz="1000">
                <a:solidFill>
                  <a:srgbClr val="000000"/>
                </a:solidFill>
                <a:cs typeface="Arial Narrow" pitchFamily="34" charset="0"/>
              </a:rPr>
              <a:t>법인 소비 성장율은 </a:t>
            </a:r>
            <a:r>
              <a:rPr lang="en-US" altLang="ko-KR" sz="1000">
                <a:solidFill>
                  <a:srgbClr val="000000"/>
                </a:solidFill>
                <a:cs typeface="Arial Narrow" pitchFamily="34" charset="0"/>
              </a:rPr>
              <a:t>14%</a:t>
            </a:r>
            <a:r>
              <a:rPr lang="ko-KR" altLang="en-US" sz="1000">
                <a:solidFill>
                  <a:srgbClr val="000000"/>
                </a:solidFill>
                <a:cs typeface="Arial Narrow" pitchFamily="34" charset="0"/>
              </a:rPr>
              <a:t>로 </a:t>
            </a:r>
            <a:br>
              <a:rPr lang="en-US" altLang="ko-KR" sz="1000">
                <a:solidFill>
                  <a:srgbClr val="000000"/>
                </a:solidFill>
                <a:cs typeface="Arial Narrow" pitchFamily="34" charset="0"/>
              </a:rPr>
            </a:br>
            <a:r>
              <a:rPr lang="en-US" altLang="ko-KR" sz="1000">
                <a:solidFill>
                  <a:srgbClr val="000000"/>
                </a:solidFill>
                <a:cs typeface="Arial Narrow" pitchFamily="34" charset="0"/>
              </a:rPr>
              <a:t>   </a:t>
            </a:r>
            <a:r>
              <a:rPr lang="ko-KR" altLang="en-US" sz="1000">
                <a:solidFill>
                  <a:srgbClr val="000000"/>
                </a:solidFill>
                <a:cs typeface="Arial Narrow" pitchFamily="34" charset="0"/>
              </a:rPr>
              <a:t>동부에 이어 두번째로 높음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주유소</a:t>
            </a:r>
            <a:r>
              <a:rPr lang="ko-KR" altLang="en-US" sz="1000">
                <a:solidFill>
                  <a:srgbClr val="000000"/>
                </a:solidFill>
                <a:cs typeface="Arial Narrow" pitchFamily="34" charset="0"/>
              </a:rPr>
              <a:t> 업종 매출 및 </a:t>
            </a:r>
            <a:r>
              <a:rPr lang="ko-KR" altLang="en-US" sz="1000" b="1" u="sng">
                <a:solidFill>
                  <a:srgbClr val="000000"/>
                </a:solidFill>
                <a:cs typeface="Arial Narrow" pitchFamily="34" charset="0"/>
              </a:rPr>
              <a:t>신규 가맹점 비율이 높고</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창업이 증가하는 추세</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중국인 관광객 소비 비중이 매우 낮으며</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전년대비 더욱 감소</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관광객 소비 비중이 </a:t>
            </a:r>
            <a:r>
              <a:rPr lang="en-US" altLang="ko-KR" sz="1000" b="1" u="sng">
                <a:solidFill>
                  <a:srgbClr val="000000"/>
                </a:solidFill>
                <a:cs typeface="Arial Narrow" pitchFamily="34" charset="0"/>
              </a:rPr>
              <a:t>30%</a:t>
            </a:r>
            <a:r>
              <a:rPr lang="ko-KR" altLang="en-US" sz="1000">
                <a:solidFill>
                  <a:srgbClr val="000000"/>
                </a:solidFill>
                <a:cs typeface="Arial Narrow" pitchFamily="34" charset="0"/>
              </a:rPr>
              <a:t>이며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31.3% </a:t>
            </a:r>
            <a:r>
              <a:rPr lang="ko-KR" altLang="en-US" sz="1000" b="1" u="sng">
                <a:solidFill>
                  <a:srgbClr val="000000"/>
                </a:solidFill>
                <a:cs typeface="Arial Narrow" pitchFamily="34" charset="0"/>
              </a:rPr>
              <a:t>성장</a:t>
            </a:r>
          </a:p>
        </p:txBody>
      </p:sp>
    </p:spTree>
    <p:extLst>
      <p:ext uri="{BB962C8B-B14F-4D97-AF65-F5344CB8AC3E}">
        <p14:creationId xmlns:p14="http://schemas.microsoft.com/office/powerpoint/2010/main" val="2663436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a:t>
            </a:r>
            <a:r>
              <a:rPr lang="ko-KR" altLang="en-US"/>
              <a:t>통</a:t>
            </a:r>
            <a:r>
              <a:rPr lang="ko-KR" altLang="en-US" smtClean="0"/>
              <a:t>시장별 관광객 거래금액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관광객 전통시장 소비현황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203" name="직사각형 202"/>
          <p:cNvSpPr/>
          <p:nvPr/>
        </p:nvSpPr>
        <p:spPr>
          <a:xfrm>
            <a:off x="245552" y="3206665"/>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동문시장</a:t>
            </a:r>
          </a:p>
        </p:txBody>
      </p:sp>
      <p:sp>
        <p:nvSpPr>
          <p:cNvPr id="204" name="직사각형 203"/>
          <p:cNvSpPr/>
          <p:nvPr/>
        </p:nvSpPr>
        <p:spPr>
          <a:xfrm>
            <a:off x="245552" y="3601674"/>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서문시장</a:t>
            </a:r>
          </a:p>
        </p:txBody>
      </p:sp>
      <p:sp>
        <p:nvSpPr>
          <p:cNvPr id="205" name="직사각형 204"/>
          <p:cNvSpPr/>
          <p:nvPr/>
        </p:nvSpPr>
        <p:spPr>
          <a:xfrm>
            <a:off x="245552" y="3997718"/>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보성시장</a:t>
            </a:r>
          </a:p>
        </p:txBody>
      </p:sp>
      <p:sp>
        <p:nvSpPr>
          <p:cNvPr id="206" name="직사각형 205"/>
          <p:cNvSpPr/>
          <p:nvPr/>
        </p:nvSpPr>
        <p:spPr>
          <a:xfrm>
            <a:off x="245552" y="4394743"/>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서귀포 매일올레시장</a:t>
            </a:r>
          </a:p>
        </p:txBody>
      </p:sp>
      <p:sp>
        <p:nvSpPr>
          <p:cNvPr id="207" name="직사각형 206"/>
          <p:cNvSpPr/>
          <p:nvPr/>
        </p:nvSpPr>
        <p:spPr>
          <a:xfrm>
            <a:off x="251520" y="4790787"/>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모슬포 중앙시장</a:t>
            </a:r>
          </a:p>
        </p:txBody>
      </p:sp>
      <p:sp>
        <p:nvSpPr>
          <p:cNvPr id="208" name="직사각형 207"/>
          <p:cNvSpPr/>
          <p:nvPr/>
        </p:nvSpPr>
        <p:spPr>
          <a:xfrm>
            <a:off x="251520" y="5190114"/>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서귀포 향토</a:t>
            </a:r>
            <a:r>
              <a:rPr lang="en-US" altLang="ko-KR" sz="1100" b="1" kern="0">
                <a:solidFill>
                  <a:prstClr val="black"/>
                </a:solidFill>
              </a:rPr>
              <a:t>5</a:t>
            </a:r>
            <a:r>
              <a:rPr lang="ko-KR" altLang="en-US" sz="1100" b="1" kern="0">
                <a:solidFill>
                  <a:prstClr val="black"/>
                </a:solidFill>
              </a:rPr>
              <a:t>일시장</a:t>
            </a:r>
          </a:p>
        </p:txBody>
      </p:sp>
      <p:sp>
        <p:nvSpPr>
          <p:cNvPr id="209" name="직사각형 208"/>
          <p:cNvSpPr/>
          <p:nvPr/>
        </p:nvSpPr>
        <p:spPr>
          <a:xfrm>
            <a:off x="251520" y="5586158"/>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제주 민속</a:t>
            </a:r>
            <a:r>
              <a:rPr lang="en-US" altLang="ko-KR" sz="1100" b="1" kern="0">
                <a:solidFill>
                  <a:prstClr val="black"/>
                </a:solidFill>
              </a:rPr>
              <a:t>5</a:t>
            </a:r>
            <a:r>
              <a:rPr lang="ko-KR" altLang="en-US" sz="1100" b="1" kern="0">
                <a:solidFill>
                  <a:prstClr val="black"/>
                </a:solidFill>
              </a:rPr>
              <a:t>일시장</a:t>
            </a:r>
          </a:p>
        </p:txBody>
      </p:sp>
      <p:sp>
        <p:nvSpPr>
          <p:cNvPr id="210" name="직사각형 209"/>
          <p:cNvSpPr/>
          <p:nvPr/>
        </p:nvSpPr>
        <p:spPr>
          <a:xfrm>
            <a:off x="251520" y="5982202"/>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중문 향토</a:t>
            </a:r>
            <a:r>
              <a:rPr lang="en-US" altLang="ko-KR" sz="1100" b="1" kern="0">
                <a:solidFill>
                  <a:prstClr val="black"/>
                </a:solidFill>
              </a:rPr>
              <a:t>5</a:t>
            </a:r>
            <a:r>
              <a:rPr lang="ko-KR" altLang="en-US" sz="1100" b="1" kern="0">
                <a:solidFill>
                  <a:prstClr val="black"/>
                </a:solidFill>
              </a:rPr>
              <a:t>일시장</a:t>
            </a:r>
          </a:p>
        </p:txBody>
      </p:sp>
      <p:sp>
        <p:nvSpPr>
          <p:cNvPr id="307" name="직사각형 306"/>
          <p:cNvSpPr/>
          <p:nvPr/>
        </p:nvSpPr>
        <p:spPr>
          <a:xfrm>
            <a:off x="245552" y="2809547"/>
            <a:ext cx="1194100" cy="324036"/>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시장 전체</a:t>
            </a:r>
          </a:p>
        </p:txBody>
      </p:sp>
      <p:sp>
        <p:nvSpPr>
          <p:cNvPr id="325" name="직사각형 324"/>
          <p:cNvSpPr/>
          <p:nvPr/>
        </p:nvSpPr>
        <p:spPr>
          <a:xfrm>
            <a:off x="226706" y="2135642"/>
            <a:ext cx="1194100" cy="573693"/>
          </a:xfrm>
          <a:prstGeom prst="rect">
            <a:avLst/>
          </a:prstGeom>
          <a:solidFill>
            <a:schemeClr val="bg1"/>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b="1" kern="0">
                <a:solidFill>
                  <a:prstClr val="black"/>
                </a:solidFill>
              </a:rPr>
              <a:t>전통시장별</a:t>
            </a:r>
            <a:endParaRPr lang="en-US" altLang="ko-KR" sz="1100" b="1" kern="0">
              <a:solidFill>
                <a:prstClr val="black"/>
              </a:solidFill>
            </a:endParaRPr>
          </a:p>
          <a:p>
            <a:pPr algn="ctr" latinLnBrk="0"/>
            <a:r>
              <a:rPr lang="ko-KR" altLang="en-US" sz="1100" b="1" kern="0">
                <a:solidFill>
                  <a:prstClr val="black"/>
                </a:solidFill>
              </a:rPr>
              <a:t>고객 거주지별</a:t>
            </a:r>
            <a:endParaRPr lang="en-US" altLang="ko-KR" sz="1100" b="1" kern="0">
              <a:solidFill>
                <a:prstClr val="black"/>
              </a:solidFill>
            </a:endParaRPr>
          </a:p>
          <a:p>
            <a:pPr algn="ctr" latinLnBrk="0"/>
            <a:r>
              <a:rPr lang="ko-KR" altLang="en-US" sz="1100" b="1" kern="0">
                <a:solidFill>
                  <a:prstClr val="black"/>
                </a:solidFill>
              </a:rPr>
              <a:t>거래금액 </a:t>
            </a:r>
            <a:r>
              <a:rPr lang="en-US" altLang="ko-KR" sz="1100" b="1" kern="0">
                <a:solidFill>
                  <a:prstClr val="black"/>
                </a:solidFill>
              </a:rPr>
              <a:t>(</a:t>
            </a:r>
            <a:r>
              <a:rPr lang="ko-KR" altLang="en-US" sz="1100" b="1" kern="0">
                <a:solidFill>
                  <a:prstClr val="black"/>
                </a:solidFill>
              </a:rPr>
              <a:t>백만원</a:t>
            </a:r>
            <a:r>
              <a:rPr lang="en-US" altLang="ko-KR" sz="1100" b="1" kern="0">
                <a:solidFill>
                  <a:prstClr val="black"/>
                </a:solidFill>
              </a:rPr>
              <a:t>)</a:t>
            </a:r>
            <a:endParaRPr lang="ko-KR" altLang="en-US" sz="1100" b="1" kern="0">
              <a:solidFill>
                <a:prstClr val="black"/>
              </a:solidFill>
            </a:endParaRPr>
          </a:p>
        </p:txBody>
      </p:sp>
      <p:sp>
        <p:nvSpPr>
          <p:cNvPr id="193" name="TextBox 192"/>
          <p:cNvSpPr txBox="1"/>
          <p:nvPr/>
        </p:nvSpPr>
        <p:spPr>
          <a:xfrm>
            <a:off x="7273508" y="2024842"/>
            <a:ext cx="1656184" cy="22775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중국관광객</a:t>
            </a:r>
          </a:p>
        </p:txBody>
      </p:sp>
      <p:cxnSp>
        <p:nvCxnSpPr>
          <p:cNvPr id="194" name="직선 연결선 193"/>
          <p:cNvCxnSpPr/>
          <p:nvPr/>
        </p:nvCxnSpPr>
        <p:spPr>
          <a:xfrm>
            <a:off x="7273508" y="2312874"/>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5" name="직사각형 194"/>
          <p:cNvSpPr/>
          <p:nvPr/>
        </p:nvSpPr>
        <p:spPr>
          <a:xfrm>
            <a:off x="7273508" y="2386371"/>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196" name="직사각형 195"/>
          <p:cNvSpPr/>
          <p:nvPr/>
        </p:nvSpPr>
        <p:spPr>
          <a:xfrm>
            <a:off x="7849572" y="2386370"/>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197" name="직사각형 196"/>
          <p:cNvSpPr/>
          <p:nvPr/>
        </p:nvSpPr>
        <p:spPr>
          <a:xfrm>
            <a:off x="8425636" y="2386371"/>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217" name="직사각형 216"/>
          <p:cNvSpPr/>
          <p:nvPr/>
        </p:nvSpPr>
        <p:spPr>
          <a:xfrm>
            <a:off x="7260436"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70</a:t>
            </a:r>
            <a:endParaRPr lang="ko-KR" altLang="en-US" sz="1000" kern="0">
              <a:solidFill>
                <a:prstClr val="black"/>
              </a:solidFill>
            </a:endParaRPr>
          </a:p>
        </p:txBody>
      </p:sp>
      <p:sp>
        <p:nvSpPr>
          <p:cNvPr id="218" name="직사각형 217"/>
          <p:cNvSpPr/>
          <p:nvPr/>
        </p:nvSpPr>
        <p:spPr>
          <a:xfrm>
            <a:off x="7836500"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99</a:t>
            </a:r>
            <a:endParaRPr lang="ko-KR" altLang="en-US" sz="1000" kern="0">
              <a:solidFill>
                <a:prstClr val="black"/>
              </a:solidFill>
            </a:endParaRPr>
          </a:p>
        </p:txBody>
      </p:sp>
      <p:sp>
        <p:nvSpPr>
          <p:cNvPr id="219" name="직사각형 218"/>
          <p:cNvSpPr/>
          <p:nvPr/>
        </p:nvSpPr>
        <p:spPr>
          <a:xfrm>
            <a:off x="8412564"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130</a:t>
            </a:r>
            <a:endParaRPr lang="ko-KR" altLang="en-US" sz="1000" kern="0">
              <a:solidFill>
                <a:prstClr val="black"/>
              </a:solidFill>
            </a:endParaRPr>
          </a:p>
        </p:txBody>
      </p:sp>
      <p:sp>
        <p:nvSpPr>
          <p:cNvPr id="229" name="직사각형 228"/>
          <p:cNvSpPr/>
          <p:nvPr/>
        </p:nvSpPr>
        <p:spPr>
          <a:xfrm>
            <a:off x="7260436"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a:t>
            </a:r>
            <a:endParaRPr lang="ko-KR" altLang="en-US" sz="1000" kern="0">
              <a:solidFill>
                <a:prstClr val="black"/>
              </a:solidFill>
            </a:endParaRPr>
          </a:p>
        </p:txBody>
      </p:sp>
      <p:sp>
        <p:nvSpPr>
          <p:cNvPr id="230" name="직사각형 229"/>
          <p:cNvSpPr/>
          <p:nvPr/>
        </p:nvSpPr>
        <p:spPr>
          <a:xfrm>
            <a:off x="7836500"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a:t>
            </a:r>
            <a:endParaRPr lang="ko-KR" altLang="en-US" sz="1000" kern="0">
              <a:solidFill>
                <a:prstClr val="black"/>
              </a:solidFill>
            </a:endParaRPr>
          </a:p>
        </p:txBody>
      </p:sp>
      <p:sp>
        <p:nvSpPr>
          <p:cNvPr id="231" name="직사각형 230"/>
          <p:cNvSpPr/>
          <p:nvPr/>
        </p:nvSpPr>
        <p:spPr>
          <a:xfrm>
            <a:off x="8412564"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a:t>
            </a:r>
            <a:endParaRPr lang="ko-KR" altLang="en-US" sz="1000" kern="0">
              <a:solidFill>
                <a:prstClr val="black"/>
              </a:solidFill>
            </a:endParaRPr>
          </a:p>
        </p:txBody>
      </p:sp>
      <p:sp>
        <p:nvSpPr>
          <p:cNvPr id="241" name="직사각형 240"/>
          <p:cNvSpPr/>
          <p:nvPr/>
        </p:nvSpPr>
        <p:spPr>
          <a:xfrm>
            <a:off x="7260436"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42" name="직사각형 241"/>
          <p:cNvSpPr/>
          <p:nvPr/>
        </p:nvSpPr>
        <p:spPr>
          <a:xfrm>
            <a:off x="7836500"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43" name="직사각형 242"/>
          <p:cNvSpPr/>
          <p:nvPr/>
        </p:nvSpPr>
        <p:spPr>
          <a:xfrm>
            <a:off x="8412564"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53" name="직사각형 252"/>
          <p:cNvSpPr/>
          <p:nvPr/>
        </p:nvSpPr>
        <p:spPr>
          <a:xfrm>
            <a:off x="7260436" y="4393762"/>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146</a:t>
            </a:r>
            <a:endParaRPr lang="ko-KR" altLang="en-US" sz="1000" b="1" kern="0">
              <a:solidFill>
                <a:srgbClr val="FF0000"/>
              </a:solidFill>
            </a:endParaRPr>
          </a:p>
        </p:txBody>
      </p:sp>
      <p:sp>
        <p:nvSpPr>
          <p:cNvPr id="254" name="직사각형 253"/>
          <p:cNvSpPr/>
          <p:nvPr/>
        </p:nvSpPr>
        <p:spPr>
          <a:xfrm>
            <a:off x="7836500" y="4393762"/>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158</a:t>
            </a:r>
            <a:endParaRPr lang="ko-KR" altLang="en-US" sz="1000" b="1" kern="0">
              <a:solidFill>
                <a:srgbClr val="FF0000"/>
              </a:solidFill>
            </a:endParaRPr>
          </a:p>
        </p:txBody>
      </p:sp>
      <p:sp>
        <p:nvSpPr>
          <p:cNvPr id="255" name="직사각형 254"/>
          <p:cNvSpPr/>
          <p:nvPr/>
        </p:nvSpPr>
        <p:spPr>
          <a:xfrm>
            <a:off x="8412564" y="4393762"/>
            <a:ext cx="504056" cy="324036"/>
          </a:xfrm>
          <a:prstGeom prst="rect">
            <a:avLst/>
          </a:prstGeom>
          <a:noFill/>
          <a:ln w="6350" cap="flat" cmpd="sng" algn="ctr">
            <a:solidFill>
              <a:srgbClr val="FF0000"/>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b="1" kern="0">
                <a:solidFill>
                  <a:srgbClr val="FF0000"/>
                </a:solidFill>
              </a:rPr>
              <a:t>273</a:t>
            </a:r>
            <a:endParaRPr lang="ko-KR" altLang="en-US" sz="1000" b="1" kern="0">
              <a:solidFill>
                <a:srgbClr val="FF0000"/>
              </a:solidFill>
            </a:endParaRPr>
          </a:p>
        </p:txBody>
      </p:sp>
      <p:sp>
        <p:nvSpPr>
          <p:cNvPr id="265" name="직사각형 264"/>
          <p:cNvSpPr/>
          <p:nvPr/>
        </p:nvSpPr>
        <p:spPr>
          <a:xfrm>
            <a:off x="7260436"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66" name="직사각형 265"/>
          <p:cNvSpPr/>
          <p:nvPr/>
        </p:nvSpPr>
        <p:spPr>
          <a:xfrm>
            <a:off x="7836500"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67" name="직사각형 266"/>
          <p:cNvSpPr/>
          <p:nvPr/>
        </p:nvSpPr>
        <p:spPr>
          <a:xfrm>
            <a:off x="8412564"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77" name="직사각형 276"/>
          <p:cNvSpPr/>
          <p:nvPr/>
        </p:nvSpPr>
        <p:spPr>
          <a:xfrm>
            <a:off x="7260436"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78" name="직사각형 277"/>
          <p:cNvSpPr/>
          <p:nvPr/>
        </p:nvSpPr>
        <p:spPr>
          <a:xfrm>
            <a:off x="7836500"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79" name="직사각형 278"/>
          <p:cNvSpPr/>
          <p:nvPr/>
        </p:nvSpPr>
        <p:spPr>
          <a:xfrm>
            <a:off x="8412564"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89" name="직사각형 288"/>
          <p:cNvSpPr/>
          <p:nvPr/>
        </p:nvSpPr>
        <p:spPr>
          <a:xfrm>
            <a:off x="7260436"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90" name="직사각형 289"/>
          <p:cNvSpPr/>
          <p:nvPr/>
        </p:nvSpPr>
        <p:spPr>
          <a:xfrm>
            <a:off x="7836500"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91" name="직사각형 290"/>
          <p:cNvSpPr/>
          <p:nvPr/>
        </p:nvSpPr>
        <p:spPr>
          <a:xfrm>
            <a:off x="8412564"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1" name="직사각형 300"/>
          <p:cNvSpPr/>
          <p:nvPr/>
        </p:nvSpPr>
        <p:spPr>
          <a:xfrm>
            <a:off x="7260436"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2" name="직사각형 301"/>
          <p:cNvSpPr/>
          <p:nvPr/>
        </p:nvSpPr>
        <p:spPr>
          <a:xfrm>
            <a:off x="7836500"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3" name="직사각형 302"/>
          <p:cNvSpPr/>
          <p:nvPr/>
        </p:nvSpPr>
        <p:spPr>
          <a:xfrm>
            <a:off x="8412564"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14" name="직사각형 313"/>
          <p:cNvSpPr/>
          <p:nvPr/>
        </p:nvSpPr>
        <p:spPr>
          <a:xfrm>
            <a:off x="7260436"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219</a:t>
            </a:r>
            <a:endParaRPr lang="ko-KR" altLang="en-US" sz="1000" kern="0">
              <a:solidFill>
                <a:prstClr val="black"/>
              </a:solidFill>
            </a:endParaRPr>
          </a:p>
        </p:txBody>
      </p:sp>
      <p:sp>
        <p:nvSpPr>
          <p:cNvPr id="315" name="직사각형 314"/>
          <p:cNvSpPr/>
          <p:nvPr/>
        </p:nvSpPr>
        <p:spPr>
          <a:xfrm>
            <a:off x="7836500"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258</a:t>
            </a:r>
            <a:endParaRPr lang="ko-KR" altLang="en-US" sz="1000" kern="0">
              <a:solidFill>
                <a:prstClr val="black"/>
              </a:solidFill>
            </a:endParaRPr>
          </a:p>
        </p:txBody>
      </p:sp>
      <p:sp>
        <p:nvSpPr>
          <p:cNvPr id="316" name="직사각형 315"/>
          <p:cNvSpPr/>
          <p:nvPr/>
        </p:nvSpPr>
        <p:spPr>
          <a:xfrm>
            <a:off x="8412564"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403</a:t>
            </a:r>
            <a:endParaRPr lang="ko-KR" altLang="en-US" sz="1000" kern="0">
              <a:solidFill>
                <a:prstClr val="black"/>
              </a:solidFill>
            </a:endParaRPr>
          </a:p>
        </p:txBody>
      </p:sp>
      <p:sp>
        <p:nvSpPr>
          <p:cNvPr id="333" name="위쪽 화살표 332"/>
          <p:cNvSpPr/>
          <p:nvPr/>
        </p:nvSpPr>
        <p:spPr>
          <a:xfrm rot="5636954">
            <a:off x="7949096" y="2974293"/>
            <a:ext cx="288032" cy="157875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pSp>
        <p:nvGrpSpPr>
          <p:cNvPr id="8" name="그룹 7"/>
          <p:cNvGrpSpPr/>
          <p:nvPr/>
        </p:nvGrpSpPr>
        <p:grpSpPr>
          <a:xfrm>
            <a:off x="1763688" y="2024844"/>
            <a:ext cx="1656184" cy="4281394"/>
            <a:chOff x="1763688" y="2024844"/>
            <a:chExt cx="1656184" cy="4281394"/>
          </a:xfrm>
        </p:grpSpPr>
        <p:sp>
          <p:nvSpPr>
            <p:cNvPr id="183" name="TextBox 182"/>
            <p:cNvSpPr txBox="1"/>
            <p:nvPr/>
          </p:nvSpPr>
          <p:spPr>
            <a:xfrm>
              <a:off x="1762860" y="2024844"/>
              <a:ext cx="1657840" cy="43935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국내관광객</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수도권</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184" name="직선 연결선 183"/>
            <p:cNvCxnSpPr/>
            <p:nvPr/>
          </p:nvCxnSpPr>
          <p:spPr>
            <a:xfrm>
              <a:off x="1763688" y="2312876"/>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5" name="직사각형 184"/>
            <p:cNvSpPr/>
            <p:nvPr/>
          </p:nvSpPr>
          <p:spPr>
            <a:xfrm>
              <a:off x="1763688"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186" name="직사각형 185"/>
            <p:cNvSpPr/>
            <p:nvPr/>
          </p:nvSpPr>
          <p:spPr>
            <a:xfrm>
              <a:off x="2339752" y="2386372"/>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187" name="직사각형 186"/>
            <p:cNvSpPr/>
            <p:nvPr/>
          </p:nvSpPr>
          <p:spPr>
            <a:xfrm>
              <a:off x="2915816"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211" name="직사각형 210"/>
            <p:cNvSpPr/>
            <p:nvPr/>
          </p:nvSpPr>
          <p:spPr>
            <a:xfrm>
              <a:off x="1763688"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2,050</a:t>
              </a:r>
              <a:endParaRPr lang="ko-KR" altLang="en-US" sz="1000" kern="0">
                <a:solidFill>
                  <a:prstClr val="black"/>
                </a:solidFill>
              </a:endParaRPr>
            </a:p>
          </p:txBody>
        </p:sp>
        <p:sp>
          <p:nvSpPr>
            <p:cNvPr id="212" name="직사각형 211"/>
            <p:cNvSpPr/>
            <p:nvPr/>
          </p:nvSpPr>
          <p:spPr>
            <a:xfrm>
              <a:off x="2339752"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3,835</a:t>
              </a:r>
              <a:endParaRPr lang="ko-KR" altLang="en-US" sz="1000" kern="0">
                <a:solidFill>
                  <a:prstClr val="black"/>
                </a:solidFill>
              </a:endParaRPr>
            </a:p>
          </p:txBody>
        </p:sp>
        <p:sp>
          <p:nvSpPr>
            <p:cNvPr id="213" name="직사각형 212"/>
            <p:cNvSpPr/>
            <p:nvPr/>
          </p:nvSpPr>
          <p:spPr>
            <a:xfrm>
              <a:off x="2915816"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4,329</a:t>
              </a:r>
              <a:endParaRPr lang="ko-KR" altLang="en-US" sz="1000" kern="0">
                <a:solidFill>
                  <a:prstClr val="black"/>
                </a:solidFill>
              </a:endParaRPr>
            </a:p>
          </p:txBody>
        </p:sp>
        <p:sp>
          <p:nvSpPr>
            <p:cNvPr id="223" name="직사각형 222"/>
            <p:cNvSpPr/>
            <p:nvPr/>
          </p:nvSpPr>
          <p:spPr>
            <a:xfrm>
              <a:off x="1763688"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37</a:t>
              </a:r>
              <a:endParaRPr lang="ko-KR" altLang="en-US" sz="1000" kern="0">
                <a:solidFill>
                  <a:prstClr val="black"/>
                </a:solidFill>
              </a:endParaRPr>
            </a:p>
          </p:txBody>
        </p:sp>
        <p:sp>
          <p:nvSpPr>
            <p:cNvPr id="224" name="직사각형 223"/>
            <p:cNvSpPr/>
            <p:nvPr/>
          </p:nvSpPr>
          <p:spPr>
            <a:xfrm>
              <a:off x="2339752"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61</a:t>
              </a:r>
              <a:endParaRPr lang="ko-KR" altLang="en-US" sz="1000" kern="0">
                <a:solidFill>
                  <a:prstClr val="black"/>
                </a:solidFill>
              </a:endParaRPr>
            </a:p>
          </p:txBody>
        </p:sp>
        <p:sp>
          <p:nvSpPr>
            <p:cNvPr id="225" name="직사각형 224"/>
            <p:cNvSpPr/>
            <p:nvPr/>
          </p:nvSpPr>
          <p:spPr>
            <a:xfrm>
              <a:off x="2915816"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68</a:t>
              </a:r>
              <a:endParaRPr lang="ko-KR" altLang="en-US" sz="1000" kern="0">
                <a:solidFill>
                  <a:prstClr val="black"/>
                </a:solidFill>
              </a:endParaRPr>
            </a:p>
          </p:txBody>
        </p:sp>
        <p:sp>
          <p:nvSpPr>
            <p:cNvPr id="235" name="직사각형 234"/>
            <p:cNvSpPr/>
            <p:nvPr/>
          </p:nvSpPr>
          <p:spPr>
            <a:xfrm>
              <a:off x="1763688"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236" name="직사각형 235"/>
            <p:cNvSpPr/>
            <p:nvPr/>
          </p:nvSpPr>
          <p:spPr>
            <a:xfrm>
              <a:off x="2339752"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29</a:t>
              </a:r>
              <a:endParaRPr lang="ko-KR" altLang="en-US" sz="1000" kern="0">
                <a:solidFill>
                  <a:prstClr val="black"/>
                </a:solidFill>
              </a:endParaRPr>
            </a:p>
          </p:txBody>
        </p:sp>
        <p:sp>
          <p:nvSpPr>
            <p:cNvPr id="237" name="직사각형 236"/>
            <p:cNvSpPr/>
            <p:nvPr/>
          </p:nvSpPr>
          <p:spPr>
            <a:xfrm>
              <a:off x="2915816"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a:t>
              </a:r>
              <a:endParaRPr lang="ko-KR" altLang="en-US" sz="1000" kern="0">
                <a:solidFill>
                  <a:prstClr val="black"/>
                </a:solidFill>
              </a:endParaRPr>
            </a:p>
          </p:txBody>
        </p:sp>
        <p:sp>
          <p:nvSpPr>
            <p:cNvPr id="247" name="직사각형 246"/>
            <p:cNvSpPr/>
            <p:nvPr/>
          </p:nvSpPr>
          <p:spPr>
            <a:xfrm>
              <a:off x="1763688"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922</a:t>
              </a:r>
              <a:endParaRPr lang="ko-KR" altLang="en-US" sz="1000" kern="0">
                <a:solidFill>
                  <a:prstClr val="black"/>
                </a:solidFill>
              </a:endParaRPr>
            </a:p>
          </p:txBody>
        </p:sp>
        <p:sp>
          <p:nvSpPr>
            <p:cNvPr id="248" name="직사각형 247"/>
            <p:cNvSpPr/>
            <p:nvPr/>
          </p:nvSpPr>
          <p:spPr>
            <a:xfrm>
              <a:off x="2339752"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2,060</a:t>
              </a:r>
              <a:endParaRPr lang="ko-KR" altLang="en-US" sz="1000" kern="0">
                <a:solidFill>
                  <a:prstClr val="black"/>
                </a:solidFill>
              </a:endParaRPr>
            </a:p>
          </p:txBody>
        </p:sp>
        <p:sp>
          <p:nvSpPr>
            <p:cNvPr id="249" name="직사각형 248"/>
            <p:cNvSpPr/>
            <p:nvPr/>
          </p:nvSpPr>
          <p:spPr>
            <a:xfrm>
              <a:off x="2915816"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2,773</a:t>
              </a:r>
              <a:endParaRPr lang="ko-KR" altLang="en-US" sz="1000" kern="0">
                <a:solidFill>
                  <a:prstClr val="black"/>
                </a:solidFill>
              </a:endParaRPr>
            </a:p>
          </p:txBody>
        </p:sp>
        <p:sp>
          <p:nvSpPr>
            <p:cNvPr id="259" name="직사각형 258"/>
            <p:cNvSpPr/>
            <p:nvPr/>
          </p:nvSpPr>
          <p:spPr>
            <a:xfrm>
              <a:off x="1763688"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a:t>
              </a:r>
              <a:endParaRPr lang="ko-KR" altLang="en-US" sz="1000" kern="0">
                <a:solidFill>
                  <a:prstClr val="black"/>
                </a:solidFill>
              </a:endParaRPr>
            </a:p>
          </p:txBody>
        </p:sp>
        <p:sp>
          <p:nvSpPr>
            <p:cNvPr id="260" name="직사각형 259"/>
            <p:cNvSpPr/>
            <p:nvPr/>
          </p:nvSpPr>
          <p:spPr>
            <a:xfrm>
              <a:off x="2339752"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15</a:t>
              </a:r>
              <a:endParaRPr lang="ko-KR" altLang="en-US" sz="1000" kern="0">
                <a:solidFill>
                  <a:prstClr val="black"/>
                </a:solidFill>
              </a:endParaRPr>
            </a:p>
          </p:txBody>
        </p:sp>
        <p:sp>
          <p:nvSpPr>
            <p:cNvPr id="261" name="직사각형 260"/>
            <p:cNvSpPr/>
            <p:nvPr/>
          </p:nvSpPr>
          <p:spPr>
            <a:xfrm>
              <a:off x="2915816"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a:t>
              </a:r>
              <a:endParaRPr lang="ko-KR" altLang="en-US" sz="1000" kern="0">
                <a:solidFill>
                  <a:prstClr val="black"/>
                </a:solidFill>
              </a:endParaRPr>
            </a:p>
          </p:txBody>
        </p:sp>
        <p:sp>
          <p:nvSpPr>
            <p:cNvPr id="271" name="직사각형 270"/>
            <p:cNvSpPr/>
            <p:nvPr/>
          </p:nvSpPr>
          <p:spPr>
            <a:xfrm>
              <a:off x="1763688"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a:t>
              </a:r>
              <a:endParaRPr lang="ko-KR" altLang="en-US" sz="1000" kern="0">
                <a:solidFill>
                  <a:prstClr val="black"/>
                </a:solidFill>
              </a:endParaRPr>
            </a:p>
          </p:txBody>
        </p:sp>
        <p:sp>
          <p:nvSpPr>
            <p:cNvPr id="272" name="직사각형 271"/>
            <p:cNvSpPr/>
            <p:nvPr/>
          </p:nvSpPr>
          <p:spPr>
            <a:xfrm>
              <a:off x="2339752"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a:t>
              </a:r>
              <a:endParaRPr lang="ko-KR" altLang="en-US" sz="1000" kern="0">
                <a:solidFill>
                  <a:prstClr val="black"/>
                </a:solidFill>
              </a:endParaRPr>
            </a:p>
          </p:txBody>
        </p:sp>
        <p:sp>
          <p:nvSpPr>
            <p:cNvPr id="273" name="직사각형 272"/>
            <p:cNvSpPr/>
            <p:nvPr/>
          </p:nvSpPr>
          <p:spPr>
            <a:xfrm>
              <a:off x="2915816"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29</a:t>
              </a:r>
              <a:endParaRPr lang="ko-KR" altLang="en-US" sz="1000" kern="0">
                <a:solidFill>
                  <a:prstClr val="black"/>
                </a:solidFill>
              </a:endParaRPr>
            </a:p>
          </p:txBody>
        </p:sp>
        <p:sp>
          <p:nvSpPr>
            <p:cNvPr id="283" name="직사각형 282"/>
            <p:cNvSpPr/>
            <p:nvPr/>
          </p:nvSpPr>
          <p:spPr>
            <a:xfrm>
              <a:off x="1763688"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a:t>
              </a:r>
              <a:endParaRPr lang="ko-KR" altLang="en-US" sz="1000" kern="0">
                <a:solidFill>
                  <a:prstClr val="black"/>
                </a:solidFill>
              </a:endParaRPr>
            </a:p>
          </p:txBody>
        </p:sp>
        <p:sp>
          <p:nvSpPr>
            <p:cNvPr id="284" name="직사각형 283"/>
            <p:cNvSpPr/>
            <p:nvPr/>
          </p:nvSpPr>
          <p:spPr>
            <a:xfrm>
              <a:off x="2339752"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a:t>
              </a:r>
              <a:endParaRPr lang="ko-KR" altLang="en-US" sz="1000" kern="0">
                <a:solidFill>
                  <a:prstClr val="black"/>
                </a:solidFill>
              </a:endParaRPr>
            </a:p>
          </p:txBody>
        </p:sp>
        <p:sp>
          <p:nvSpPr>
            <p:cNvPr id="285" name="직사각형 284"/>
            <p:cNvSpPr/>
            <p:nvPr/>
          </p:nvSpPr>
          <p:spPr>
            <a:xfrm>
              <a:off x="2915816"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a:t>
              </a:r>
              <a:endParaRPr lang="ko-KR" altLang="en-US" sz="1000" kern="0">
                <a:solidFill>
                  <a:prstClr val="black"/>
                </a:solidFill>
              </a:endParaRPr>
            </a:p>
          </p:txBody>
        </p:sp>
        <p:sp>
          <p:nvSpPr>
            <p:cNvPr id="295" name="직사각형 294"/>
            <p:cNvSpPr/>
            <p:nvPr/>
          </p:nvSpPr>
          <p:spPr>
            <a:xfrm>
              <a:off x="1763688"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96" name="직사각형 295"/>
            <p:cNvSpPr/>
            <p:nvPr/>
          </p:nvSpPr>
          <p:spPr>
            <a:xfrm>
              <a:off x="2339752"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297" name="직사각형 296"/>
            <p:cNvSpPr/>
            <p:nvPr/>
          </p:nvSpPr>
          <p:spPr>
            <a:xfrm>
              <a:off x="2915816"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a:t>
              </a:r>
              <a:endParaRPr lang="ko-KR" altLang="en-US" sz="1000" kern="0">
                <a:solidFill>
                  <a:prstClr val="black"/>
                </a:solidFill>
              </a:endParaRPr>
            </a:p>
          </p:txBody>
        </p:sp>
        <p:sp>
          <p:nvSpPr>
            <p:cNvPr id="308" name="직사각형 307"/>
            <p:cNvSpPr/>
            <p:nvPr/>
          </p:nvSpPr>
          <p:spPr>
            <a:xfrm>
              <a:off x="1763688"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3,050</a:t>
              </a:r>
              <a:endParaRPr lang="ko-KR" altLang="en-US" sz="1000" kern="0">
                <a:solidFill>
                  <a:prstClr val="black"/>
                </a:solidFill>
              </a:endParaRPr>
            </a:p>
          </p:txBody>
        </p:sp>
        <p:sp>
          <p:nvSpPr>
            <p:cNvPr id="309" name="직사각형 308"/>
            <p:cNvSpPr/>
            <p:nvPr/>
          </p:nvSpPr>
          <p:spPr>
            <a:xfrm>
              <a:off x="2339752"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6,030</a:t>
              </a:r>
              <a:endParaRPr lang="ko-KR" altLang="en-US" sz="1000" kern="0">
                <a:solidFill>
                  <a:prstClr val="black"/>
                </a:solidFill>
              </a:endParaRPr>
            </a:p>
          </p:txBody>
        </p:sp>
        <p:sp>
          <p:nvSpPr>
            <p:cNvPr id="310" name="직사각형 309"/>
            <p:cNvSpPr/>
            <p:nvPr/>
          </p:nvSpPr>
          <p:spPr>
            <a:xfrm>
              <a:off x="2915816"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7,286</a:t>
              </a:r>
              <a:endParaRPr lang="ko-KR" altLang="en-US" sz="1000" kern="0">
                <a:solidFill>
                  <a:prstClr val="black"/>
                </a:solidFill>
              </a:endParaRPr>
            </a:p>
          </p:txBody>
        </p:sp>
        <p:sp>
          <p:nvSpPr>
            <p:cNvPr id="334" name="위쪽 화살표 333"/>
            <p:cNvSpPr/>
            <p:nvPr/>
          </p:nvSpPr>
          <p:spPr>
            <a:xfrm rot="1335699">
              <a:off x="2203219" y="2794199"/>
              <a:ext cx="915512" cy="347425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grpSp>
        <p:nvGrpSpPr>
          <p:cNvPr id="4" name="그룹 3"/>
          <p:cNvGrpSpPr/>
          <p:nvPr/>
        </p:nvGrpSpPr>
        <p:grpSpPr>
          <a:xfrm>
            <a:off x="3605570" y="2024844"/>
            <a:ext cx="1656184" cy="4281810"/>
            <a:chOff x="7272300" y="2024428"/>
            <a:chExt cx="1656184" cy="4281810"/>
          </a:xfrm>
        </p:grpSpPr>
        <p:sp>
          <p:nvSpPr>
            <p:cNvPr id="198" name="TextBox 197"/>
            <p:cNvSpPr txBox="1"/>
            <p:nvPr/>
          </p:nvSpPr>
          <p:spPr>
            <a:xfrm>
              <a:off x="7271472" y="2024428"/>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국내관광객</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그 외</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199" name="직선 연결선 198"/>
            <p:cNvCxnSpPr/>
            <p:nvPr/>
          </p:nvCxnSpPr>
          <p:spPr>
            <a:xfrm>
              <a:off x="7272300" y="2312460"/>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0" name="직사각형 199"/>
            <p:cNvSpPr/>
            <p:nvPr/>
          </p:nvSpPr>
          <p:spPr>
            <a:xfrm>
              <a:off x="7272300" y="2385957"/>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201" name="직사각형 200"/>
            <p:cNvSpPr/>
            <p:nvPr/>
          </p:nvSpPr>
          <p:spPr>
            <a:xfrm>
              <a:off x="7848364" y="2385956"/>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202" name="직사각형 201"/>
            <p:cNvSpPr/>
            <p:nvPr/>
          </p:nvSpPr>
          <p:spPr>
            <a:xfrm>
              <a:off x="8424428" y="2385957"/>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220" name="직사각형 219"/>
            <p:cNvSpPr/>
            <p:nvPr/>
          </p:nvSpPr>
          <p:spPr>
            <a:xfrm>
              <a:off x="7272300"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1,329</a:t>
              </a:r>
              <a:endParaRPr lang="ko-KR" altLang="en-US" sz="1000" kern="0">
                <a:solidFill>
                  <a:prstClr val="black"/>
                </a:solidFill>
              </a:endParaRPr>
            </a:p>
          </p:txBody>
        </p:sp>
        <p:sp>
          <p:nvSpPr>
            <p:cNvPr id="221" name="직사각형 220"/>
            <p:cNvSpPr/>
            <p:nvPr/>
          </p:nvSpPr>
          <p:spPr>
            <a:xfrm>
              <a:off x="7848364"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2,551</a:t>
              </a:r>
              <a:endParaRPr lang="ko-KR" altLang="en-US" sz="1000" kern="0">
                <a:solidFill>
                  <a:prstClr val="black"/>
                </a:solidFill>
              </a:endParaRPr>
            </a:p>
          </p:txBody>
        </p:sp>
        <p:sp>
          <p:nvSpPr>
            <p:cNvPr id="222" name="직사각형 221"/>
            <p:cNvSpPr/>
            <p:nvPr/>
          </p:nvSpPr>
          <p:spPr>
            <a:xfrm>
              <a:off x="8424428"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3,021</a:t>
              </a:r>
              <a:endParaRPr lang="ko-KR" altLang="en-US" sz="1000" kern="0">
                <a:solidFill>
                  <a:prstClr val="black"/>
                </a:solidFill>
              </a:endParaRPr>
            </a:p>
          </p:txBody>
        </p:sp>
        <p:sp>
          <p:nvSpPr>
            <p:cNvPr id="232" name="직사각형 231"/>
            <p:cNvSpPr/>
            <p:nvPr/>
          </p:nvSpPr>
          <p:spPr>
            <a:xfrm>
              <a:off x="7272300"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20</a:t>
              </a:r>
              <a:endParaRPr lang="ko-KR" altLang="en-US" sz="1000" kern="0">
                <a:solidFill>
                  <a:prstClr val="black"/>
                </a:solidFill>
              </a:endParaRPr>
            </a:p>
          </p:txBody>
        </p:sp>
        <p:sp>
          <p:nvSpPr>
            <p:cNvPr id="233" name="직사각형 232"/>
            <p:cNvSpPr/>
            <p:nvPr/>
          </p:nvSpPr>
          <p:spPr>
            <a:xfrm>
              <a:off x="7848364"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32</a:t>
              </a:r>
              <a:endParaRPr lang="ko-KR" altLang="en-US" sz="1000" kern="0">
                <a:solidFill>
                  <a:prstClr val="black"/>
                </a:solidFill>
              </a:endParaRPr>
            </a:p>
          </p:txBody>
        </p:sp>
        <p:sp>
          <p:nvSpPr>
            <p:cNvPr id="234" name="직사각형 233"/>
            <p:cNvSpPr/>
            <p:nvPr/>
          </p:nvSpPr>
          <p:spPr>
            <a:xfrm>
              <a:off x="8424428"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36</a:t>
              </a:r>
              <a:endParaRPr lang="ko-KR" altLang="en-US" sz="1000" kern="0">
                <a:solidFill>
                  <a:prstClr val="black"/>
                </a:solidFill>
              </a:endParaRPr>
            </a:p>
          </p:txBody>
        </p:sp>
        <p:sp>
          <p:nvSpPr>
            <p:cNvPr id="244" name="직사각형 243"/>
            <p:cNvSpPr/>
            <p:nvPr/>
          </p:nvSpPr>
          <p:spPr>
            <a:xfrm>
              <a:off x="7272300"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a:t>
              </a:r>
              <a:endParaRPr lang="ko-KR" altLang="en-US" sz="1000" kern="0">
                <a:solidFill>
                  <a:prstClr val="black"/>
                </a:solidFill>
              </a:endParaRPr>
            </a:p>
          </p:txBody>
        </p:sp>
        <p:sp>
          <p:nvSpPr>
            <p:cNvPr id="245" name="직사각형 244"/>
            <p:cNvSpPr/>
            <p:nvPr/>
          </p:nvSpPr>
          <p:spPr>
            <a:xfrm>
              <a:off x="7848364"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a:t>
              </a:r>
              <a:endParaRPr lang="ko-KR" altLang="en-US" sz="1000" kern="0">
                <a:solidFill>
                  <a:prstClr val="black"/>
                </a:solidFill>
              </a:endParaRPr>
            </a:p>
          </p:txBody>
        </p:sp>
        <p:sp>
          <p:nvSpPr>
            <p:cNvPr id="246" name="직사각형 245"/>
            <p:cNvSpPr/>
            <p:nvPr/>
          </p:nvSpPr>
          <p:spPr>
            <a:xfrm>
              <a:off x="8424428"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a:t>
              </a:r>
              <a:endParaRPr lang="ko-KR" altLang="en-US" sz="1000" kern="0">
                <a:solidFill>
                  <a:prstClr val="black"/>
                </a:solidFill>
              </a:endParaRPr>
            </a:p>
          </p:txBody>
        </p:sp>
        <p:sp>
          <p:nvSpPr>
            <p:cNvPr id="256" name="직사각형 255"/>
            <p:cNvSpPr/>
            <p:nvPr/>
          </p:nvSpPr>
          <p:spPr>
            <a:xfrm>
              <a:off x="7272300"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625</a:t>
              </a:r>
              <a:endParaRPr lang="ko-KR" altLang="en-US" sz="1000" kern="0">
                <a:solidFill>
                  <a:prstClr val="black"/>
                </a:solidFill>
              </a:endParaRPr>
            </a:p>
          </p:txBody>
        </p:sp>
        <p:sp>
          <p:nvSpPr>
            <p:cNvPr id="257" name="직사각형 256"/>
            <p:cNvSpPr/>
            <p:nvPr/>
          </p:nvSpPr>
          <p:spPr>
            <a:xfrm>
              <a:off x="7848364"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1,344</a:t>
              </a:r>
              <a:endParaRPr lang="ko-KR" altLang="en-US" sz="1000" kern="0">
                <a:solidFill>
                  <a:prstClr val="black"/>
                </a:solidFill>
              </a:endParaRPr>
            </a:p>
          </p:txBody>
        </p:sp>
        <p:sp>
          <p:nvSpPr>
            <p:cNvPr id="258" name="직사각형 257"/>
            <p:cNvSpPr/>
            <p:nvPr/>
          </p:nvSpPr>
          <p:spPr>
            <a:xfrm>
              <a:off x="8424428"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1,880</a:t>
              </a:r>
              <a:endParaRPr lang="ko-KR" altLang="en-US" sz="1000" kern="0">
                <a:solidFill>
                  <a:prstClr val="black"/>
                </a:solidFill>
              </a:endParaRPr>
            </a:p>
          </p:txBody>
        </p:sp>
        <p:sp>
          <p:nvSpPr>
            <p:cNvPr id="268" name="직사각형 267"/>
            <p:cNvSpPr/>
            <p:nvPr/>
          </p:nvSpPr>
          <p:spPr>
            <a:xfrm>
              <a:off x="7272300"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a:t>
              </a:r>
              <a:endParaRPr lang="ko-KR" altLang="en-US" sz="1000" kern="0">
                <a:solidFill>
                  <a:prstClr val="black"/>
                </a:solidFill>
              </a:endParaRPr>
            </a:p>
          </p:txBody>
        </p:sp>
        <p:sp>
          <p:nvSpPr>
            <p:cNvPr id="269" name="직사각형 268"/>
            <p:cNvSpPr/>
            <p:nvPr/>
          </p:nvSpPr>
          <p:spPr>
            <a:xfrm>
              <a:off x="7848364"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8</a:t>
              </a:r>
              <a:endParaRPr lang="ko-KR" altLang="en-US" sz="1000" kern="0">
                <a:solidFill>
                  <a:prstClr val="black"/>
                </a:solidFill>
              </a:endParaRPr>
            </a:p>
          </p:txBody>
        </p:sp>
        <p:sp>
          <p:nvSpPr>
            <p:cNvPr id="270" name="직사각형 269"/>
            <p:cNvSpPr/>
            <p:nvPr/>
          </p:nvSpPr>
          <p:spPr>
            <a:xfrm>
              <a:off x="8424428"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a:t>
              </a:r>
              <a:endParaRPr lang="ko-KR" altLang="en-US" sz="1000" kern="0">
                <a:solidFill>
                  <a:prstClr val="black"/>
                </a:solidFill>
              </a:endParaRPr>
            </a:p>
          </p:txBody>
        </p:sp>
        <p:sp>
          <p:nvSpPr>
            <p:cNvPr id="280" name="직사각형 279"/>
            <p:cNvSpPr/>
            <p:nvPr/>
          </p:nvSpPr>
          <p:spPr>
            <a:xfrm>
              <a:off x="7272300"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a:t>
              </a:r>
              <a:endParaRPr lang="ko-KR" altLang="en-US" sz="1000" kern="0">
                <a:solidFill>
                  <a:prstClr val="black"/>
                </a:solidFill>
              </a:endParaRPr>
            </a:p>
          </p:txBody>
        </p:sp>
        <p:sp>
          <p:nvSpPr>
            <p:cNvPr id="281" name="직사각형 280"/>
            <p:cNvSpPr/>
            <p:nvPr/>
          </p:nvSpPr>
          <p:spPr>
            <a:xfrm>
              <a:off x="7848364"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10</a:t>
              </a:r>
              <a:endParaRPr lang="ko-KR" altLang="en-US" sz="1000" kern="0">
                <a:solidFill>
                  <a:prstClr val="black"/>
                </a:solidFill>
              </a:endParaRPr>
            </a:p>
          </p:txBody>
        </p:sp>
        <p:sp>
          <p:nvSpPr>
            <p:cNvPr id="282" name="직사각형 281"/>
            <p:cNvSpPr/>
            <p:nvPr/>
          </p:nvSpPr>
          <p:spPr>
            <a:xfrm>
              <a:off x="8424428"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12</a:t>
              </a:r>
              <a:endParaRPr lang="ko-KR" altLang="en-US" sz="1000" kern="0">
                <a:solidFill>
                  <a:prstClr val="black"/>
                </a:solidFill>
              </a:endParaRPr>
            </a:p>
          </p:txBody>
        </p:sp>
        <p:sp>
          <p:nvSpPr>
            <p:cNvPr id="292" name="직사각형 291"/>
            <p:cNvSpPr/>
            <p:nvPr/>
          </p:nvSpPr>
          <p:spPr>
            <a:xfrm>
              <a:off x="7272300"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a:t>
              </a:r>
              <a:endParaRPr lang="ko-KR" altLang="en-US" sz="1000" kern="0">
                <a:solidFill>
                  <a:prstClr val="black"/>
                </a:solidFill>
              </a:endParaRPr>
            </a:p>
          </p:txBody>
        </p:sp>
        <p:sp>
          <p:nvSpPr>
            <p:cNvPr id="293" name="직사각형 292"/>
            <p:cNvSpPr/>
            <p:nvPr/>
          </p:nvSpPr>
          <p:spPr>
            <a:xfrm>
              <a:off x="7848364"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a:t>
              </a:r>
              <a:endParaRPr lang="ko-KR" altLang="en-US" sz="1000" kern="0">
                <a:solidFill>
                  <a:prstClr val="black"/>
                </a:solidFill>
              </a:endParaRPr>
            </a:p>
          </p:txBody>
        </p:sp>
        <p:sp>
          <p:nvSpPr>
            <p:cNvPr id="294" name="직사각형 293"/>
            <p:cNvSpPr/>
            <p:nvPr/>
          </p:nvSpPr>
          <p:spPr>
            <a:xfrm>
              <a:off x="8424428"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16</a:t>
              </a:r>
              <a:endParaRPr lang="ko-KR" altLang="en-US" sz="1000" kern="0">
                <a:solidFill>
                  <a:prstClr val="black"/>
                </a:solidFill>
              </a:endParaRPr>
            </a:p>
          </p:txBody>
        </p:sp>
        <p:sp>
          <p:nvSpPr>
            <p:cNvPr id="304" name="직사각형 303"/>
            <p:cNvSpPr/>
            <p:nvPr/>
          </p:nvSpPr>
          <p:spPr>
            <a:xfrm>
              <a:off x="7272300"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5" name="직사각형 304"/>
            <p:cNvSpPr/>
            <p:nvPr/>
          </p:nvSpPr>
          <p:spPr>
            <a:xfrm>
              <a:off x="7848364"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a:t>
              </a:r>
              <a:endParaRPr lang="ko-KR" altLang="en-US" sz="1000" kern="0">
                <a:solidFill>
                  <a:prstClr val="black"/>
                </a:solidFill>
              </a:endParaRPr>
            </a:p>
          </p:txBody>
        </p:sp>
        <p:sp>
          <p:nvSpPr>
            <p:cNvPr id="306" name="직사각형 305"/>
            <p:cNvSpPr/>
            <p:nvPr/>
          </p:nvSpPr>
          <p:spPr>
            <a:xfrm>
              <a:off x="8424428"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a:t>
              </a:r>
              <a:endParaRPr lang="ko-KR" altLang="en-US" sz="1000" kern="0">
                <a:solidFill>
                  <a:prstClr val="black"/>
                </a:solidFill>
              </a:endParaRPr>
            </a:p>
          </p:txBody>
        </p:sp>
        <p:sp>
          <p:nvSpPr>
            <p:cNvPr id="317" name="직사각형 316"/>
            <p:cNvSpPr/>
            <p:nvPr/>
          </p:nvSpPr>
          <p:spPr>
            <a:xfrm>
              <a:off x="7272300"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1,997</a:t>
              </a:r>
              <a:endParaRPr lang="ko-KR" altLang="en-US" sz="1000" kern="0">
                <a:solidFill>
                  <a:prstClr val="black"/>
                </a:solidFill>
              </a:endParaRPr>
            </a:p>
          </p:txBody>
        </p:sp>
        <p:sp>
          <p:nvSpPr>
            <p:cNvPr id="318" name="직사각형 317"/>
            <p:cNvSpPr/>
            <p:nvPr/>
          </p:nvSpPr>
          <p:spPr>
            <a:xfrm>
              <a:off x="7848364"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3,966</a:t>
              </a:r>
              <a:endParaRPr lang="ko-KR" altLang="en-US" sz="1000" kern="0">
                <a:solidFill>
                  <a:prstClr val="black"/>
                </a:solidFill>
              </a:endParaRPr>
            </a:p>
          </p:txBody>
        </p:sp>
        <p:sp>
          <p:nvSpPr>
            <p:cNvPr id="319" name="직사각형 318"/>
            <p:cNvSpPr/>
            <p:nvPr/>
          </p:nvSpPr>
          <p:spPr>
            <a:xfrm>
              <a:off x="8424428"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4,995</a:t>
              </a:r>
              <a:endParaRPr lang="ko-KR" altLang="en-US" sz="1000" kern="0">
                <a:solidFill>
                  <a:prstClr val="black"/>
                </a:solidFill>
              </a:endParaRPr>
            </a:p>
          </p:txBody>
        </p:sp>
        <p:sp>
          <p:nvSpPr>
            <p:cNvPr id="337" name="위쪽 화살표 336"/>
            <p:cNvSpPr/>
            <p:nvPr/>
          </p:nvSpPr>
          <p:spPr>
            <a:xfrm rot="1335699">
              <a:off x="7670487" y="2718469"/>
              <a:ext cx="915512" cy="350244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338" name="위쪽 화살표 337"/>
          <p:cNvSpPr/>
          <p:nvPr/>
        </p:nvSpPr>
        <p:spPr>
          <a:xfrm rot="1335699">
            <a:off x="7699481" y="2714184"/>
            <a:ext cx="915512" cy="354583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9" name="TextBox 338"/>
          <p:cNvSpPr txBox="1"/>
          <p:nvPr/>
        </p:nvSpPr>
        <p:spPr>
          <a:xfrm>
            <a:off x="251520" y="63772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r>
              <a:rPr lang="en-US" altLang="ko-KR" sz="1000">
                <a:solidFill>
                  <a:srgbClr val="000000"/>
                </a:solidFill>
                <a:cs typeface="Arial Narrow" pitchFamily="34" charset="0"/>
              </a:rPr>
              <a:t>, </a:t>
            </a:r>
            <a:r>
              <a:rPr lang="ko-KR" altLang="en-US" sz="1000">
                <a:solidFill>
                  <a:srgbClr val="000000"/>
                </a:solidFill>
                <a:cs typeface="Arial Narrow" pitchFamily="34" charset="0"/>
              </a:rPr>
              <a:t>개인고객 </a:t>
            </a:r>
            <a:r>
              <a:rPr lang="en-US" altLang="ko-KR" sz="1000">
                <a:solidFill>
                  <a:srgbClr val="000000"/>
                </a:solidFill>
                <a:cs typeface="Arial Narrow" pitchFamily="34" charset="0"/>
              </a:rPr>
              <a:t>Only</a:t>
            </a:r>
            <a:endParaRPr lang="ko-KR" altLang="en-US" sz="1000">
              <a:solidFill>
                <a:srgbClr val="000000"/>
              </a:solidFill>
              <a:cs typeface="Arial Narrow" pitchFamily="34" charset="0"/>
            </a:endParaRPr>
          </a:p>
        </p:txBody>
      </p:sp>
      <p:sp>
        <p:nvSpPr>
          <p:cNvPr id="157" name="직사각형 156"/>
          <p:cNvSpPr/>
          <p:nvPr/>
        </p:nvSpPr>
        <p:spPr>
          <a:xfrm>
            <a:off x="154698" y="1124744"/>
            <a:ext cx="884579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 제주시내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 시장</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거래금액이 감소될 것이나</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국내관광객 거래금액 급증으로 제주도민 거래금액을 초과할 것으로 예상되며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시장전체 거래금액은 증가추세를 지속할 것으로 판단됨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grpSp>
        <p:nvGrpSpPr>
          <p:cNvPr id="9" name="그룹 8"/>
          <p:cNvGrpSpPr/>
          <p:nvPr/>
        </p:nvGrpSpPr>
        <p:grpSpPr>
          <a:xfrm>
            <a:off x="5430973" y="2024844"/>
            <a:ext cx="1671099" cy="4281394"/>
            <a:chOff x="5430973" y="2024844"/>
            <a:chExt cx="1671099" cy="4281394"/>
          </a:xfrm>
        </p:grpSpPr>
        <p:sp>
          <p:nvSpPr>
            <p:cNvPr id="188" name="TextBox 187"/>
            <p:cNvSpPr txBox="1"/>
            <p:nvPr/>
          </p:nvSpPr>
          <p:spPr>
            <a:xfrm>
              <a:off x="5442154" y="2024844"/>
              <a:ext cx="1657840" cy="219675"/>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600">
                  <a:solidFill>
                    <a:srgbClr val="000000"/>
                  </a:solidFill>
                  <a:latin typeface="NOVA ExtraBold" panose="00000800000000000000" pitchFamily="2" charset="-127"/>
                  <a:ea typeface="NOVA ExtraBold" panose="00000800000000000000" pitchFamily="2" charset="-127"/>
                  <a:cs typeface="Arial Narrow" pitchFamily="34" charset="0"/>
                </a:rPr>
                <a:t>제주도민</a:t>
              </a:r>
            </a:p>
          </p:txBody>
        </p:sp>
        <p:cxnSp>
          <p:nvCxnSpPr>
            <p:cNvPr id="189" name="직선 연결선 188"/>
            <p:cNvCxnSpPr/>
            <p:nvPr/>
          </p:nvCxnSpPr>
          <p:spPr>
            <a:xfrm>
              <a:off x="5442982" y="2312876"/>
              <a:ext cx="165618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0" name="직사각형 189"/>
            <p:cNvSpPr/>
            <p:nvPr/>
          </p:nvSpPr>
          <p:spPr>
            <a:xfrm>
              <a:off x="5442982"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‘14</a:t>
              </a:r>
              <a:endParaRPr lang="ko-KR" altLang="en-US" sz="1100" b="1" kern="0">
                <a:solidFill>
                  <a:prstClr val="black"/>
                </a:solidFill>
              </a:endParaRPr>
            </a:p>
          </p:txBody>
        </p:sp>
        <p:sp>
          <p:nvSpPr>
            <p:cNvPr id="191" name="직사각형 190"/>
            <p:cNvSpPr/>
            <p:nvPr/>
          </p:nvSpPr>
          <p:spPr>
            <a:xfrm>
              <a:off x="6019046" y="2386372"/>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‘15</a:t>
              </a:r>
              <a:endParaRPr lang="ko-KR" altLang="en-US" sz="1100" b="1" kern="0">
                <a:solidFill>
                  <a:prstClr val="black"/>
                </a:solidFill>
              </a:endParaRPr>
            </a:p>
          </p:txBody>
        </p:sp>
        <p:sp>
          <p:nvSpPr>
            <p:cNvPr id="192" name="직사각형 191"/>
            <p:cNvSpPr/>
            <p:nvPr/>
          </p:nvSpPr>
          <p:spPr>
            <a:xfrm>
              <a:off x="6595110" y="2386373"/>
              <a:ext cx="504056" cy="322963"/>
            </a:xfrm>
            <a:prstGeom prst="rect">
              <a:avLst/>
            </a:prstGeom>
            <a:solidFill>
              <a:schemeClr val="accent2"/>
            </a:solid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b="1" kern="0">
                  <a:solidFill>
                    <a:prstClr val="black"/>
                  </a:solidFill>
                </a:rPr>
                <a:t>‘16</a:t>
              </a:r>
              <a:endParaRPr lang="ko-KR" altLang="en-US" sz="1100" b="1" kern="0">
                <a:solidFill>
                  <a:prstClr val="black"/>
                </a:solidFill>
              </a:endParaRPr>
            </a:p>
          </p:txBody>
        </p:sp>
        <p:sp>
          <p:nvSpPr>
            <p:cNvPr id="214" name="직사각형 213"/>
            <p:cNvSpPr/>
            <p:nvPr/>
          </p:nvSpPr>
          <p:spPr>
            <a:xfrm>
              <a:off x="5430973"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6,662</a:t>
              </a:r>
              <a:endParaRPr lang="ko-KR" altLang="en-US" sz="1000" kern="0">
                <a:solidFill>
                  <a:prstClr val="black"/>
                </a:solidFill>
              </a:endParaRPr>
            </a:p>
          </p:txBody>
        </p:sp>
        <p:sp>
          <p:nvSpPr>
            <p:cNvPr id="215" name="직사각형 214"/>
            <p:cNvSpPr/>
            <p:nvPr/>
          </p:nvSpPr>
          <p:spPr>
            <a:xfrm>
              <a:off x="6007037"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7,862</a:t>
              </a:r>
              <a:endParaRPr lang="ko-KR" altLang="en-US" sz="1000" kern="0">
                <a:solidFill>
                  <a:prstClr val="black"/>
                </a:solidFill>
              </a:endParaRPr>
            </a:p>
          </p:txBody>
        </p:sp>
        <p:sp>
          <p:nvSpPr>
            <p:cNvPr id="216" name="직사각형 215"/>
            <p:cNvSpPr/>
            <p:nvPr/>
          </p:nvSpPr>
          <p:spPr>
            <a:xfrm>
              <a:off x="6583101" y="3206665"/>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7,544</a:t>
              </a:r>
              <a:endParaRPr lang="ko-KR" altLang="en-US" sz="1000" kern="0">
                <a:solidFill>
                  <a:prstClr val="black"/>
                </a:solidFill>
              </a:endParaRPr>
            </a:p>
          </p:txBody>
        </p:sp>
        <p:sp>
          <p:nvSpPr>
            <p:cNvPr id="226" name="직사각형 225"/>
            <p:cNvSpPr/>
            <p:nvPr/>
          </p:nvSpPr>
          <p:spPr>
            <a:xfrm>
              <a:off x="5430973"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256</a:t>
              </a:r>
              <a:endParaRPr lang="ko-KR" altLang="en-US" sz="1000" kern="0">
                <a:solidFill>
                  <a:prstClr val="black"/>
                </a:solidFill>
              </a:endParaRPr>
            </a:p>
          </p:txBody>
        </p:sp>
        <p:sp>
          <p:nvSpPr>
            <p:cNvPr id="227" name="직사각형 226"/>
            <p:cNvSpPr/>
            <p:nvPr/>
          </p:nvSpPr>
          <p:spPr>
            <a:xfrm>
              <a:off x="6007037"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349</a:t>
              </a:r>
              <a:endParaRPr lang="ko-KR" altLang="en-US" sz="1000" kern="0">
                <a:solidFill>
                  <a:prstClr val="black"/>
                </a:solidFill>
              </a:endParaRPr>
            </a:p>
          </p:txBody>
        </p:sp>
        <p:sp>
          <p:nvSpPr>
            <p:cNvPr id="228" name="직사각형 227"/>
            <p:cNvSpPr/>
            <p:nvPr/>
          </p:nvSpPr>
          <p:spPr>
            <a:xfrm>
              <a:off x="6583101" y="3596336"/>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328</a:t>
              </a:r>
              <a:endParaRPr lang="ko-KR" altLang="en-US" sz="1000" kern="0">
                <a:solidFill>
                  <a:prstClr val="black"/>
                </a:solidFill>
              </a:endParaRPr>
            </a:p>
          </p:txBody>
        </p:sp>
        <p:sp>
          <p:nvSpPr>
            <p:cNvPr id="238" name="직사각형 237"/>
            <p:cNvSpPr/>
            <p:nvPr/>
          </p:nvSpPr>
          <p:spPr>
            <a:xfrm>
              <a:off x="5430973"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264</a:t>
              </a:r>
              <a:endParaRPr lang="ko-KR" altLang="en-US" sz="1000" kern="0">
                <a:solidFill>
                  <a:prstClr val="black"/>
                </a:solidFill>
              </a:endParaRPr>
            </a:p>
          </p:txBody>
        </p:sp>
        <p:sp>
          <p:nvSpPr>
            <p:cNvPr id="239" name="직사각형 238"/>
            <p:cNvSpPr/>
            <p:nvPr/>
          </p:nvSpPr>
          <p:spPr>
            <a:xfrm>
              <a:off x="6007037"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356</a:t>
              </a:r>
              <a:endParaRPr lang="ko-KR" altLang="en-US" sz="1000" kern="0">
                <a:solidFill>
                  <a:prstClr val="black"/>
                </a:solidFill>
              </a:endParaRPr>
            </a:p>
          </p:txBody>
        </p:sp>
        <p:sp>
          <p:nvSpPr>
            <p:cNvPr id="240" name="직사각형 239"/>
            <p:cNvSpPr/>
            <p:nvPr/>
          </p:nvSpPr>
          <p:spPr>
            <a:xfrm>
              <a:off x="6583101" y="4003149"/>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346</a:t>
              </a:r>
              <a:endParaRPr lang="ko-KR" altLang="en-US" sz="1000" kern="0">
                <a:solidFill>
                  <a:prstClr val="black"/>
                </a:solidFill>
              </a:endParaRPr>
            </a:p>
          </p:txBody>
        </p:sp>
        <p:sp>
          <p:nvSpPr>
            <p:cNvPr id="250" name="직사각형 249"/>
            <p:cNvSpPr/>
            <p:nvPr/>
          </p:nvSpPr>
          <p:spPr>
            <a:xfrm>
              <a:off x="5430973"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3,900</a:t>
              </a:r>
              <a:endParaRPr lang="ko-KR" altLang="en-US" sz="1000" kern="0">
                <a:solidFill>
                  <a:prstClr val="black"/>
                </a:solidFill>
              </a:endParaRPr>
            </a:p>
          </p:txBody>
        </p:sp>
        <p:sp>
          <p:nvSpPr>
            <p:cNvPr id="251" name="직사각형 250"/>
            <p:cNvSpPr/>
            <p:nvPr/>
          </p:nvSpPr>
          <p:spPr>
            <a:xfrm>
              <a:off x="6007037"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4,852</a:t>
              </a:r>
              <a:endParaRPr lang="ko-KR" altLang="en-US" sz="1000" kern="0">
                <a:solidFill>
                  <a:prstClr val="black"/>
                </a:solidFill>
              </a:endParaRPr>
            </a:p>
          </p:txBody>
        </p:sp>
        <p:sp>
          <p:nvSpPr>
            <p:cNvPr id="252" name="직사각형 251"/>
            <p:cNvSpPr/>
            <p:nvPr/>
          </p:nvSpPr>
          <p:spPr>
            <a:xfrm>
              <a:off x="6583101" y="439376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4,912</a:t>
              </a:r>
              <a:endParaRPr lang="ko-KR" altLang="en-US" sz="1000" kern="0">
                <a:solidFill>
                  <a:prstClr val="black"/>
                </a:solidFill>
              </a:endParaRPr>
            </a:p>
          </p:txBody>
        </p:sp>
        <p:sp>
          <p:nvSpPr>
            <p:cNvPr id="262" name="직사각형 261"/>
            <p:cNvSpPr/>
            <p:nvPr/>
          </p:nvSpPr>
          <p:spPr>
            <a:xfrm>
              <a:off x="5430973"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50</a:t>
              </a:r>
              <a:endParaRPr lang="ko-KR" altLang="en-US" sz="1000" kern="0">
                <a:solidFill>
                  <a:prstClr val="black"/>
                </a:solidFill>
              </a:endParaRPr>
            </a:p>
          </p:txBody>
        </p:sp>
        <p:sp>
          <p:nvSpPr>
            <p:cNvPr id="263" name="직사각형 262"/>
            <p:cNvSpPr/>
            <p:nvPr/>
          </p:nvSpPr>
          <p:spPr>
            <a:xfrm>
              <a:off x="6007037"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114</a:t>
              </a:r>
              <a:endParaRPr lang="ko-KR" altLang="en-US" sz="1000" kern="0">
                <a:solidFill>
                  <a:prstClr val="black"/>
                </a:solidFill>
              </a:endParaRPr>
            </a:p>
          </p:txBody>
        </p:sp>
        <p:sp>
          <p:nvSpPr>
            <p:cNvPr id="264" name="직사각형 263"/>
            <p:cNvSpPr/>
            <p:nvPr/>
          </p:nvSpPr>
          <p:spPr>
            <a:xfrm>
              <a:off x="6583101" y="4791768"/>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141</a:t>
              </a:r>
              <a:endParaRPr lang="ko-KR" altLang="en-US" sz="1000" kern="0">
                <a:solidFill>
                  <a:prstClr val="black"/>
                </a:solidFill>
              </a:endParaRPr>
            </a:p>
          </p:txBody>
        </p:sp>
        <p:sp>
          <p:nvSpPr>
            <p:cNvPr id="274" name="직사각형 273"/>
            <p:cNvSpPr/>
            <p:nvPr/>
          </p:nvSpPr>
          <p:spPr>
            <a:xfrm>
              <a:off x="5430973"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290</a:t>
              </a:r>
              <a:endParaRPr lang="ko-KR" altLang="en-US" sz="1000" kern="0">
                <a:solidFill>
                  <a:prstClr val="black"/>
                </a:solidFill>
              </a:endParaRPr>
            </a:p>
          </p:txBody>
        </p:sp>
        <p:sp>
          <p:nvSpPr>
            <p:cNvPr id="275" name="직사각형 274"/>
            <p:cNvSpPr/>
            <p:nvPr/>
          </p:nvSpPr>
          <p:spPr>
            <a:xfrm>
              <a:off x="6007037"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349</a:t>
              </a:r>
              <a:endParaRPr lang="ko-KR" altLang="en-US" sz="1000" kern="0">
                <a:solidFill>
                  <a:prstClr val="black"/>
                </a:solidFill>
              </a:endParaRPr>
            </a:p>
          </p:txBody>
        </p:sp>
        <p:sp>
          <p:nvSpPr>
            <p:cNvPr id="276" name="직사각형 275"/>
            <p:cNvSpPr/>
            <p:nvPr/>
          </p:nvSpPr>
          <p:spPr>
            <a:xfrm>
              <a:off x="6583101" y="5185757"/>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435</a:t>
              </a:r>
              <a:endParaRPr lang="ko-KR" altLang="en-US" sz="1000" kern="0">
                <a:solidFill>
                  <a:prstClr val="black"/>
                </a:solidFill>
              </a:endParaRPr>
            </a:p>
          </p:txBody>
        </p:sp>
        <p:sp>
          <p:nvSpPr>
            <p:cNvPr id="286" name="직사각형 285"/>
            <p:cNvSpPr/>
            <p:nvPr/>
          </p:nvSpPr>
          <p:spPr>
            <a:xfrm>
              <a:off x="5430973"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73</a:t>
              </a:r>
              <a:endParaRPr lang="ko-KR" altLang="en-US" sz="1000" kern="0">
                <a:solidFill>
                  <a:prstClr val="black"/>
                </a:solidFill>
              </a:endParaRPr>
            </a:p>
          </p:txBody>
        </p:sp>
        <p:sp>
          <p:nvSpPr>
            <p:cNvPr id="287" name="직사각형 286"/>
            <p:cNvSpPr/>
            <p:nvPr/>
          </p:nvSpPr>
          <p:spPr>
            <a:xfrm>
              <a:off x="6007037"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130</a:t>
              </a:r>
              <a:endParaRPr lang="ko-KR" altLang="en-US" sz="1000" kern="0">
                <a:solidFill>
                  <a:prstClr val="black"/>
                </a:solidFill>
              </a:endParaRPr>
            </a:p>
          </p:txBody>
        </p:sp>
        <p:sp>
          <p:nvSpPr>
            <p:cNvPr id="288" name="직사각형 287"/>
            <p:cNvSpPr/>
            <p:nvPr/>
          </p:nvSpPr>
          <p:spPr>
            <a:xfrm>
              <a:off x="6583101" y="5592570"/>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140</a:t>
              </a:r>
              <a:endParaRPr lang="ko-KR" altLang="en-US" sz="1000" kern="0">
                <a:solidFill>
                  <a:prstClr val="black"/>
                </a:solidFill>
              </a:endParaRPr>
            </a:p>
          </p:txBody>
        </p:sp>
        <p:sp>
          <p:nvSpPr>
            <p:cNvPr id="298" name="직사각형 297"/>
            <p:cNvSpPr/>
            <p:nvPr/>
          </p:nvSpPr>
          <p:spPr>
            <a:xfrm>
              <a:off x="5430973"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3</a:t>
              </a:r>
              <a:endParaRPr lang="ko-KR" altLang="en-US" sz="1000" kern="0">
                <a:solidFill>
                  <a:prstClr val="black"/>
                </a:solidFill>
              </a:endParaRPr>
            </a:p>
          </p:txBody>
        </p:sp>
        <p:sp>
          <p:nvSpPr>
            <p:cNvPr id="299" name="직사각형 298"/>
            <p:cNvSpPr/>
            <p:nvPr/>
          </p:nvSpPr>
          <p:spPr>
            <a:xfrm>
              <a:off x="6007037"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5</a:t>
              </a:r>
              <a:endParaRPr lang="ko-KR" altLang="en-US" sz="1000" kern="0">
                <a:solidFill>
                  <a:prstClr val="black"/>
                </a:solidFill>
              </a:endParaRPr>
            </a:p>
          </p:txBody>
        </p:sp>
        <p:sp>
          <p:nvSpPr>
            <p:cNvPr id="300" name="직사각형 299"/>
            <p:cNvSpPr/>
            <p:nvPr/>
          </p:nvSpPr>
          <p:spPr>
            <a:xfrm>
              <a:off x="6583101" y="5982202"/>
              <a:ext cx="504056" cy="324036"/>
            </a:xfrm>
            <a:prstGeom prst="rect">
              <a:avLst/>
            </a:prstGeom>
            <a:noFill/>
            <a:ln w="63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a:t>
              </a:r>
              <a:endParaRPr lang="ko-KR" altLang="en-US" sz="1000" kern="0">
                <a:solidFill>
                  <a:prstClr val="black"/>
                </a:solidFill>
              </a:endParaRPr>
            </a:p>
          </p:txBody>
        </p:sp>
        <p:sp>
          <p:nvSpPr>
            <p:cNvPr id="311" name="직사각형 310"/>
            <p:cNvSpPr/>
            <p:nvPr/>
          </p:nvSpPr>
          <p:spPr>
            <a:xfrm>
              <a:off x="5430973"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11,498</a:t>
              </a:r>
              <a:endParaRPr lang="ko-KR" altLang="en-US" sz="1000" kern="0">
                <a:solidFill>
                  <a:prstClr val="black"/>
                </a:solidFill>
              </a:endParaRPr>
            </a:p>
          </p:txBody>
        </p:sp>
        <p:sp>
          <p:nvSpPr>
            <p:cNvPr id="312" name="직사각형 311"/>
            <p:cNvSpPr/>
            <p:nvPr/>
          </p:nvSpPr>
          <p:spPr>
            <a:xfrm>
              <a:off x="6007037"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14,017</a:t>
              </a:r>
              <a:endParaRPr lang="ko-KR" altLang="en-US" sz="1000" kern="0">
                <a:solidFill>
                  <a:prstClr val="black"/>
                </a:solidFill>
              </a:endParaRPr>
            </a:p>
          </p:txBody>
        </p:sp>
        <p:sp>
          <p:nvSpPr>
            <p:cNvPr id="313" name="직사각형 312"/>
            <p:cNvSpPr/>
            <p:nvPr/>
          </p:nvSpPr>
          <p:spPr>
            <a:xfrm>
              <a:off x="6583101" y="2809547"/>
              <a:ext cx="504056" cy="324036"/>
            </a:xfrm>
            <a:prstGeom prst="rect">
              <a:avLst/>
            </a:prstGeom>
            <a:noFill/>
            <a:ln w="19050" cap="flat" cmpd="sng" algn="ctr">
              <a:solidFill>
                <a:sysClr val="window" lastClr="FFFFFF">
                  <a:lumMod val="50000"/>
                </a:sysClr>
              </a:solidFill>
              <a:prstDash val="solid"/>
              <a:tailEnd type="arrow" w="lg" len="med"/>
            </a:ln>
          </p:spPr>
          <p:txBody>
            <a:bodyPr lIns="0" r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000" kern="0">
                  <a:solidFill>
                    <a:prstClr val="black"/>
                  </a:solidFill>
                </a:rPr>
                <a:t>13,860</a:t>
              </a:r>
              <a:endParaRPr lang="ko-KR" altLang="en-US" sz="1000" kern="0">
                <a:solidFill>
                  <a:prstClr val="black"/>
                </a:solidFill>
              </a:endParaRPr>
            </a:p>
          </p:txBody>
        </p:sp>
        <p:sp>
          <p:nvSpPr>
            <p:cNvPr id="326" name="위쪽 화살표 325"/>
            <p:cNvSpPr/>
            <p:nvPr/>
          </p:nvSpPr>
          <p:spPr>
            <a:xfrm rot="5998181">
              <a:off x="6426395" y="2836087"/>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327" name="위쪽 화살표 326"/>
            <p:cNvSpPr/>
            <p:nvPr/>
          </p:nvSpPr>
          <p:spPr>
            <a:xfrm rot="5998181">
              <a:off x="6406584" y="3239238"/>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328" name="위쪽 화살표 327"/>
            <p:cNvSpPr/>
            <p:nvPr/>
          </p:nvSpPr>
          <p:spPr>
            <a:xfrm rot="5998181">
              <a:off x="6406584" y="3635282"/>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58" name="위쪽 화살표 157"/>
            <p:cNvSpPr/>
            <p:nvPr/>
          </p:nvSpPr>
          <p:spPr>
            <a:xfrm rot="5998181">
              <a:off x="6416710" y="2447428"/>
              <a:ext cx="288032" cy="106332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Tree>
    <p:extLst>
      <p:ext uri="{BB962C8B-B14F-4D97-AF65-F5344CB8AC3E}">
        <p14:creationId xmlns:p14="http://schemas.microsoft.com/office/powerpoint/2010/main" val="2622089440"/>
      </p:ext>
    </p:extLst>
  </p:cSld>
  <p:clrMapOvr>
    <a:masterClrMapping/>
  </p:clrMapOvr>
  <p:transition/>
  <p:timing/>
</p:sld>
</file>

<file path=ppt/slides/slide1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특성 요약 </a:t>
            </a:r>
            <a:r>
              <a:rPr lang="en-US" altLang="ko-KR"/>
              <a:t>(Type </a:t>
            </a:r>
            <a:r>
              <a:rPr lang="en-US" altLang="ko-KR" smtClean="0"/>
              <a:t>B)</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smtClean="0"/>
              <a:t> 성 소비 특성 요약</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9" name="모서리가 둥근 직사각형 8"/>
          <p:cNvSpPr/>
          <p:nvPr/>
        </p:nvSpPr>
        <p:spPr>
          <a:xfrm>
            <a:off x="190923" y="1448780"/>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모서리가 둥근 직사각형 45"/>
          <p:cNvSpPr/>
          <p:nvPr/>
        </p:nvSpPr>
        <p:spPr>
          <a:xfrm>
            <a:off x="4689566" y="1438910"/>
            <a:ext cx="4273065" cy="1450030"/>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모서리가 둥근 직사각형 46"/>
          <p:cNvSpPr/>
          <p:nvPr/>
        </p:nvSpPr>
        <p:spPr>
          <a:xfrm>
            <a:off x="190923" y="5013176"/>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모서리가 둥근 직사각형 47"/>
          <p:cNvSpPr/>
          <p:nvPr/>
        </p:nvSpPr>
        <p:spPr>
          <a:xfrm>
            <a:off x="4689624" y="5013176"/>
            <a:ext cx="4273065" cy="129614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모서리가 둥근 직사각형 48"/>
          <p:cNvSpPr/>
          <p:nvPr/>
        </p:nvSpPr>
        <p:spPr>
          <a:xfrm>
            <a:off x="190923" y="116074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북부</a:t>
            </a:r>
          </a:p>
        </p:txBody>
      </p:sp>
      <p:sp>
        <p:nvSpPr>
          <p:cNvPr id="50" name="모서리가 둥근 직사각형 49"/>
          <p:cNvSpPr/>
          <p:nvPr/>
        </p:nvSpPr>
        <p:spPr>
          <a:xfrm>
            <a:off x="4688401" y="1150878"/>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동부</a:t>
            </a:r>
          </a:p>
        </p:txBody>
      </p:sp>
      <p:sp>
        <p:nvSpPr>
          <p:cNvPr id="51" name="모서리가 둥근 직사각형 50"/>
          <p:cNvSpPr/>
          <p:nvPr/>
        </p:nvSpPr>
        <p:spPr>
          <a:xfrm>
            <a:off x="190923" y="472036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서부</a:t>
            </a:r>
          </a:p>
        </p:txBody>
      </p:sp>
      <p:sp>
        <p:nvSpPr>
          <p:cNvPr id="52" name="모서리가 둥근 직사각형 51"/>
          <p:cNvSpPr/>
          <p:nvPr/>
        </p:nvSpPr>
        <p:spPr>
          <a:xfrm>
            <a:off x="4688459" y="472036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100">
                <a:solidFill>
                  <a:srgbClr val="FFFFFF"/>
                </a:solidFill>
              </a:rPr>
              <a:t>남부</a:t>
            </a:r>
          </a:p>
        </p:txBody>
      </p:sp>
      <p:cxnSp>
        <p:nvCxnSpPr>
          <p:cNvPr id="4" name="직선 연결선 3"/>
          <p:cNvCxnSpPr/>
          <p:nvPr/>
        </p:nvCxnSpPr>
        <p:spPr>
          <a:xfrm flipH="1" flipV="1">
            <a:off x="3707922" y="2755123"/>
            <a:ext cx="340897" cy="510543"/>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flipH="1" flipV="1">
            <a:off x="4313725" y="4630384"/>
            <a:ext cx="368372" cy="26157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flipH="1">
            <a:off x="2717794" y="4588672"/>
            <a:ext cx="230004" cy="4197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H="1">
            <a:off x="5611085" y="2888940"/>
            <a:ext cx="185961" cy="526721"/>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67644" y="1503943"/>
            <a:ext cx="4145622" cy="117981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66%</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12.3%</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82%</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84.7% </a:t>
            </a:r>
            <a:r>
              <a:rPr lang="ko-KR" altLang="en-US" sz="1000">
                <a:solidFill>
                  <a:srgbClr val="000000"/>
                </a:solidFill>
                <a:cs typeface="Arial Narrow" pitchFamily="34" charset="0"/>
              </a:rPr>
              <a:t>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면세점</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화장품</a:t>
            </a:r>
            <a:r>
              <a:rPr lang="ko-KR" altLang="en-US" sz="1000">
                <a:solidFill>
                  <a:srgbClr val="000000"/>
                </a:solidFill>
                <a:cs typeface="Arial Narrow" pitchFamily="34" charset="0"/>
              </a:rPr>
              <a:t> 업종 매출이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신규 가맹점 수가 가장 많은 지역</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비중이 </a:t>
            </a:r>
            <a:r>
              <a:rPr lang="en-US" altLang="ko-KR" sz="1000">
                <a:solidFill>
                  <a:srgbClr val="000000"/>
                </a:solidFill>
                <a:cs typeface="Arial Narrow" pitchFamily="34" charset="0"/>
              </a:rPr>
              <a:t>10.9%</a:t>
            </a:r>
            <a:r>
              <a:rPr lang="ko-KR" altLang="en-US" sz="1000">
                <a:solidFill>
                  <a:srgbClr val="000000"/>
                </a:solidFill>
                <a:cs typeface="Arial Narrow" pitchFamily="34" charset="0"/>
              </a:rPr>
              <a:t>로</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3.8%P </a:t>
            </a:r>
            <a:r>
              <a:rPr lang="ko-KR" altLang="en-US" sz="1000">
                <a:solidFill>
                  <a:srgbClr val="000000"/>
                </a:solidFill>
                <a:cs typeface="Arial Narrow" pitchFamily="34" charset="0"/>
              </a:rPr>
              <a:t>증가</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주말 소비 감소</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중국인 주말 소비 증가</a:t>
            </a:r>
          </a:p>
          <a:p>
            <a:pPr>
              <a:spcBef>
                <a:spcPts val="400"/>
              </a:spcBef>
              <a:buClr>
                <a:srgbClr val="000000"/>
              </a:buClr>
              <a:buSzTx/>
            </a:pPr>
            <a:r>
              <a:rPr lang="en-US" altLang="ko-KR" sz="1000">
                <a:solidFill>
                  <a:srgbClr val="000000"/>
                </a:solidFill>
                <a:cs typeface="Arial Narrow" pitchFamily="34" charset="0"/>
              </a:rPr>
              <a:t>· </a:t>
            </a:r>
            <a:r>
              <a:rPr lang="en-US" altLang="ko-KR" sz="1000" b="1" u="sng">
                <a:solidFill>
                  <a:srgbClr val="000000"/>
                </a:solidFill>
                <a:cs typeface="Arial Narrow" pitchFamily="34" charset="0"/>
              </a:rPr>
              <a:t>2-30</a:t>
            </a:r>
            <a:r>
              <a:rPr lang="ko-KR" altLang="en-US" sz="1000" b="1" u="sng">
                <a:solidFill>
                  <a:srgbClr val="000000"/>
                </a:solidFill>
                <a:cs typeface="Arial Narrow" pitchFamily="34" charset="0"/>
              </a:rPr>
              <a:t>대 고객 소비 및 밤 </a:t>
            </a:r>
            <a:r>
              <a:rPr lang="en-US" altLang="ko-KR" sz="1000" b="1" u="sng">
                <a:solidFill>
                  <a:srgbClr val="000000"/>
                </a:solidFill>
                <a:cs typeface="Arial Narrow" pitchFamily="34" charset="0"/>
              </a:rPr>
              <a:t>10</a:t>
            </a:r>
            <a:r>
              <a:rPr lang="ko-KR" altLang="en-US" sz="1000" b="1" u="sng">
                <a:solidFill>
                  <a:srgbClr val="000000"/>
                </a:solidFill>
                <a:cs typeface="Arial Narrow" pitchFamily="34" charset="0"/>
              </a:rPr>
              <a:t>시 이후 소비 증가</a:t>
            </a:r>
          </a:p>
        </p:txBody>
      </p:sp>
      <p:sp>
        <p:nvSpPr>
          <p:cNvPr id="58" name="TextBox 57"/>
          <p:cNvSpPr txBox="1"/>
          <p:nvPr/>
        </p:nvSpPr>
        <p:spPr>
          <a:xfrm>
            <a:off x="4753287" y="1494073"/>
            <a:ext cx="4145622" cy="128240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9%</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15.8%</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 중국인 소비의 </a:t>
            </a:r>
            <a:r>
              <a:rPr lang="en-US" altLang="ko-KR" sz="1000">
                <a:solidFill>
                  <a:srgbClr val="000000"/>
                </a:solidFill>
                <a:cs typeface="Arial Narrow" pitchFamily="34" charset="0"/>
              </a:rPr>
              <a:t>7%</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38.9% </a:t>
            </a:r>
            <a:r>
              <a:rPr lang="ko-KR" altLang="en-US" sz="1000">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농축수산품</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기념품점 </a:t>
            </a:r>
            <a:r>
              <a:rPr lang="ko-KR" altLang="en-US" sz="1000">
                <a:solidFill>
                  <a:srgbClr val="000000"/>
                </a:solidFill>
                <a:cs typeface="Arial Narrow" pitchFamily="34" charset="0"/>
              </a:rPr>
              <a:t>매출이 높고</a:t>
            </a:r>
            <a:r>
              <a:rPr lang="en-US" altLang="ko-KR" sz="1000">
                <a:solidFill>
                  <a:srgbClr val="000000"/>
                </a:solidFill>
                <a:cs typeface="Arial Narrow" pitchFamily="34" charset="0"/>
              </a:rPr>
              <a:t>, 3</a:t>
            </a:r>
            <a:r>
              <a:rPr lang="ko-KR" altLang="en-US" sz="1000" b="1" u="sng">
                <a:solidFill>
                  <a:srgbClr val="000000"/>
                </a:solidFill>
                <a:cs typeface="Arial Narrow" pitchFamily="34" charset="0"/>
              </a:rPr>
              <a:t>년 이상 장기 가맹점 비중이 </a:t>
            </a:r>
            <a:br>
              <a:rPr lang="en-US" altLang="ko-KR" sz="1000" b="1" u="sng">
                <a:solidFill>
                  <a:srgbClr val="000000"/>
                </a:solidFill>
                <a:cs typeface="Arial Narrow" pitchFamily="34" charset="0"/>
              </a:rPr>
            </a:br>
            <a:r>
              <a:rPr lang="en-US" altLang="ko-KR" sz="1000" b="1" u="sng">
                <a:solidFill>
                  <a:srgbClr val="000000"/>
                </a:solidFill>
                <a:cs typeface="Arial Narrow" pitchFamily="34" charset="0"/>
              </a:rPr>
              <a:t>   46.6%</a:t>
            </a:r>
            <a:r>
              <a:rPr lang="ko-KR" altLang="en-US" sz="1000" b="1" u="sng">
                <a:solidFill>
                  <a:srgbClr val="000000"/>
                </a:solidFill>
                <a:cs typeface="Arial Narrow" pitchFamily="34" charset="0"/>
              </a:rPr>
              <a:t>로 가장 낮은 지역</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관광객 소비 비중이 </a:t>
            </a:r>
            <a:r>
              <a:rPr lang="en-US" altLang="ko-KR" sz="1000" b="1" u="sng">
                <a:solidFill>
                  <a:srgbClr val="000000"/>
                </a:solidFill>
                <a:cs typeface="Arial Narrow" pitchFamily="34" charset="0"/>
              </a:rPr>
              <a:t>40.7%</a:t>
            </a:r>
            <a:r>
              <a:rPr lang="ko-KR" altLang="en-US" sz="1000" b="1" u="sng">
                <a:solidFill>
                  <a:srgbClr val="000000"/>
                </a:solidFill>
                <a:cs typeface="Arial Narrow" pitchFamily="34" charset="0"/>
              </a:rPr>
              <a:t>로 제주도민보다 높고</a:t>
            </a: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a:t>
            </a:r>
            <a:br>
              <a:rPr lang="en-US" altLang="ko-KR" sz="1000">
                <a:solidFill>
                  <a:srgbClr val="000000"/>
                </a:solidFill>
                <a:cs typeface="Arial Narrow" pitchFamily="34" charset="0"/>
              </a:rPr>
            </a:br>
            <a:r>
              <a:rPr lang="en-US" altLang="ko-KR" sz="1000">
                <a:solidFill>
                  <a:srgbClr val="000000"/>
                </a:solidFill>
                <a:cs typeface="Arial Narrow" pitchFamily="34" charset="0"/>
              </a:rPr>
              <a:t>   </a:t>
            </a:r>
            <a:r>
              <a:rPr lang="ko-KR" altLang="en-US" sz="1000">
                <a:solidFill>
                  <a:srgbClr val="000000"/>
                </a:solidFill>
                <a:cs typeface="Arial Narrow" pitchFamily="34" charset="0"/>
              </a:rPr>
              <a:t>비중은 </a:t>
            </a:r>
            <a:r>
              <a:rPr lang="en-US" altLang="ko-KR" sz="1000">
                <a:solidFill>
                  <a:srgbClr val="000000"/>
                </a:solidFill>
                <a:cs typeface="Arial Narrow" pitchFamily="34" charset="0"/>
              </a:rPr>
              <a:t>7.0%</a:t>
            </a:r>
            <a:r>
              <a:rPr lang="ko-KR" altLang="en-US" sz="1000">
                <a:solidFill>
                  <a:srgbClr val="000000"/>
                </a:solidFill>
                <a:cs typeface="Arial Narrow" pitchFamily="34" charset="0"/>
              </a:rPr>
              <a:t>로</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5.8%P </a:t>
            </a:r>
            <a:r>
              <a:rPr lang="ko-KR" altLang="en-US" sz="1000">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주말 소비 비중이 높으며 더욱 증가</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중국인 소비는 수목금에 집중</a:t>
            </a:r>
          </a:p>
        </p:txBody>
      </p:sp>
      <p:sp>
        <p:nvSpPr>
          <p:cNvPr id="59" name="TextBox 58"/>
          <p:cNvSpPr txBox="1"/>
          <p:nvPr/>
        </p:nvSpPr>
        <p:spPr>
          <a:xfrm>
            <a:off x="4753345" y="5071343"/>
            <a:ext cx="4145622" cy="112851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 내국인 소비의 </a:t>
            </a:r>
            <a:r>
              <a:rPr lang="en-US" altLang="ko-KR" sz="1000">
                <a:solidFill>
                  <a:srgbClr val="000000"/>
                </a:solidFill>
                <a:cs typeface="Arial Narrow" pitchFamily="34" charset="0"/>
              </a:rPr>
              <a:t>16%</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전년대비 </a:t>
            </a:r>
            <a:r>
              <a:rPr lang="en-US" altLang="ko-KR" sz="1000">
                <a:solidFill>
                  <a:srgbClr val="000000"/>
                </a:solidFill>
                <a:cs typeface="Arial Narrow" pitchFamily="34" charset="0"/>
              </a:rPr>
              <a:t>14.5%</a:t>
            </a:r>
            <a:r>
              <a:rPr lang="ko-KR" altLang="en-US" sz="1000">
                <a:solidFill>
                  <a:srgbClr val="000000"/>
                </a:solidFill>
                <a:cs typeface="Arial Narrow" pitchFamily="34" charset="0"/>
              </a:rPr>
              <a:t> 성장</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중국인 소비의 </a:t>
            </a:r>
            <a:r>
              <a:rPr lang="en-US" altLang="ko-KR" sz="1000" b="1" u="sng">
                <a:solidFill>
                  <a:srgbClr val="000000"/>
                </a:solidFill>
                <a:cs typeface="Arial Narrow" pitchFamily="34" charset="0"/>
              </a:rPr>
              <a:t>6%</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68.7% </a:t>
            </a:r>
            <a:r>
              <a:rPr lang="ko-KR" altLang="en-US" sz="1000" b="1" u="sng">
                <a:solidFill>
                  <a:srgbClr val="000000"/>
                </a:solidFill>
                <a:cs typeface="Arial Narrow" pitchFamily="34" charset="0"/>
              </a:rPr>
              <a:t>감소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특급호텔</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대형할인점 </a:t>
            </a:r>
            <a:r>
              <a:rPr lang="ko-KR" altLang="en-US" sz="1000">
                <a:solidFill>
                  <a:srgbClr val="000000"/>
                </a:solidFill>
                <a:cs typeface="Arial Narrow" pitchFamily="34" charset="0"/>
              </a:rPr>
              <a:t>매출이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특급호텔 매출이 최근 감소</a:t>
            </a:r>
            <a:r>
              <a:rPr lang="ko-KR" altLang="en-US" sz="1000">
                <a:solidFill>
                  <a:srgbClr val="000000"/>
                </a:solidFill>
                <a:cs typeface="Arial Narrow" pitchFamily="34" charset="0"/>
              </a:rPr>
              <a:t>하는 추세</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메르스 악재와 면세점 이전이 겹치면서</a:t>
            </a:r>
            <a:r>
              <a:rPr lang="en-US" altLang="ko-KR" sz="1000">
                <a:solidFill>
                  <a:srgbClr val="000000"/>
                </a:solidFill>
                <a:cs typeface="Arial Narrow" pitchFamily="34" charset="0"/>
              </a:rPr>
              <a:t>, 8</a:t>
            </a:r>
            <a:r>
              <a:rPr lang="ko-KR" altLang="en-US" sz="1000">
                <a:solidFill>
                  <a:srgbClr val="000000"/>
                </a:solidFill>
                <a:cs typeface="Arial Narrow" pitchFamily="34" charset="0"/>
              </a:rPr>
              <a:t>월 이후 빠른 회복세를 보였던 다른</a:t>
            </a:r>
            <a:br>
              <a:rPr lang="ko-KR" altLang="en-US" sz="1000">
                <a:solidFill>
                  <a:srgbClr val="000000"/>
                </a:solidFill>
                <a:cs typeface="Arial Narrow" pitchFamily="34" charset="0"/>
              </a:rPr>
            </a:br>
            <a:r>
              <a:rPr lang="ko-KR" altLang="en-US" sz="1000">
                <a:solidFill>
                  <a:srgbClr val="000000"/>
                </a:solidFill>
                <a:cs typeface="Arial Narrow" pitchFamily="34" charset="0"/>
              </a:rPr>
              <a:t>   지역과 달리 관광객 방문 및 소비가 더욱 감소함</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내국인 주말 소비 비중이 높고</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중국인 주말 소비는 감소하여 목금에 집중</a:t>
            </a:r>
          </a:p>
        </p:txBody>
      </p:sp>
      <p:sp>
        <p:nvSpPr>
          <p:cNvPr id="60" name="TextBox 59"/>
          <p:cNvSpPr txBox="1"/>
          <p:nvPr/>
        </p:nvSpPr>
        <p:spPr>
          <a:xfrm>
            <a:off x="254644" y="5083631"/>
            <a:ext cx="4145622" cy="112851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제주도 내국인 소비의 </a:t>
            </a:r>
            <a:r>
              <a:rPr lang="en-US" altLang="ko-KR" sz="1000" b="1" u="sng">
                <a:solidFill>
                  <a:srgbClr val="000000"/>
                </a:solidFill>
                <a:cs typeface="Arial Narrow" pitchFamily="34" charset="0"/>
              </a:rPr>
              <a:t>9%</a:t>
            </a:r>
            <a:r>
              <a:rPr lang="ko-KR" altLang="en-US" sz="1000">
                <a:solidFill>
                  <a:srgbClr val="000000"/>
                </a:solidFill>
                <a:cs typeface="Arial Narrow" pitchFamily="34" charset="0"/>
              </a:rPr>
              <a:t>를 차지하며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17.1%</a:t>
            </a:r>
            <a:r>
              <a:rPr lang="ko-KR" altLang="en-US" sz="1000" b="1" u="sng">
                <a:solidFill>
                  <a:srgbClr val="000000"/>
                </a:solidFill>
                <a:cs typeface="Arial Narrow" pitchFamily="34" charset="0"/>
              </a:rPr>
              <a:t> 성장</a:t>
            </a:r>
            <a:endParaRPr lang="en-US" altLang="ko-KR" sz="1000" b="1" u="sng">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제주도민 소비 성장율이 </a:t>
            </a:r>
            <a:r>
              <a:rPr lang="en-US" altLang="ko-KR" sz="1000">
                <a:solidFill>
                  <a:srgbClr val="000000"/>
                </a:solidFill>
                <a:cs typeface="Arial Narrow" pitchFamily="34" charset="0"/>
              </a:rPr>
              <a:t>6.9%</a:t>
            </a:r>
            <a:r>
              <a:rPr lang="ko-KR" altLang="en-US" sz="1000">
                <a:solidFill>
                  <a:srgbClr val="000000"/>
                </a:solidFill>
                <a:cs typeface="Arial Narrow" pitchFamily="34" charset="0"/>
              </a:rPr>
              <a:t>로 동부와 함께 낮은 편이지만</a:t>
            </a: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법인 소비 성장</a:t>
            </a:r>
            <a:br>
              <a:rPr lang="en-US" altLang="ko-KR" sz="1000" b="1" u="sng">
                <a:solidFill>
                  <a:srgbClr val="000000"/>
                </a:solidFill>
                <a:cs typeface="Arial Narrow" pitchFamily="34" charset="0"/>
              </a:rPr>
            </a:b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율은 </a:t>
            </a:r>
            <a:r>
              <a:rPr lang="en-US" altLang="ko-KR" sz="1000" b="1" u="sng">
                <a:solidFill>
                  <a:srgbClr val="000000"/>
                </a:solidFill>
                <a:cs typeface="Arial Narrow" pitchFamily="34" charset="0"/>
              </a:rPr>
              <a:t>15.1%</a:t>
            </a:r>
            <a:r>
              <a:rPr lang="ko-KR" altLang="en-US" sz="1000" b="1" u="sng">
                <a:solidFill>
                  <a:srgbClr val="000000"/>
                </a:solidFill>
                <a:cs typeface="Arial Narrow" pitchFamily="34" charset="0"/>
              </a:rPr>
              <a:t>로 가장 높음</a:t>
            </a: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한식</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주유소</a:t>
            </a:r>
            <a:r>
              <a:rPr lang="ko-KR" altLang="en-US" sz="1000">
                <a:solidFill>
                  <a:srgbClr val="000000"/>
                </a:solidFill>
                <a:cs typeface="Arial Narrow" pitchFamily="34" charset="0"/>
              </a:rPr>
              <a:t> 업종 매출 및 </a:t>
            </a:r>
            <a:r>
              <a:rPr lang="ko-KR" altLang="en-US" sz="1000" b="1" u="sng">
                <a:solidFill>
                  <a:srgbClr val="000000"/>
                </a:solidFill>
                <a:cs typeface="Arial Narrow" pitchFamily="34" charset="0"/>
              </a:rPr>
              <a:t>신규 가맹점 비율이 높고</a:t>
            </a:r>
            <a:r>
              <a:rPr lang="en-US" altLang="ko-KR" sz="1000" b="1" u="sng">
                <a:solidFill>
                  <a:srgbClr val="000000"/>
                </a:solidFill>
                <a:cs typeface="Arial Narrow" pitchFamily="34" charset="0"/>
              </a:rPr>
              <a:t>, </a:t>
            </a:r>
            <a:r>
              <a:rPr lang="ko-KR" altLang="en-US" sz="1000" b="1" u="sng">
                <a:solidFill>
                  <a:srgbClr val="000000"/>
                </a:solidFill>
                <a:cs typeface="Arial Narrow" pitchFamily="34" charset="0"/>
              </a:rPr>
              <a:t>창업이 증가하는 추세</a:t>
            </a:r>
          </a:p>
          <a:p>
            <a:pPr>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중국인 관광객 소비 비중이 </a:t>
            </a:r>
            <a:r>
              <a:rPr lang="en-US" altLang="ko-KR" sz="1000">
                <a:solidFill>
                  <a:srgbClr val="000000"/>
                </a:solidFill>
                <a:cs typeface="Arial Narrow" pitchFamily="34" charset="0"/>
              </a:rPr>
              <a:t>4.8%</a:t>
            </a:r>
            <a:r>
              <a:rPr lang="ko-KR" altLang="en-US" sz="1000">
                <a:solidFill>
                  <a:srgbClr val="000000"/>
                </a:solidFill>
                <a:cs typeface="Arial Narrow" pitchFamily="34" charset="0"/>
              </a:rPr>
              <a:t>이며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전년대비 </a:t>
            </a:r>
            <a:r>
              <a:rPr lang="en-US" altLang="ko-KR" sz="1000">
                <a:solidFill>
                  <a:srgbClr val="000000"/>
                </a:solidFill>
                <a:cs typeface="Arial Narrow" pitchFamily="34" charset="0"/>
              </a:rPr>
              <a:t>2.3%P </a:t>
            </a:r>
            <a:r>
              <a:rPr lang="ko-KR" altLang="en-US" sz="1000">
                <a:solidFill>
                  <a:srgbClr val="000000"/>
                </a:solidFill>
                <a:cs typeface="Arial Narrow" pitchFamily="34" charset="0"/>
              </a:rPr>
              <a:t>감소</a:t>
            </a:r>
            <a:endParaRPr lang="en-US" altLang="ko-KR" sz="1000">
              <a:solidFill>
                <a:srgbClr val="000000"/>
              </a:solidFill>
              <a:cs typeface="Arial Narrow" pitchFamily="34" charset="0"/>
            </a:endParaRPr>
          </a:p>
          <a:p>
            <a:pPr>
              <a:spcBef>
                <a:spcPts val="400"/>
              </a:spcBef>
              <a:buClr>
                <a:srgbClr val="000000"/>
              </a:buClr>
              <a:buSzTx/>
            </a:pPr>
            <a:r>
              <a:rPr lang="en-US" altLang="ko-KR" sz="1000">
                <a:solidFill>
                  <a:srgbClr val="000000"/>
                </a:solidFill>
                <a:cs typeface="Arial Narrow" pitchFamily="34" charset="0"/>
              </a:rPr>
              <a:t>· </a:t>
            </a:r>
            <a:r>
              <a:rPr lang="ko-KR" altLang="en-US" sz="1000" b="1" u="sng">
                <a:solidFill>
                  <a:srgbClr val="000000"/>
                </a:solidFill>
                <a:cs typeface="Arial Narrow" pitchFamily="34" charset="0"/>
              </a:rPr>
              <a:t>내국인 관광객 소비 비중이 </a:t>
            </a:r>
            <a:r>
              <a:rPr lang="en-US" altLang="ko-KR" sz="1000" b="1" u="sng">
                <a:solidFill>
                  <a:srgbClr val="000000"/>
                </a:solidFill>
                <a:cs typeface="Arial Narrow" pitchFamily="34" charset="0"/>
              </a:rPr>
              <a:t>34.7%</a:t>
            </a:r>
            <a:r>
              <a:rPr lang="ko-KR" altLang="en-US" sz="1000">
                <a:solidFill>
                  <a:srgbClr val="000000"/>
                </a:solidFill>
                <a:cs typeface="Arial Narrow" pitchFamily="34" charset="0"/>
              </a:rPr>
              <a:t>이며</a:t>
            </a:r>
            <a:r>
              <a:rPr lang="en-US" altLang="ko-KR" sz="1000">
                <a:solidFill>
                  <a:srgbClr val="000000"/>
                </a:solidFill>
                <a:cs typeface="Arial Narrow" pitchFamily="34" charset="0"/>
              </a:rPr>
              <a:t>, </a:t>
            </a:r>
            <a:r>
              <a:rPr lang="ko-KR" altLang="en-US" sz="1000">
                <a:solidFill>
                  <a:srgbClr val="000000"/>
                </a:solidFill>
                <a:cs typeface="Arial Narrow" pitchFamily="34" charset="0"/>
              </a:rPr>
              <a:t>매출액 기준 </a:t>
            </a:r>
            <a:r>
              <a:rPr lang="ko-KR" altLang="en-US" sz="1000" b="1" u="sng">
                <a:solidFill>
                  <a:srgbClr val="000000"/>
                </a:solidFill>
                <a:cs typeface="Arial Narrow" pitchFamily="34" charset="0"/>
              </a:rPr>
              <a:t>전년대비 </a:t>
            </a:r>
            <a:r>
              <a:rPr lang="en-US" altLang="ko-KR" sz="1000" b="1" u="sng">
                <a:solidFill>
                  <a:srgbClr val="000000"/>
                </a:solidFill>
                <a:cs typeface="Arial Narrow" pitchFamily="34" charset="0"/>
              </a:rPr>
              <a:t>36.4% </a:t>
            </a:r>
            <a:r>
              <a:rPr lang="ko-KR" altLang="en-US" sz="1000" b="1" u="sng">
                <a:solidFill>
                  <a:srgbClr val="000000"/>
                </a:solidFill>
                <a:cs typeface="Arial Narrow" pitchFamily="34" charset="0"/>
              </a:rPr>
              <a:t>성장</a:t>
            </a:r>
          </a:p>
        </p:txBody>
      </p:sp>
      <p:grpSp>
        <p:nvGrpSpPr>
          <p:cNvPr id="3" name="그룹 2"/>
          <p:cNvGrpSpPr/>
          <p:nvPr/>
        </p:nvGrpSpPr>
        <p:grpSpPr>
          <a:xfrm>
            <a:off x="2678148" y="3104891"/>
            <a:ext cx="3550036" cy="1710260"/>
            <a:chOff x="2265806" y="3284540"/>
            <a:chExt cx="4897513" cy="2437693"/>
          </a:xfrm>
        </p:grpSpPr>
        <p:sp>
          <p:nvSpPr>
            <p:cNvPr id="61" name="자유형 60"/>
            <p:cNvSpPr/>
            <p:nvPr/>
          </p:nvSpPr>
          <p:spPr bwMode="auto">
            <a:xfrm>
              <a:off x="2265806" y="4984856"/>
              <a:ext cx="83769" cy="65747"/>
            </a:xfrm>
            <a:custGeom>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2" name="자유형 61"/>
            <p:cNvSpPr/>
            <p:nvPr/>
          </p:nvSpPr>
          <p:spPr bwMode="auto">
            <a:xfrm>
              <a:off x="2749691" y="4283893"/>
              <a:ext cx="56174" cy="46529"/>
            </a:xfrm>
            <a:custGeom>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3" name="자유형 62"/>
            <p:cNvSpPr/>
            <p:nvPr/>
          </p:nvSpPr>
          <p:spPr bwMode="auto">
            <a:xfrm>
              <a:off x="2523024" y="3543482"/>
              <a:ext cx="299594" cy="279172"/>
            </a:xfrm>
            <a:custGeom>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4" name="자유형 63"/>
            <p:cNvSpPr/>
            <p:nvPr/>
          </p:nvSpPr>
          <p:spPr bwMode="auto">
            <a:xfrm>
              <a:off x="2320994" y="3415023"/>
              <a:ext cx="160638" cy="165885"/>
            </a:xfrm>
            <a:custGeom>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5" name="자유형 64"/>
            <p:cNvSpPr/>
            <p:nvPr/>
          </p:nvSpPr>
          <p:spPr bwMode="auto">
            <a:xfrm>
              <a:off x="4516707" y="5600854"/>
              <a:ext cx="45334" cy="35402"/>
            </a:xfrm>
            <a:custGeom>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6" name="자유형 65"/>
            <p:cNvSpPr/>
            <p:nvPr/>
          </p:nvSpPr>
          <p:spPr bwMode="auto">
            <a:xfrm>
              <a:off x="4642852" y="5536119"/>
              <a:ext cx="52232" cy="33379"/>
            </a:xfrm>
            <a:custGeom>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7" name="자유형 66"/>
            <p:cNvSpPr/>
            <p:nvPr/>
          </p:nvSpPr>
          <p:spPr bwMode="auto">
            <a:xfrm>
              <a:off x="6499550" y="3675987"/>
              <a:ext cx="137971" cy="177011"/>
            </a:xfrm>
            <a:custGeom>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8" name="자유형 67"/>
            <p:cNvSpPr/>
            <p:nvPr/>
          </p:nvSpPr>
          <p:spPr bwMode="auto">
            <a:xfrm>
              <a:off x="4416185" y="3372540"/>
              <a:ext cx="908639" cy="1156134"/>
            </a:xfrm>
            <a:custGeom>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69" name="자유형 68"/>
            <p:cNvSpPr/>
            <p:nvPr/>
          </p:nvSpPr>
          <p:spPr bwMode="auto">
            <a:xfrm>
              <a:off x="5192766" y="3284540"/>
              <a:ext cx="1226958" cy="999353"/>
            </a:xfrm>
            <a:custGeom>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0" name="자유형 69"/>
            <p:cNvSpPr/>
            <p:nvPr/>
          </p:nvSpPr>
          <p:spPr bwMode="auto">
            <a:xfrm>
              <a:off x="2937922" y="3791297"/>
              <a:ext cx="920465" cy="943721"/>
            </a:xfrm>
            <a:custGeom>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1" name="자유형 70"/>
            <p:cNvSpPr/>
            <p:nvPr/>
          </p:nvSpPr>
          <p:spPr bwMode="auto">
            <a:xfrm>
              <a:off x="2393922" y="4216124"/>
              <a:ext cx="916522" cy="786940"/>
            </a:xfrm>
            <a:custGeom>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2" name="자유형 71"/>
            <p:cNvSpPr/>
            <p:nvPr/>
          </p:nvSpPr>
          <p:spPr bwMode="auto">
            <a:xfrm>
              <a:off x="2389980" y="4760306"/>
              <a:ext cx="879074" cy="961927"/>
            </a:xfrm>
            <a:custGeom>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3" name="자유형 72"/>
            <p:cNvSpPr/>
            <p:nvPr/>
          </p:nvSpPr>
          <p:spPr bwMode="auto">
            <a:xfrm>
              <a:off x="3164590" y="4621731"/>
              <a:ext cx="688870" cy="846618"/>
            </a:xfrm>
            <a:custGeom>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4" name="자유형 73"/>
            <p:cNvSpPr/>
            <p:nvPr/>
          </p:nvSpPr>
          <p:spPr bwMode="auto">
            <a:xfrm>
              <a:off x="5535723" y="3694194"/>
              <a:ext cx="1046610" cy="1280548"/>
            </a:xfrm>
            <a:custGeom>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5" name="자유형 74"/>
            <p:cNvSpPr/>
            <p:nvPr/>
          </p:nvSpPr>
          <p:spPr bwMode="auto">
            <a:xfrm>
              <a:off x="4423084" y="4444720"/>
              <a:ext cx="1164871" cy="998341"/>
            </a:xfrm>
            <a:custGeom>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6" name="자유형 75"/>
            <p:cNvSpPr/>
            <p:nvPr/>
          </p:nvSpPr>
          <p:spPr bwMode="auto">
            <a:xfrm>
              <a:off x="4770968" y="4097779"/>
              <a:ext cx="1230900" cy="1048917"/>
            </a:xfrm>
            <a:custGeom>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7" name="자유형 76"/>
            <p:cNvSpPr/>
            <p:nvPr/>
          </p:nvSpPr>
          <p:spPr bwMode="auto">
            <a:xfrm>
              <a:off x="3422793" y="3650700"/>
              <a:ext cx="1000291" cy="1001376"/>
            </a:xfrm>
            <a:custGeom>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8" name="자유형 77"/>
            <p:cNvSpPr/>
            <p:nvPr/>
          </p:nvSpPr>
          <p:spPr bwMode="auto">
            <a:xfrm>
              <a:off x="3548938" y="4513501"/>
              <a:ext cx="1183596" cy="1012502"/>
            </a:xfrm>
            <a:custGeom>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tx1">
                <a:lumMod val="75000"/>
                <a:lumOff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79" name="자유형 78"/>
            <p:cNvSpPr/>
            <p:nvPr/>
          </p:nvSpPr>
          <p:spPr bwMode="auto">
            <a:xfrm>
              <a:off x="3952011" y="3485827"/>
              <a:ext cx="802204" cy="1044869"/>
            </a:xfrm>
            <a:custGeom>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700">
                <a:solidFill>
                  <a:srgbClr val="FFFFFF"/>
                </a:solidFill>
              </a:endParaRPr>
            </a:p>
          </p:txBody>
        </p:sp>
        <p:sp>
          <p:nvSpPr>
            <p:cNvPr id="80" name="TextBox 38"/>
            <p:cNvSpPr txBox="1">
              <a:spLocks noChangeArrowheads="1"/>
            </p:cNvSpPr>
            <p:nvPr/>
          </p:nvSpPr>
          <p:spPr bwMode="auto">
            <a:xfrm>
              <a:off x="4146899" y="3863113"/>
              <a:ext cx="486341" cy="43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제주</a:t>
              </a:r>
            </a:p>
          </p:txBody>
        </p:sp>
        <p:sp>
          <p:nvSpPr>
            <p:cNvPr id="81" name="TextBox 40"/>
            <p:cNvSpPr txBox="1">
              <a:spLocks noChangeArrowheads="1"/>
            </p:cNvSpPr>
            <p:nvPr/>
          </p:nvSpPr>
          <p:spPr bwMode="auto">
            <a:xfrm>
              <a:off x="4651850" y="3816585"/>
              <a:ext cx="630665" cy="43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smtClean="0">
                  <a:solidFill>
                    <a:srgbClr val="000000"/>
                  </a:solidFill>
                  <a:latin typeface="NOVA Medium" pitchFamily="2" charset="-127"/>
                  <a:ea typeface="NOVA Medium" pitchFamily="2" charset="-127"/>
                </a:rPr>
                <a:t>조천읍</a:t>
              </a:r>
              <a:endParaRPr lang="en-US" altLang="ko-KR" sz="700" smtClean="0">
                <a:solidFill>
                  <a:srgbClr val="000000"/>
                </a:solidFill>
                <a:latin typeface="NOVA Medium" pitchFamily="2" charset="-127"/>
                <a:ea typeface="NOVA Medium" pitchFamily="2" charset="-127"/>
              </a:endParaRPr>
            </a:p>
            <a:p>
              <a:pPr algn="ctr"/>
              <a:endParaRPr lang="ko-KR" altLang="en-US" sz="700">
                <a:solidFill>
                  <a:srgbClr val="000000"/>
                </a:solidFill>
                <a:latin typeface="NOVA Medium" pitchFamily="2" charset="-127"/>
                <a:ea typeface="NOVA Medium" pitchFamily="2" charset="-127"/>
              </a:endParaRPr>
            </a:p>
          </p:txBody>
        </p:sp>
        <p:sp>
          <p:nvSpPr>
            <p:cNvPr id="82" name="TextBox 41"/>
            <p:cNvSpPr txBox="1">
              <a:spLocks noChangeArrowheads="1"/>
            </p:cNvSpPr>
            <p:nvPr/>
          </p:nvSpPr>
          <p:spPr bwMode="auto">
            <a:xfrm>
              <a:off x="5335099" y="3633505"/>
              <a:ext cx="629382" cy="134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smtClean="0">
                  <a:solidFill>
                    <a:srgbClr val="000000"/>
                  </a:solidFill>
                  <a:latin typeface="NOVA Medium" pitchFamily="2" charset="-127"/>
                  <a:ea typeface="NOVA Medium" pitchFamily="2" charset="-127"/>
                </a:rPr>
                <a:t>구좌읍</a:t>
              </a:r>
              <a:endParaRPr lang="en-US" altLang="ko-KR" sz="700" smtClean="0">
                <a:solidFill>
                  <a:srgbClr val="000000"/>
                </a:solidFill>
                <a:latin typeface="NOVA Medium" pitchFamily="2" charset="-127"/>
                <a:ea typeface="NOVA Medium" pitchFamily="2" charset="-127"/>
              </a:endParaRPr>
            </a:p>
            <a:p>
              <a:pPr algn="ctr"/>
              <a:endParaRPr lang="en-US" altLang="ko-KR" sz="700">
                <a:solidFill>
                  <a:srgbClr val="000000"/>
                </a:solidFill>
                <a:latin typeface="NOVA Medium" pitchFamily="2" charset="-127"/>
                <a:ea typeface="NOVA Medium" pitchFamily="2" charset="-127"/>
              </a:endParaRPr>
            </a:p>
            <a:p>
              <a:pPr algn="ctr"/>
              <a:endParaRPr lang="en-US" altLang="ko-KR" sz="700" smtClean="0">
                <a:solidFill>
                  <a:srgbClr val="000000"/>
                </a:solidFill>
                <a:latin typeface="NOVA Medium" pitchFamily="2" charset="-127"/>
                <a:ea typeface="NOVA Medium" pitchFamily="2" charset="-127"/>
              </a:endParaRPr>
            </a:p>
            <a:p>
              <a:pPr algn="ctr"/>
              <a:endParaRPr lang="en-US" altLang="ko-KR" sz="700">
                <a:solidFill>
                  <a:srgbClr val="000000"/>
                </a:solidFill>
                <a:latin typeface="NOVA Medium" pitchFamily="2" charset="-127"/>
                <a:ea typeface="NOVA Medium" pitchFamily="2" charset="-127"/>
              </a:endParaRPr>
            </a:p>
            <a:p>
              <a:pPr algn="ctr"/>
              <a:endParaRPr lang="en-US" altLang="ko-KR" sz="700" smtClean="0">
                <a:solidFill>
                  <a:srgbClr val="000000"/>
                </a:solidFill>
                <a:latin typeface="NOVA Medium" pitchFamily="2" charset="-127"/>
                <a:ea typeface="NOVA Medium" pitchFamily="2" charset="-127"/>
              </a:endParaRPr>
            </a:p>
            <a:p>
              <a:pPr algn="ctr"/>
              <a:endParaRPr lang="en-US" altLang="ko-KR" sz="700">
                <a:solidFill>
                  <a:srgbClr val="000000"/>
                </a:solidFill>
                <a:latin typeface="NOVA Medium" pitchFamily="2" charset="-127"/>
                <a:ea typeface="NOVA Medium" pitchFamily="2" charset="-127"/>
              </a:endParaRPr>
            </a:p>
            <a:p>
              <a:pPr algn="ctr"/>
              <a:endParaRPr lang="en-US" altLang="ko-KR" sz="700" smtClean="0">
                <a:solidFill>
                  <a:srgbClr val="000000"/>
                </a:solidFill>
                <a:latin typeface="NOVA Medium" pitchFamily="2" charset="-127"/>
                <a:ea typeface="NOVA Medium" pitchFamily="2" charset="-127"/>
              </a:endParaRPr>
            </a:p>
            <a:p>
              <a:pPr algn="ctr"/>
              <a:endParaRPr lang="ko-KR" altLang="en-US" sz="700">
                <a:solidFill>
                  <a:srgbClr val="000000"/>
                </a:solidFill>
                <a:latin typeface="NOVA Medium" pitchFamily="2" charset="-127"/>
                <a:ea typeface="NOVA Medium" pitchFamily="2" charset="-127"/>
              </a:endParaRPr>
            </a:p>
          </p:txBody>
        </p:sp>
        <p:sp>
          <p:nvSpPr>
            <p:cNvPr id="83" name="TextBox 42"/>
            <p:cNvSpPr txBox="1">
              <a:spLocks noChangeArrowheads="1"/>
            </p:cNvSpPr>
            <p:nvPr/>
          </p:nvSpPr>
          <p:spPr bwMode="auto">
            <a:xfrm>
              <a:off x="5669188" y="4229272"/>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smtClean="0">
                  <a:solidFill>
                    <a:srgbClr val="000000"/>
                  </a:solidFill>
                  <a:latin typeface="NOVA Medium" pitchFamily="2" charset="-127"/>
                  <a:ea typeface="NOVA Medium" pitchFamily="2" charset="-127"/>
                </a:rPr>
                <a:t>성산읍</a:t>
              </a:r>
              <a:endParaRPr lang="ko-KR" altLang="en-US" sz="700">
                <a:solidFill>
                  <a:srgbClr val="000000"/>
                </a:solidFill>
                <a:latin typeface="NOVA Medium" pitchFamily="2" charset="-127"/>
                <a:ea typeface="NOVA Medium" pitchFamily="2" charset="-127"/>
              </a:endParaRPr>
            </a:p>
          </p:txBody>
        </p:sp>
        <p:sp>
          <p:nvSpPr>
            <p:cNvPr id="84" name="TextBox 43"/>
            <p:cNvSpPr txBox="1">
              <a:spLocks noChangeArrowheads="1"/>
            </p:cNvSpPr>
            <p:nvPr/>
          </p:nvSpPr>
          <p:spPr bwMode="auto">
            <a:xfrm>
              <a:off x="4990172" y="4379985"/>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표선면</a:t>
              </a:r>
            </a:p>
          </p:txBody>
        </p:sp>
        <p:sp>
          <p:nvSpPr>
            <p:cNvPr id="85" name="TextBox 44"/>
            <p:cNvSpPr txBox="1">
              <a:spLocks noChangeArrowheads="1"/>
            </p:cNvSpPr>
            <p:nvPr/>
          </p:nvSpPr>
          <p:spPr bwMode="auto">
            <a:xfrm>
              <a:off x="4672544" y="4780534"/>
              <a:ext cx="63066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남원읍</a:t>
              </a:r>
            </a:p>
          </p:txBody>
        </p:sp>
        <p:sp>
          <p:nvSpPr>
            <p:cNvPr id="86" name="TextBox 45"/>
            <p:cNvSpPr txBox="1">
              <a:spLocks noChangeArrowheads="1"/>
            </p:cNvSpPr>
            <p:nvPr/>
          </p:nvSpPr>
          <p:spPr bwMode="auto">
            <a:xfrm>
              <a:off x="3872826" y="4899299"/>
              <a:ext cx="689559"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FFFFFF"/>
                  </a:solidFill>
                  <a:latin typeface="NOVA Medium" pitchFamily="2" charset="-127"/>
                  <a:ea typeface="NOVA Medium" pitchFamily="2" charset="-127"/>
                </a:rPr>
                <a:t>서귀포</a:t>
              </a:r>
              <a:endParaRPr lang="en-US" altLang="ko-KR" sz="700">
                <a:solidFill>
                  <a:srgbClr val="FFFFFF"/>
                </a:solidFill>
                <a:latin typeface="NOVA Medium" pitchFamily="2" charset="-127"/>
                <a:ea typeface="NOVA Medium" pitchFamily="2" charset="-127"/>
              </a:endParaRPr>
            </a:p>
          </p:txBody>
        </p:sp>
        <p:sp>
          <p:nvSpPr>
            <p:cNvPr id="87" name="TextBox 46"/>
            <p:cNvSpPr txBox="1">
              <a:spLocks noChangeArrowheads="1"/>
            </p:cNvSpPr>
            <p:nvPr/>
          </p:nvSpPr>
          <p:spPr bwMode="auto">
            <a:xfrm>
              <a:off x="3158803" y="4803799"/>
              <a:ext cx="63066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안덕면</a:t>
              </a:r>
            </a:p>
          </p:txBody>
        </p:sp>
        <p:sp>
          <p:nvSpPr>
            <p:cNvPr id="88" name="TextBox 47"/>
            <p:cNvSpPr txBox="1">
              <a:spLocks noChangeArrowheads="1"/>
            </p:cNvSpPr>
            <p:nvPr/>
          </p:nvSpPr>
          <p:spPr bwMode="auto">
            <a:xfrm>
              <a:off x="3024081" y="4209043"/>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한림읍</a:t>
              </a:r>
            </a:p>
          </p:txBody>
        </p:sp>
        <p:sp>
          <p:nvSpPr>
            <p:cNvPr id="89" name="TextBox 48"/>
            <p:cNvSpPr txBox="1">
              <a:spLocks noChangeArrowheads="1"/>
            </p:cNvSpPr>
            <p:nvPr/>
          </p:nvSpPr>
          <p:spPr bwMode="auto">
            <a:xfrm>
              <a:off x="3484315" y="4087663"/>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애월읍</a:t>
              </a:r>
            </a:p>
          </p:txBody>
        </p:sp>
        <p:sp>
          <p:nvSpPr>
            <p:cNvPr id="90" name="TextBox 49"/>
            <p:cNvSpPr txBox="1">
              <a:spLocks noChangeArrowheads="1"/>
            </p:cNvSpPr>
            <p:nvPr/>
          </p:nvSpPr>
          <p:spPr bwMode="auto">
            <a:xfrm>
              <a:off x="2577647" y="4565086"/>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한경면</a:t>
              </a:r>
            </a:p>
          </p:txBody>
        </p:sp>
        <p:sp>
          <p:nvSpPr>
            <p:cNvPr id="91" name="TextBox 50"/>
            <p:cNvSpPr txBox="1">
              <a:spLocks noChangeArrowheads="1"/>
            </p:cNvSpPr>
            <p:nvPr/>
          </p:nvSpPr>
          <p:spPr bwMode="auto">
            <a:xfrm>
              <a:off x="2520488" y="5056672"/>
              <a:ext cx="629382"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대정읍</a:t>
              </a:r>
            </a:p>
          </p:txBody>
        </p:sp>
        <p:sp>
          <p:nvSpPr>
            <p:cNvPr id="92" name="TextBox 51"/>
            <p:cNvSpPr txBox="1">
              <a:spLocks noChangeArrowheads="1"/>
            </p:cNvSpPr>
            <p:nvPr/>
          </p:nvSpPr>
          <p:spPr bwMode="auto">
            <a:xfrm>
              <a:off x="6547532" y="3525274"/>
              <a:ext cx="616094" cy="43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우도면</a:t>
              </a:r>
            </a:p>
          </p:txBody>
        </p:sp>
        <p:sp>
          <p:nvSpPr>
            <p:cNvPr id="93" name="TextBox 52"/>
            <p:cNvSpPr txBox="1">
              <a:spLocks noChangeArrowheads="1"/>
            </p:cNvSpPr>
            <p:nvPr/>
          </p:nvSpPr>
          <p:spPr bwMode="auto">
            <a:xfrm>
              <a:off x="2409509" y="3301736"/>
              <a:ext cx="627156" cy="2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700">
                  <a:solidFill>
                    <a:srgbClr val="000000"/>
                  </a:solidFill>
                  <a:latin typeface="NOVA Medium" pitchFamily="2" charset="-127"/>
                  <a:ea typeface="NOVA Medium" pitchFamily="2" charset="-127"/>
                </a:rPr>
                <a:t>추자면</a:t>
              </a:r>
            </a:p>
          </p:txBody>
        </p:sp>
      </p:grpSp>
    </p:spTree>
    <p:extLst>
      <p:ext uri="{BB962C8B-B14F-4D97-AF65-F5344CB8AC3E}">
        <p14:creationId xmlns:p14="http://schemas.microsoft.com/office/powerpoint/2010/main" val="2302143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소비 동향 분석</a:t>
            </a:r>
            <a:endParaRPr lang="ko-KR" altLang="en-US"/>
          </a:p>
        </p:txBody>
      </p:sp>
      <p:sp>
        <p:nvSpPr>
          <p:cNvPr id="43" name="제목 2"/>
          <p:cNvSpPr>
            <a:spLocks noGrp="1"/>
          </p:cNvSpPr>
          <p:nvPr>
            <p:ph type="title"/>
          </p:nvPr>
        </p:nvSpPr>
        <p:spPr>
          <a:xfrm>
            <a:off x="226706" y="188640"/>
            <a:ext cx="8136880" cy="274859"/>
          </a:xfrm>
        </p:spPr>
        <p:txBody>
          <a:bodyPr/>
          <a:lstStyle/>
          <a:p>
            <a:r>
              <a:rPr lang="ko-KR" altLang="en-US"/>
              <a:t>     </a:t>
            </a:r>
            <a:r>
              <a:rPr lang="ko-KR" altLang="en-US" smtClean="0"/>
              <a:t> 트렌드 전망 및 제언</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grpSp>
        <p:nvGrpSpPr>
          <p:cNvPr id="3" name="그룹 2"/>
          <p:cNvGrpSpPr/>
          <p:nvPr/>
        </p:nvGrpSpPr>
        <p:grpSpPr>
          <a:xfrm>
            <a:off x="275345" y="1196752"/>
            <a:ext cx="8595069" cy="5102457"/>
            <a:chOff x="275345" y="1196752"/>
            <a:chExt cx="8595069" cy="5102457"/>
          </a:xfrm>
        </p:grpSpPr>
        <p:sp>
          <p:nvSpPr>
            <p:cNvPr id="11" name="모서리가 둥근 직사각형 10"/>
            <p:cNvSpPr/>
            <p:nvPr/>
          </p:nvSpPr>
          <p:spPr>
            <a:xfrm>
              <a:off x="280712" y="2168694"/>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8" name="모서리가 둥근 직사각형 27"/>
            <p:cNvSpPr/>
            <p:nvPr/>
          </p:nvSpPr>
          <p:spPr>
            <a:xfrm>
              <a:off x="280712" y="1484784"/>
              <a:ext cx="8575764" cy="683861"/>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7" name="모서리가 둥근 직사각형 6"/>
            <p:cNvSpPr/>
            <p:nvPr/>
          </p:nvSpPr>
          <p:spPr>
            <a:xfrm>
              <a:off x="275345" y="1196752"/>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1100">
                  <a:solidFill>
                    <a:srgbClr val="FFFFFF"/>
                  </a:solidFill>
                </a:rPr>
                <a:t>Trend 1</a:t>
              </a:r>
              <a:endParaRPr lang="ko-KR" altLang="en-US" sz="1100">
                <a:solidFill>
                  <a:srgbClr val="FFFFFF"/>
                </a:solidFill>
              </a:endParaRPr>
            </a:p>
          </p:txBody>
        </p:sp>
        <p:sp>
          <p:nvSpPr>
            <p:cNvPr id="9" name="직사각형 8"/>
            <p:cNvSpPr/>
            <p:nvPr/>
          </p:nvSpPr>
          <p:spPr>
            <a:xfrm>
              <a:off x="359532" y="1484618"/>
              <a:ext cx="8424936"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공항과 면세점이 위치한 북부지역에서 중국인 관광객 소비의 대부분이 발생하고 있으며</a:t>
              </a:r>
              <a:r>
                <a:rPr lang="en-US" altLang="ko-KR" sz="1400" spc="100">
                  <a:ln>
                    <a:solidFill>
                      <a:prstClr val="black">
                        <a:alpha val="20000"/>
                      </a:prstClr>
                    </a:solidFill>
                  </a:ln>
                  <a:solidFill>
                    <a:srgbClr val="000000"/>
                  </a:solidFill>
                  <a:ea typeface="NOVA Bold"/>
                  <a:cs typeface="Arial" pitchFamily="34" charset="0"/>
                </a:rPr>
                <a:t>,</a:t>
              </a:r>
              <a:br>
                <a:rPr lang="en-US" altLang="ko-KR" sz="1400" spc="100">
                  <a:ln>
                    <a:solidFill>
                      <a:prstClr val="black">
                        <a:alpha val="20000"/>
                      </a:prstClr>
                    </a:solidFill>
                  </a:ln>
                  <a:solidFill>
                    <a:srgbClr val="000000"/>
                  </a:solidFill>
                  <a:ea typeface="NOVA Bold"/>
                  <a:cs typeface="Arial" pitchFamily="34" charset="0"/>
                </a:rPr>
              </a:br>
              <a:r>
                <a:rPr lang="ko-KR" altLang="en-US" sz="1400" spc="100">
                  <a:ln>
                    <a:solidFill>
                      <a:prstClr val="black">
                        <a:alpha val="20000"/>
                      </a:prstClr>
                    </a:solidFill>
                  </a:ln>
                  <a:solidFill>
                    <a:srgbClr val="000000"/>
                  </a:solidFill>
                  <a:ea typeface="NOVA Bold"/>
                  <a:cs typeface="Arial" pitchFamily="34" charset="0"/>
                </a:rPr>
                <a:t>다른 지역에서의 중국인 관광객 소비는 최근 더욱 감소하는 추세</a:t>
              </a:r>
              <a:endParaRPr lang="ko-KR" altLang="en-US" sz="1400" spc="100">
                <a:ln>
                  <a:solidFill>
                    <a:prstClr val="black">
                      <a:alpha val="20000"/>
                    </a:prstClr>
                  </a:solidFill>
                </a:ln>
                <a:solidFill>
                  <a:srgbClr val="000000">
                    <a:lumMod val="65000"/>
                    <a:lumOff val="35000"/>
                  </a:srgbClr>
                </a:solidFill>
                <a:ea typeface="NOVA Bold"/>
                <a:cs typeface="Arial" pitchFamily="34" charset="0"/>
              </a:endParaRPr>
            </a:p>
          </p:txBody>
        </p:sp>
        <p:sp>
          <p:nvSpPr>
            <p:cNvPr id="10" name="직사각형 9"/>
            <p:cNvSpPr/>
            <p:nvPr/>
          </p:nvSpPr>
          <p:spPr>
            <a:xfrm>
              <a:off x="359532" y="2124144"/>
              <a:ext cx="7524836"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서부 지역 등 특히 중국인 관광객 소비가 저조한 지역에 대한 정책적 지원 필요</a:t>
              </a:r>
              <a:endParaRPr lang="ko-KR" altLang="en-US" sz="1400" spc="100">
                <a:ln>
                  <a:solidFill>
                    <a:prstClr val="black">
                      <a:alpha val="20000"/>
                    </a:prstClr>
                  </a:solidFill>
                </a:ln>
                <a:solidFill>
                  <a:srgbClr val="FFFFFF"/>
                </a:solidFill>
                <a:ea typeface="NOVA Bold"/>
                <a:cs typeface="Arial" pitchFamily="34" charset="0"/>
              </a:endParaRPr>
            </a:p>
          </p:txBody>
        </p:sp>
        <p:sp>
          <p:nvSpPr>
            <p:cNvPr id="12" name="모서리가 둥근 직사각형 11"/>
            <p:cNvSpPr/>
            <p:nvPr/>
          </p:nvSpPr>
          <p:spPr>
            <a:xfrm>
              <a:off x="280712" y="3420205"/>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3" name="모서리가 둥근 직사각형 12"/>
            <p:cNvSpPr/>
            <p:nvPr/>
          </p:nvSpPr>
          <p:spPr>
            <a:xfrm>
              <a:off x="280712" y="2996786"/>
              <a:ext cx="8575764" cy="42254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4" name="모서리가 둥근 직사각형 13"/>
            <p:cNvSpPr/>
            <p:nvPr/>
          </p:nvSpPr>
          <p:spPr>
            <a:xfrm>
              <a:off x="275345" y="2708754"/>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1100">
                  <a:solidFill>
                    <a:srgbClr val="FFFFFF"/>
                  </a:solidFill>
                </a:rPr>
                <a:t>Trend 2</a:t>
              </a:r>
              <a:endParaRPr lang="ko-KR" altLang="en-US" sz="1100">
                <a:solidFill>
                  <a:srgbClr val="FFFFFF"/>
                </a:solidFill>
              </a:endParaRPr>
            </a:p>
          </p:txBody>
        </p:sp>
        <p:sp>
          <p:nvSpPr>
            <p:cNvPr id="15" name="직사각형 14"/>
            <p:cNvSpPr/>
            <p:nvPr/>
          </p:nvSpPr>
          <p:spPr>
            <a:xfrm>
              <a:off x="359532" y="2996703"/>
              <a:ext cx="8424936" cy="431965"/>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대부분 지역에서 최근 신규 창업이 활발하게 이루어지고 있으며</a:t>
              </a:r>
              <a:r>
                <a:rPr lang="en-US" altLang="ko-KR" sz="1400" spc="100">
                  <a:ln>
                    <a:solidFill>
                      <a:prstClr val="black">
                        <a:alpha val="20000"/>
                      </a:prstClr>
                    </a:solidFill>
                  </a:ln>
                  <a:solidFill>
                    <a:srgbClr val="000000"/>
                  </a:solidFill>
                  <a:ea typeface="NOVA Bold"/>
                  <a:cs typeface="Arial" pitchFamily="34" charset="0"/>
                </a:rPr>
                <a:t>, 1</a:t>
              </a:r>
              <a:r>
                <a:rPr lang="ko-KR" altLang="en-US" sz="1400" spc="100">
                  <a:ln>
                    <a:solidFill>
                      <a:prstClr val="black">
                        <a:alpha val="20000"/>
                      </a:prstClr>
                    </a:solidFill>
                  </a:ln>
                  <a:solidFill>
                    <a:srgbClr val="000000"/>
                  </a:solidFill>
                  <a:ea typeface="NOVA Bold"/>
                  <a:cs typeface="Arial" pitchFamily="34" charset="0"/>
                </a:rPr>
                <a:t>년 미만 영업 가맹점 비중 증가</a:t>
              </a:r>
              <a:endParaRPr lang="ko-KR" altLang="en-US" sz="1400" spc="100">
                <a:ln>
                  <a:solidFill>
                    <a:prstClr val="black">
                      <a:alpha val="20000"/>
                    </a:prstClr>
                  </a:solidFill>
                </a:ln>
                <a:solidFill>
                  <a:srgbClr val="000000">
                    <a:lumMod val="65000"/>
                    <a:lumOff val="35000"/>
                  </a:srgbClr>
                </a:solidFill>
                <a:ea typeface="NOVA Bold"/>
                <a:cs typeface="Arial" pitchFamily="34" charset="0"/>
              </a:endParaRPr>
            </a:p>
          </p:txBody>
        </p:sp>
        <p:sp>
          <p:nvSpPr>
            <p:cNvPr id="16" name="직사각형 15"/>
            <p:cNvSpPr/>
            <p:nvPr/>
          </p:nvSpPr>
          <p:spPr>
            <a:xfrm>
              <a:off x="359532" y="3375655"/>
              <a:ext cx="7524836"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12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질적인 성장을 위해</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지역</a:t>
              </a: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업종별로 전략적인 창업 가이드 필요</a:t>
              </a:r>
              <a:endParaRPr lang="en-US" altLang="ko-KR" sz="1400" spc="100">
                <a:ln>
                  <a:solidFill>
                    <a:prstClr val="black">
                      <a:alpha val="20000"/>
                    </a:prstClr>
                  </a:solidFill>
                </a:ln>
                <a:solidFill>
                  <a:srgbClr val="FFFFFF"/>
                </a:solidFill>
                <a:ea typeface="NOVA Bold"/>
                <a:cs typeface="Arial" pitchFamily="34" charset="0"/>
              </a:endParaRPr>
            </a:p>
          </p:txBody>
        </p:sp>
        <p:sp>
          <p:nvSpPr>
            <p:cNvPr id="17" name="모서리가 둥근 직사각형 16"/>
            <p:cNvSpPr/>
            <p:nvPr/>
          </p:nvSpPr>
          <p:spPr>
            <a:xfrm>
              <a:off x="294650" y="4661682"/>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8" name="모서리가 둥근 직사각형 17"/>
            <p:cNvSpPr/>
            <p:nvPr/>
          </p:nvSpPr>
          <p:spPr>
            <a:xfrm>
              <a:off x="294650" y="4238263"/>
              <a:ext cx="8575764" cy="42254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9" name="모서리가 둥근 직사각형 18"/>
            <p:cNvSpPr/>
            <p:nvPr/>
          </p:nvSpPr>
          <p:spPr>
            <a:xfrm>
              <a:off x="289283" y="3950231"/>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1100">
                  <a:solidFill>
                    <a:srgbClr val="FFFFFF"/>
                  </a:solidFill>
                </a:rPr>
                <a:t>Trend 3</a:t>
              </a:r>
              <a:endParaRPr lang="ko-KR" altLang="en-US" sz="1100">
                <a:solidFill>
                  <a:srgbClr val="FFFFFF"/>
                </a:solidFill>
              </a:endParaRPr>
            </a:p>
          </p:txBody>
        </p:sp>
        <p:sp>
          <p:nvSpPr>
            <p:cNvPr id="20" name="직사각형 19"/>
            <p:cNvSpPr/>
            <p:nvPr/>
          </p:nvSpPr>
          <p:spPr>
            <a:xfrm>
              <a:off x="373470" y="4238180"/>
              <a:ext cx="8424936" cy="431965"/>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모든 지역에서 젊은 관광객이 빠르게 늘고 있으며</a:t>
              </a:r>
              <a:r>
                <a:rPr lang="en-US" altLang="ko-KR" sz="1400" spc="100">
                  <a:ln>
                    <a:solidFill>
                      <a:prstClr val="black">
                        <a:alpha val="20000"/>
                      </a:prstClr>
                    </a:solidFill>
                  </a:ln>
                  <a:solidFill>
                    <a:srgbClr val="000000"/>
                  </a:solidFill>
                  <a:ea typeface="NOVA Bold"/>
                  <a:cs typeface="Arial" pitchFamily="34" charset="0"/>
                </a:rPr>
                <a:t>, </a:t>
              </a:r>
              <a:r>
                <a:rPr lang="ko-KR" altLang="en-US" sz="1400" spc="100">
                  <a:ln>
                    <a:solidFill>
                      <a:prstClr val="black">
                        <a:alpha val="20000"/>
                      </a:prstClr>
                    </a:solidFill>
                  </a:ln>
                  <a:solidFill>
                    <a:srgbClr val="000000"/>
                  </a:solidFill>
                  <a:ea typeface="NOVA Bold"/>
                  <a:cs typeface="Arial" pitchFamily="34" charset="0"/>
                </a:rPr>
                <a:t>고객 수 뿐 아니라 소비금액 비중도 증가</a:t>
              </a:r>
              <a:endParaRPr lang="en-US" altLang="ko-KR" sz="1400" spc="100">
                <a:ln>
                  <a:solidFill>
                    <a:prstClr val="black">
                      <a:alpha val="20000"/>
                    </a:prstClr>
                  </a:solidFill>
                </a:ln>
                <a:solidFill>
                  <a:srgbClr val="000000"/>
                </a:solidFill>
                <a:ea typeface="NOVA Bold"/>
                <a:cs typeface="Arial" pitchFamily="34" charset="0"/>
              </a:endParaRPr>
            </a:p>
          </p:txBody>
        </p:sp>
        <p:sp>
          <p:nvSpPr>
            <p:cNvPr id="21" name="직사각형 20"/>
            <p:cNvSpPr/>
            <p:nvPr/>
          </p:nvSpPr>
          <p:spPr>
            <a:xfrm>
              <a:off x="373470" y="4617132"/>
              <a:ext cx="7524836"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12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특히 </a:t>
              </a:r>
              <a:r>
                <a:rPr lang="en-US" altLang="ko-KR" sz="1400" spc="100">
                  <a:ln>
                    <a:solidFill>
                      <a:prstClr val="black">
                        <a:alpha val="20000"/>
                      </a:prstClr>
                    </a:solidFill>
                  </a:ln>
                  <a:solidFill>
                    <a:srgbClr val="FFFFFF"/>
                  </a:solidFill>
                  <a:latin typeface="NOVA Bold"/>
                  <a:ea typeface="NOVA Bold"/>
                  <a:cs typeface="Arial" pitchFamily="34" charset="0"/>
                </a:rPr>
                <a:t>2-30</a:t>
              </a:r>
              <a:r>
                <a:rPr lang="ko-KR" altLang="en-US" sz="1400" spc="100">
                  <a:ln>
                    <a:solidFill>
                      <a:prstClr val="black">
                        <a:alpha val="20000"/>
                      </a:prstClr>
                    </a:solidFill>
                  </a:ln>
                  <a:solidFill>
                    <a:srgbClr val="FFFFFF"/>
                  </a:solidFill>
                  <a:ea typeface="NOVA Bold"/>
                  <a:cs typeface="Arial" pitchFamily="34" charset="0"/>
                </a:rPr>
                <a:t>대 여성 고객의 인당 매출액이 증가하는 것에 주목</a:t>
              </a:r>
              <a:endParaRPr lang="en-US" altLang="ko-KR" sz="1400" spc="100">
                <a:ln>
                  <a:solidFill>
                    <a:prstClr val="black">
                      <a:alpha val="20000"/>
                    </a:prstClr>
                  </a:solidFill>
                </a:ln>
                <a:solidFill>
                  <a:srgbClr val="FFFFFF"/>
                </a:solidFill>
                <a:ea typeface="NOVA Bold"/>
                <a:cs typeface="Arial" pitchFamily="34" charset="0"/>
              </a:endParaRPr>
            </a:p>
          </p:txBody>
        </p:sp>
        <p:sp>
          <p:nvSpPr>
            <p:cNvPr id="22" name="모서리가 둥근 직사각형 21"/>
            <p:cNvSpPr/>
            <p:nvPr/>
          </p:nvSpPr>
          <p:spPr>
            <a:xfrm>
              <a:off x="294650" y="5911877"/>
              <a:ext cx="8575764" cy="387332"/>
            </a:xfrm>
            <a:prstGeom prst="roundRect">
              <a:avLst>
                <a:gd name="adj" fmla="val 2500"/>
              </a:avLst>
            </a:prstGeom>
            <a:solidFill>
              <a:schemeClr val="tx1">
                <a:alpha val="72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3" name="모서리가 둥근 직사각형 22"/>
            <p:cNvSpPr/>
            <p:nvPr/>
          </p:nvSpPr>
          <p:spPr>
            <a:xfrm>
              <a:off x="294650" y="5488458"/>
              <a:ext cx="8575764" cy="422545"/>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4" name="모서리가 둥근 직사각형 23"/>
            <p:cNvSpPr/>
            <p:nvPr/>
          </p:nvSpPr>
          <p:spPr>
            <a:xfrm>
              <a:off x="289283" y="5200426"/>
              <a:ext cx="1096329" cy="288032"/>
            </a:xfrm>
            <a:prstGeom prst="roundRect">
              <a:avLst>
                <a:gd name="adj" fmla="val 2500"/>
              </a:avLst>
            </a:prstGeom>
            <a:solidFill>
              <a:schemeClr val="tx1">
                <a:lumMod val="75000"/>
                <a:lumOff val="2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1100">
                  <a:solidFill>
                    <a:srgbClr val="FFFFFF"/>
                  </a:solidFill>
                </a:rPr>
                <a:t>Trend 4</a:t>
              </a:r>
              <a:endParaRPr lang="ko-KR" altLang="en-US" sz="1100">
                <a:solidFill>
                  <a:srgbClr val="FFFFFF"/>
                </a:solidFill>
              </a:endParaRPr>
            </a:p>
          </p:txBody>
        </p:sp>
        <p:sp>
          <p:nvSpPr>
            <p:cNvPr id="25" name="직사각형 24"/>
            <p:cNvSpPr/>
            <p:nvPr/>
          </p:nvSpPr>
          <p:spPr>
            <a:xfrm>
              <a:off x="373470" y="5488375"/>
              <a:ext cx="8424936" cy="431965"/>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600"/>
                </a:spcAft>
              </a:pPr>
              <a:r>
                <a:rPr lang="ko-KR" altLang="en-US" sz="1400" spc="100">
                  <a:ln>
                    <a:solidFill>
                      <a:prstClr val="black">
                        <a:alpha val="20000"/>
                      </a:prstClr>
                    </a:solidFill>
                  </a:ln>
                  <a:solidFill>
                    <a:srgbClr val="000000"/>
                  </a:solidFill>
                  <a:ea typeface="NOVA Bold"/>
                  <a:cs typeface="Arial" pitchFamily="34" charset="0"/>
                </a:rPr>
                <a:t>면세점 쇼핑 비중이 낮은 지역들에서는 중국인 관광객의 주말 소비가 감소하고 주말전</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목</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금</a:t>
              </a:r>
              <a:r>
                <a:rPr lang="en-US" altLang="ko-KR" sz="1400" spc="100">
                  <a:ln>
                    <a:solidFill>
                      <a:prstClr val="black">
                        <a:alpha val="20000"/>
                      </a:prstClr>
                    </a:solidFill>
                  </a:ln>
                  <a:solidFill>
                    <a:srgbClr val="000000"/>
                  </a:solidFill>
                  <a:ea typeface="NOVA Bold"/>
                  <a:cs typeface="Arial" pitchFamily="34" charset="0"/>
                </a:rPr>
                <a:t>)</a:t>
              </a:r>
              <a:r>
                <a:rPr lang="ko-KR" altLang="en-US" sz="1400" spc="100">
                  <a:ln>
                    <a:solidFill>
                      <a:prstClr val="black">
                        <a:alpha val="20000"/>
                      </a:prstClr>
                    </a:solidFill>
                  </a:ln>
                  <a:solidFill>
                    <a:srgbClr val="000000"/>
                  </a:solidFill>
                  <a:ea typeface="NOVA Bold"/>
                  <a:cs typeface="Arial" pitchFamily="34" charset="0"/>
                </a:rPr>
                <a:t>에 집중</a:t>
              </a:r>
              <a:endParaRPr lang="en-US" altLang="ko-KR" sz="1400" spc="100">
                <a:ln>
                  <a:solidFill>
                    <a:prstClr val="black">
                      <a:alpha val="20000"/>
                    </a:prstClr>
                  </a:solidFill>
                </a:ln>
                <a:solidFill>
                  <a:srgbClr val="000000"/>
                </a:solidFill>
                <a:ea typeface="NOVA Bold"/>
                <a:cs typeface="Arial" pitchFamily="34" charset="0"/>
              </a:endParaRPr>
            </a:p>
          </p:txBody>
        </p:sp>
        <p:sp>
          <p:nvSpPr>
            <p:cNvPr id="26" name="직사각형 25"/>
            <p:cNvSpPr/>
            <p:nvPr/>
          </p:nvSpPr>
          <p:spPr>
            <a:xfrm>
              <a:off x="373470" y="5867327"/>
              <a:ext cx="8496944" cy="43188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130000"/>
                </a:lnSpc>
                <a:spcAft>
                  <a:spcPts val="1200"/>
                </a:spcAft>
              </a:pPr>
              <a:r>
                <a:rPr lang="en-US" altLang="ko-KR" sz="1400" spc="100">
                  <a:ln>
                    <a:solidFill>
                      <a:prstClr val="black">
                        <a:alpha val="20000"/>
                      </a:prstClr>
                    </a:solidFill>
                  </a:ln>
                  <a:solidFill>
                    <a:srgbClr val="FFFFFF"/>
                  </a:solidFill>
                  <a:ea typeface="NOVA Bold"/>
                  <a:cs typeface="Arial" pitchFamily="34" charset="0"/>
                  <a:sym typeface="Wingdings" panose="05000000000000000000" pitchFamily="2" charset="2"/>
                </a:rPr>
                <a:t> </a:t>
              </a:r>
              <a:r>
                <a:rPr lang="ko-KR" altLang="en-US" sz="1400" spc="100">
                  <a:ln>
                    <a:solidFill>
                      <a:prstClr val="black">
                        <a:alpha val="20000"/>
                      </a:prstClr>
                    </a:solidFill>
                  </a:ln>
                  <a:solidFill>
                    <a:srgbClr val="FFFFFF"/>
                  </a:solidFill>
                  <a:ea typeface="NOVA Bold"/>
                  <a:cs typeface="Arial" pitchFamily="34" charset="0"/>
                  <a:sym typeface="Wingdings" panose="05000000000000000000" pitchFamily="2" charset="2"/>
                </a:rPr>
                <a:t>면세점 외에도 중국인 관광객의 주말 소비를 유도할 수 있는 다양한 관광 컨텐츠 개발 필요</a:t>
              </a:r>
              <a:endParaRPr lang="en-US" altLang="ko-KR" sz="1400" spc="100">
                <a:ln>
                  <a:solidFill>
                    <a:prstClr val="black">
                      <a:alpha val="20000"/>
                    </a:prstClr>
                  </a:solidFill>
                </a:ln>
                <a:solidFill>
                  <a:srgbClr val="FFFFFF"/>
                </a:solidFill>
                <a:ea typeface="NOVA Bold"/>
                <a:cs typeface="Arial" pitchFamily="34" charset="0"/>
              </a:endParaRPr>
            </a:p>
          </p:txBody>
        </p:sp>
      </p:grpSp>
    </p:spTree>
    <p:extLst>
      <p:ext uri="{BB962C8B-B14F-4D97-AF65-F5344CB8AC3E}">
        <p14:creationId xmlns:p14="http://schemas.microsoft.com/office/powerpoint/2010/main" val="22124973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988332"/>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3.</a:t>
            </a:r>
            <a:endParaRPr lang="ko-KR" altLang="en-US"/>
          </a:p>
        </p:txBody>
      </p:sp>
      <p:sp>
        <p:nvSpPr>
          <p:cNvPr id="10" name="TextBox 9"/>
          <p:cNvSpPr txBox="1"/>
          <p:nvPr/>
        </p:nvSpPr>
        <p:spPr>
          <a:xfrm>
            <a:off x="359532" y="2433082"/>
            <a:ext cx="4428492"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smtClean="0">
                <a:solidFill>
                  <a:srgbClr val="00B050"/>
                </a:solidFill>
                <a:latin typeface="NOVA Bold" panose="00000800000000000000" pitchFamily="2" charset="-127"/>
                <a:ea typeface="NOVA Bold" panose="00000800000000000000" pitchFamily="2" charset="-127"/>
              </a:rPr>
              <a:t>Ⅲ. </a:t>
            </a:r>
            <a:r>
              <a:rPr lang="ko-KR" altLang="en-US" sz="2000" smtClean="0">
                <a:solidFill>
                  <a:srgbClr val="00B050"/>
                </a:solidFill>
                <a:latin typeface="NOVA Bold" panose="00000800000000000000" pitchFamily="2" charset="-127"/>
                <a:ea typeface="NOVA Bold" panose="00000800000000000000" pitchFamily="2" charset="-127"/>
              </a:rPr>
              <a:t>시장별 업종 분포 및 매출 비교 분석</a:t>
            </a:r>
            <a:endParaRPr lang="ko-KR" altLang="en-US" sz="2000">
              <a:solidFill>
                <a:srgbClr val="00B050"/>
              </a:solidFill>
              <a:latin typeface="NOVA Bold" panose="00000800000000000000" pitchFamily="2" charset="-127"/>
              <a:ea typeface="NOVA Bold" panose="00000800000000000000" pitchFamily="2" charset="-127"/>
            </a:endParaRPr>
          </a:p>
        </p:txBody>
      </p:sp>
      <p:sp>
        <p:nvSpPr>
          <p:cNvPr id="8" name="TextBox 7"/>
          <p:cNvSpPr txBox="1"/>
          <p:nvPr/>
        </p:nvSpPr>
        <p:spPr>
          <a:xfrm>
            <a:off x="5040052" y="2240868"/>
            <a:ext cx="3780420" cy="2677656"/>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동문시장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서문시장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보성시장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서귀포 매일올레시장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모슬포 중앙시장 업종 및 특성분석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서귀포 향토 </a:t>
            </a:r>
            <a:r>
              <a:rPr lang="en-US" altLang="ko-KR" sz="1400">
                <a:solidFill>
                  <a:srgbClr val="000000"/>
                </a:solidFill>
                <a:latin typeface="NOVA Bold" panose="00000800000000000000" pitchFamily="2" charset="-127"/>
                <a:ea typeface="NOVA Bold" panose="00000800000000000000" pitchFamily="2" charset="-127"/>
              </a:rPr>
              <a:t>5</a:t>
            </a:r>
            <a:r>
              <a:rPr lang="ko-KR" altLang="en-US" sz="1400">
                <a:solidFill>
                  <a:srgbClr val="000000"/>
                </a:solidFill>
                <a:latin typeface="NOVA Bold" panose="00000800000000000000" pitchFamily="2" charset="-127"/>
                <a:ea typeface="NOVA Bold" panose="00000800000000000000" pitchFamily="2" charset="-127"/>
              </a:rPr>
              <a:t>일시장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민속 </a:t>
            </a:r>
            <a:r>
              <a:rPr lang="en-US" altLang="ko-KR" sz="1400">
                <a:solidFill>
                  <a:srgbClr val="000000"/>
                </a:solidFill>
                <a:latin typeface="NOVA Bold" panose="00000800000000000000" pitchFamily="2" charset="-127"/>
                <a:ea typeface="NOVA Bold" panose="00000800000000000000" pitchFamily="2" charset="-127"/>
              </a:rPr>
              <a:t>5</a:t>
            </a:r>
            <a:r>
              <a:rPr lang="ko-KR" altLang="en-US" sz="1400">
                <a:solidFill>
                  <a:srgbClr val="000000"/>
                </a:solidFill>
                <a:latin typeface="NOVA Bold" panose="00000800000000000000" pitchFamily="2" charset="-127"/>
                <a:ea typeface="NOVA Bold" panose="00000800000000000000" pitchFamily="2" charset="-127"/>
              </a:rPr>
              <a:t>일시장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중문 향토 </a:t>
            </a:r>
            <a:r>
              <a:rPr lang="en-US" altLang="ko-KR" sz="1400">
                <a:solidFill>
                  <a:srgbClr val="000000"/>
                </a:solidFill>
                <a:latin typeface="NOVA Bold" panose="00000800000000000000" pitchFamily="2" charset="-127"/>
                <a:ea typeface="NOVA Bold" panose="00000800000000000000" pitchFamily="2" charset="-127"/>
              </a:rPr>
              <a:t>5</a:t>
            </a:r>
            <a:r>
              <a:rPr lang="ko-KR" altLang="en-US" sz="1400">
                <a:solidFill>
                  <a:srgbClr val="000000"/>
                </a:solidFill>
                <a:latin typeface="NOVA Bold" panose="00000800000000000000" pitchFamily="2" charset="-127"/>
                <a:ea typeface="NOVA Bold" panose="00000800000000000000" pitchFamily="2" charset="-127"/>
              </a:rPr>
              <a:t>일시장 업종 및 특성 분석</a:t>
            </a:r>
            <a:endParaRPr lang="en-US" altLang="ko-KR" sz="1400">
              <a:solidFill>
                <a:srgbClr val="000000"/>
              </a:solidFill>
              <a:latin typeface="NOVA Bold" panose="00000800000000000000" pitchFamily="2" charset="-127"/>
              <a:ea typeface="NOVA Bold" panose="00000800000000000000" pitchFamily="2" charset="-127"/>
            </a:endParaRPr>
          </a:p>
        </p:txBody>
      </p:sp>
      <p:cxnSp>
        <p:nvCxnSpPr>
          <p:cNvPr id="12" name="직선 연결선 11"/>
          <p:cNvCxnSpPr/>
          <p:nvPr/>
        </p:nvCxnSpPr>
        <p:spPr>
          <a:xfrm flipH="1">
            <a:off x="4824028" y="2433082"/>
            <a:ext cx="0" cy="23280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767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동문시장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 동문시장 현황</a:t>
            </a: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15" y="2420888"/>
            <a:ext cx="4759856" cy="3096344"/>
          </a:xfrm>
          <a:prstGeom prst="rect">
            <a:avLst/>
          </a:prstGeom>
          <a:ln>
            <a:solidFill>
              <a:schemeClr val="bg1">
                <a:lumMod val="65000"/>
              </a:schemeClr>
            </a:solidFill>
          </a:ln>
        </p:spPr>
      </p:pic>
      <p:graphicFrame>
        <p:nvGraphicFramePr>
          <p:cNvPr id="13" name="표 12"/>
          <p:cNvGraphicFramePr>
            <a:graphicFrameLocks noGrp="1"/>
          </p:cNvGraphicFramePr>
          <p:nvPr>
            <p:extLst>
              <p:ext uri="{D42A27DB-BD31-4B8C-83A1-F6EECF244321}">
                <p14:modId xmlns:p14="http://schemas.microsoft.com/office/powerpoint/2010/main" val="3660869481"/>
              </p:ext>
            </p:extLst>
          </p:nvPr>
        </p:nvGraphicFramePr>
        <p:xfrm>
          <a:off x="323528" y="5625244"/>
          <a:ext cx="8532952" cy="811501"/>
        </p:xfrm>
        <a:graphic>
          <a:graphicData uri="http://schemas.openxmlformats.org/drawingml/2006/table">
            <a:tbl>
              <a:tblPr/>
              <a:tblGrid>
                <a:gridCol w="828092"/>
                <a:gridCol w="770486"/>
                <a:gridCol w="770486"/>
                <a:gridCol w="770486"/>
                <a:gridCol w="770486"/>
                <a:gridCol w="770486"/>
                <a:gridCol w="770486"/>
                <a:gridCol w="770486"/>
                <a:gridCol w="770486"/>
                <a:gridCol w="770486"/>
                <a:gridCol w="77048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의류</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유통업영리</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보건</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위생</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의료기관</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레져용품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직물</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가전제품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240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33</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17</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58%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8%</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4%</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3087597076"/>
              </p:ext>
            </p:extLst>
          </p:nvPr>
        </p:nvGraphicFramePr>
        <p:xfrm>
          <a:off x="5220071" y="2420888"/>
          <a:ext cx="3636406" cy="3096344"/>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제주시 동문로 </a:t>
                      </a: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10</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10</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이마트 제주점</a:t>
                      </a:r>
                      <a:r>
                        <a:rPr lang="en-US" altLang="ko-KR" sz="1200" b="0" i="0" u="none" strike="noStrike" baseline="0" smtClean="0">
                          <a:solidFill>
                            <a:srgbClr val="FF0000"/>
                          </a:solidFill>
                          <a:latin typeface="+mn-ea"/>
                          <a:ea typeface="+mn-ea"/>
                        </a:rPr>
                        <a:t> (0.9km),</a:t>
                      </a:r>
                    </a:p>
                    <a:p>
                      <a:pPr algn="ctr" rtl="0" fontAlgn="ctr"/>
                      <a:r>
                        <a:rPr lang="ko-KR" altLang="en-US" sz="1200" b="0" i="0" u="none" strike="noStrike" baseline="0" smtClean="0">
                          <a:solidFill>
                            <a:srgbClr val="FF0000"/>
                          </a:solidFill>
                          <a:latin typeface="+mn-ea"/>
                          <a:ea typeface="+mn-ea"/>
                        </a:rPr>
                        <a:t>하나로마트 제주점 </a:t>
                      </a:r>
                      <a:r>
                        <a:rPr lang="en-US" altLang="ko-KR" sz="1200" b="0" i="0" u="none" strike="noStrike" baseline="0" smtClean="0">
                          <a:solidFill>
                            <a:srgbClr val="FF0000"/>
                          </a:solidFill>
                          <a:latin typeface="+mn-ea"/>
                          <a:ea typeface="+mn-ea"/>
                        </a:rPr>
                        <a:t>(2.6km),</a:t>
                      </a:r>
                    </a:p>
                    <a:p>
                      <a:pPr algn="ctr" rtl="0" fontAlgn="ctr"/>
                      <a:r>
                        <a:rPr lang="ko-KR" altLang="en-US" sz="1200" b="0" i="0" u="none" strike="noStrike" smtClean="0">
                          <a:solidFill>
                            <a:srgbClr val="000000"/>
                          </a:solidFill>
                          <a:latin typeface="+mn-ea"/>
                          <a:ea typeface="+mn-ea"/>
                        </a:rPr>
                        <a:t>이마트 신제주점 </a:t>
                      </a:r>
                      <a:r>
                        <a:rPr lang="en-US" altLang="ko-KR" sz="1200" b="0" i="0" u="none" strike="noStrike" smtClean="0">
                          <a:solidFill>
                            <a:srgbClr val="000000"/>
                          </a:solidFill>
                          <a:latin typeface="+mn-ea"/>
                          <a:ea typeface="+mn-ea"/>
                        </a:rPr>
                        <a:t>(5.4km),</a:t>
                      </a:r>
                    </a:p>
                    <a:p>
                      <a:pPr algn="ctr" rtl="0" fontAlgn="ctr"/>
                      <a:r>
                        <a:rPr lang="ko-KR" altLang="en-US" sz="1200" b="0" i="0" u="none" strike="noStrike" smtClean="0">
                          <a:solidFill>
                            <a:srgbClr val="000000"/>
                          </a:solidFill>
                          <a:latin typeface="+mn-ea"/>
                          <a:ea typeface="+mn-ea"/>
                        </a:rPr>
                        <a:t>롯데마트 제주점 </a:t>
                      </a:r>
                      <a:r>
                        <a:rPr lang="en-US" altLang="ko-KR" sz="1200" b="0" i="0" u="none" strike="noStrike" smtClean="0">
                          <a:solidFill>
                            <a:srgbClr val="000000"/>
                          </a:solidFill>
                          <a:latin typeface="+mn-ea"/>
                          <a:ea typeface="+mn-ea"/>
                        </a:rPr>
                        <a:t>(5.5km)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69161">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58%,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10%,</a:t>
                      </a:r>
                    </a:p>
                    <a:p>
                      <a:pPr algn="ctr" rtl="0" fontAlgn="ctr"/>
                      <a:r>
                        <a:rPr lang="ko-KR" altLang="en-US" sz="1200" b="0" i="0" u="none" strike="noStrike" smtClean="0">
                          <a:solidFill>
                            <a:srgbClr val="000000"/>
                          </a:solidFill>
                          <a:latin typeface="+mn-ea"/>
                          <a:ea typeface="+mn-ea"/>
                        </a:rPr>
                        <a:t>의류 </a:t>
                      </a:r>
                      <a:r>
                        <a:rPr lang="en-US" altLang="ko-KR" sz="1200" b="0" i="0" u="none" strike="noStrike" smtClean="0">
                          <a:solidFill>
                            <a:srgbClr val="000000"/>
                          </a:solidFill>
                          <a:latin typeface="+mn-ea"/>
                          <a:ea typeface="+mn-ea"/>
                        </a:rPr>
                        <a:t>8%, </a:t>
                      </a:r>
                      <a:r>
                        <a:rPr lang="ko-KR" altLang="en-US" sz="1200" b="0" i="0" u="none" strike="noStrike" smtClean="0">
                          <a:solidFill>
                            <a:srgbClr val="000000"/>
                          </a:solidFill>
                          <a:latin typeface="+mn-ea"/>
                          <a:ea typeface="+mn-ea"/>
                        </a:rPr>
                        <a:t>유통업영리 </a:t>
                      </a:r>
                      <a:r>
                        <a:rPr lang="en-US" altLang="ko-KR" sz="1200" b="0" i="0" u="none" strike="noStrike" smtClean="0">
                          <a:solidFill>
                            <a:srgbClr val="000000"/>
                          </a:solidFill>
                          <a:latin typeface="+mn-ea"/>
                          <a:ea typeface="+mn-ea"/>
                        </a:rPr>
                        <a:t>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직사각형 10"/>
          <p:cNvSpPr/>
          <p:nvPr/>
        </p:nvSpPr>
        <p:spPr>
          <a:xfrm>
            <a:off x="154698" y="1124744"/>
            <a:ext cx="884579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제주도내 최대 전통시장으로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유통업영리가 </a:t>
            </a:r>
            <a:r>
              <a:rPr lang="en-US" altLang="ko-KR" sz="1600" spc="100">
                <a:ln>
                  <a:solidFill>
                    <a:prstClr val="black">
                      <a:alpha val="20000"/>
                    </a:prstClr>
                  </a:solidFill>
                </a:ln>
                <a:solidFill>
                  <a:srgbClr val="000000"/>
                </a:solidFill>
                <a:latin typeface="NOVA Bold"/>
                <a:ea typeface="NOVA Bold"/>
                <a:cs typeface="Arial" pitchFamily="34" charset="0"/>
              </a:rPr>
              <a:t>80%</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411</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a:t>
            </a:r>
            <a:r>
              <a:rPr lang="ko-KR" altLang="en-US" sz="1600" spc="100">
                <a:ln>
                  <a:solidFill>
                    <a:prstClr val="black">
                      <a:alpha val="20000"/>
                    </a:prstClr>
                  </a:solidFill>
                </a:ln>
                <a:solidFill>
                  <a:srgbClr val="000000"/>
                </a:solidFill>
                <a:latin typeface="NOVA Bold"/>
                <a:ea typeface="NOVA Bold"/>
                <a:cs typeface="Arial" pitchFamily="34" charset="0"/>
              </a:rPr>
              <a:t>대형마트가</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초근접</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a:t>
            </a:r>
            <a:r>
              <a:rPr lang="ko-KR" altLang="en-US" sz="1600" spc="100">
                <a:ln>
                  <a:solidFill>
                    <a:prstClr val="black">
                      <a:alpha val="20000"/>
                    </a:prstClr>
                  </a:solidFill>
                </a:ln>
                <a:solidFill>
                  <a:srgbClr val="000000"/>
                </a:solidFill>
                <a:latin typeface="NOVA Bold"/>
                <a:ea typeface="NOVA Bold"/>
                <a:cs typeface="Arial" pitchFamily="34" charset="0"/>
              </a:rPr>
              <a:t>업력</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10</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1748181610"/>
      </p:ext>
    </p:extLst>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동문시장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2861331251"/>
              </p:ext>
            </p:extLst>
          </p:nvPr>
        </p:nvGraphicFramePr>
        <p:xfrm>
          <a:off x="349493" y="2420886"/>
          <a:ext cx="8506977" cy="2233918"/>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가전제품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3286765"/>
              </p:ext>
            </p:extLst>
          </p:nvPr>
        </p:nvGraphicFramePr>
        <p:xfrm>
          <a:off x="372517" y="5230869"/>
          <a:ext cx="8506977" cy="1152129"/>
        </p:xfrm>
        <a:graphic>
          <a:graphicData uri="http://schemas.openxmlformats.org/drawingml/2006/table">
            <a:tbl>
              <a:tblPr/>
              <a:tblGrid>
                <a:gridCol w="982147"/>
                <a:gridCol w="752483"/>
                <a:gridCol w="752483"/>
                <a:gridCol w="752483"/>
                <a:gridCol w="752483"/>
                <a:gridCol w="752483"/>
                <a:gridCol w="752483"/>
                <a:gridCol w="752483"/>
                <a:gridCol w="752483"/>
                <a:gridCol w="752483"/>
                <a:gridCol w="752483"/>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일반음식</a:t>
                      </a:r>
                      <a:endParaRPr lang="en-US" sz="12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가전제품</a:t>
                      </a:r>
                      <a:endParaRPr 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4</a:t>
                      </a:r>
                      <a:r>
                        <a:rPr lang="ko-KR" altLang="en-US" sz="1000" b="1" i="0" u="none" strike="noStrike" smtClean="0">
                          <a:solidFill>
                            <a:srgbClr val="FF0000"/>
                          </a:solidFill>
                          <a:latin typeface="+mn-ea"/>
                          <a:ea typeface="+mn-ea"/>
                        </a:rPr>
                        <a:t>년 </a:t>
                      </a:r>
                      <a:r>
                        <a:rPr lang="en-US" altLang="ko-KR" sz="1000" b="1" i="0" u="none" strike="noStrike" smtClean="0">
                          <a:solidFill>
                            <a:srgbClr val="FF0000"/>
                          </a:solidFill>
                          <a:latin typeface="+mn-ea"/>
                          <a:ea typeface="+mn-ea"/>
                        </a:rPr>
                        <a:t>9</a:t>
                      </a:r>
                      <a:r>
                        <a:rPr lang="ko-KR" altLang="en-US" sz="1000" b="1" i="0" u="none" strike="noStrike" smtClean="0">
                          <a:solidFill>
                            <a:srgbClr val="FF0000"/>
                          </a:solidFill>
                          <a:latin typeface="+mn-ea"/>
                          <a:ea typeface="+mn-ea"/>
                        </a:rPr>
                        <a:t>개월</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21</a:t>
                      </a:r>
                      <a:r>
                        <a:rPr lang="ko-KR" altLang="en-US" sz="1000" b="1" i="0" u="none" strike="noStrike" smtClean="0">
                          <a:solidFill>
                            <a:srgbClr val="0000FF"/>
                          </a:solidFill>
                          <a:latin typeface="+mn-ea"/>
                          <a:ea typeface="+mn-ea"/>
                        </a:rPr>
                        <a:t>년 </a:t>
                      </a:r>
                      <a:r>
                        <a:rPr lang="en-US" altLang="ko-KR" sz="1000" b="1" i="0" u="none" strike="noStrike" smtClean="0">
                          <a:solidFill>
                            <a:srgbClr val="0000FF"/>
                          </a:solidFill>
                          <a:latin typeface="+mn-ea"/>
                          <a:ea typeface="+mn-ea"/>
                        </a:rPr>
                        <a:t>8</a:t>
                      </a:r>
                      <a:r>
                        <a:rPr lang="ko-KR" altLang="en-US" sz="1000" b="1" i="0" u="none" strike="noStrike" smtClean="0">
                          <a:solidFill>
                            <a:srgbClr val="0000FF"/>
                          </a:solidFill>
                          <a:latin typeface="+mn-ea"/>
                          <a:ea typeface="+mn-ea"/>
                        </a:rPr>
                        <a:t>개월</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4</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27</a:t>
                      </a:r>
                      <a:r>
                        <a:rPr lang="ko-KR" altLang="en-US" sz="1000" b="1" i="0" u="none" strike="noStrike" smtClean="0">
                          <a:solidFill>
                            <a:srgbClr val="0000FF"/>
                          </a:solidFill>
                          <a:latin typeface="+mn-ea"/>
                          <a:ea typeface="+mn-ea"/>
                        </a:rPr>
                        <a:t>년</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12</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1" name="위쪽 화살표 20"/>
          <p:cNvSpPr/>
          <p:nvPr/>
        </p:nvSpPr>
        <p:spPr>
          <a:xfrm>
            <a:off x="2483768" y="2858191"/>
            <a:ext cx="288032" cy="145611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10800000">
            <a:off x="3275857" y="3424228"/>
            <a:ext cx="288032" cy="89007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 업종의 </a:t>
            </a:r>
            <a:r>
              <a:rPr lang="ko-KR" altLang="en-US" sz="1600" spc="100">
                <a:ln>
                  <a:solidFill>
                    <a:prstClr val="black">
                      <a:alpha val="20000"/>
                    </a:prstClr>
                  </a:solidFill>
                </a:ln>
                <a:solidFill>
                  <a:srgbClr val="000000"/>
                </a:solidFill>
                <a:latin typeface="NOVA Bold"/>
                <a:ea typeface="NOVA Bold"/>
                <a:cs typeface="Arial" pitchFamily="34" charset="0"/>
              </a:rPr>
              <a:t>개폐업이</a:t>
            </a:r>
            <a:r>
              <a:rPr lang="ko-KR" altLang="en-US" sz="1600" spc="100">
                <a:ln>
                  <a:solidFill>
                    <a:prstClr val="black">
                      <a:alpha val="20000"/>
                    </a:prstClr>
                  </a:solidFill>
                </a:ln>
                <a:solidFill>
                  <a:srgbClr val="000000"/>
                </a:solidFill>
                <a:latin typeface="NOVA Bold"/>
                <a:ea typeface="NOVA Bold"/>
                <a:cs typeface="Arial" pitchFamily="34" charset="0"/>
              </a:rPr>
              <a:t> 활발하고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위생은 개업추세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레져용품</a:t>
            </a:r>
            <a:r>
              <a:rPr lang="ko-KR" altLang="en-US" sz="1600" spc="100">
                <a:ln>
                  <a:solidFill>
                    <a:prstClr val="black">
                      <a:alpha val="20000"/>
                    </a:prstClr>
                  </a:solidFill>
                </a:ln>
                <a:solidFill>
                  <a:srgbClr val="000000"/>
                </a:solidFill>
                <a:latin typeface="NOVA Bold"/>
                <a:ea typeface="NOVA Bold"/>
                <a:cs typeface="Arial" pitchFamily="34" charset="0"/>
              </a:rPr>
              <a:t> 업종은 폐업추세가 지속되며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업종의 </a:t>
            </a:r>
            <a:r>
              <a:rPr lang="ko-KR" altLang="en-US" sz="1600" spc="100">
                <a:ln>
                  <a:solidFill>
                    <a:prstClr val="black">
                      <a:alpha val="20000"/>
                    </a:prstClr>
                  </a:solidFill>
                </a:ln>
                <a:solidFill>
                  <a:srgbClr val="000000"/>
                </a:solidFill>
                <a:latin typeface="NOVA Bold"/>
                <a:ea typeface="NOVA Bold"/>
                <a:cs typeface="Arial" pitchFamily="34" charset="0"/>
              </a:rPr>
              <a:t>평균업력이</a:t>
            </a:r>
            <a:r>
              <a:rPr lang="ko-KR" altLang="en-US" sz="1600" spc="100">
                <a:ln>
                  <a:solidFill>
                    <a:prstClr val="black">
                      <a:alpha val="20000"/>
                    </a:prstClr>
                  </a:solidFill>
                </a:ln>
                <a:solidFill>
                  <a:srgbClr val="000000"/>
                </a:solidFill>
                <a:latin typeface="NOVA Bold"/>
                <a:ea typeface="NOVA Bold"/>
                <a:cs typeface="Arial" pitchFamily="34" charset="0"/>
              </a:rPr>
              <a:t> 가장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4" name="위쪽 화살표 23"/>
          <p:cNvSpPr/>
          <p:nvPr/>
        </p:nvSpPr>
        <p:spPr>
          <a:xfrm>
            <a:off x="4031940" y="2890797"/>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10800000">
            <a:off x="4755225" y="2881188"/>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a:off x="4765581" y="3424229"/>
            <a:ext cx="288032" cy="89007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0800000">
            <a:off x="5544108" y="3993289"/>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0800000">
            <a:off x="7056276" y="2890797"/>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0800000">
            <a:off x="7056276" y="3955098"/>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a:off x="7776356" y="3439025"/>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a:off x="8532440" y="2881188"/>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10800000">
            <a:off x="8532440" y="3406644"/>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a:off x="6264188" y="342422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10800000">
            <a:off x="6264188" y="3993289"/>
            <a:ext cx="288032" cy="359206"/>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a:off x="3275856" y="288894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a:off x="1763688" y="2852936"/>
            <a:ext cx="288032" cy="92607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531409245"/>
      </p:ext>
    </p:extLst>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동문시장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5" name="표 14"/>
          <p:cNvGraphicFramePr>
            <a:graphicFrameLocks noGrp="1"/>
          </p:cNvGraphicFramePr>
          <p:nvPr>
            <p:extLst>
              <p:ext uri="{D42A27DB-BD31-4B8C-83A1-F6EECF244321}">
                <p14:modId xmlns:p14="http://schemas.microsoft.com/office/powerpoint/2010/main" val="1407311414"/>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2568643988"/>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84%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743480979"/>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197,253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96,860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159,529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80,559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72,168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142088811"/>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465182544"/>
              </p:ext>
            </p:extLst>
          </p:nvPr>
        </p:nvGraphicFramePr>
        <p:xfrm>
          <a:off x="478612" y="2854605"/>
          <a:ext cx="3229291" cy="120344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85,686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174,498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16,901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143,526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284,223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22,896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170,819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322,070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23,243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491881" y="5344183"/>
            <a:ext cx="288032" cy="47506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a:off x="1763688" y="3271193"/>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위쪽 화살표 54"/>
          <p:cNvSpPr/>
          <p:nvPr/>
        </p:nvSpPr>
        <p:spPr>
          <a:xfrm>
            <a:off x="2663788" y="3289321"/>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760132"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112060" y="2773689"/>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rot="10800000">
            <a:off x="5544108"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모서리가 둥근 직사각형 37"/>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직사각형 38"/>
          <p:cNvSpPr/>
          <p:nvPr/>
        </p:nvSpPr>
        <p:spPr>
          <a:xfrm>
            <a:off x="190702" y="1124744"/>
            <a:ext cx="880979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여성</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0" name="위쪽 화살표 39"/>
          <p:cNvSpPr/>
          <p:nvPr/>
        </p:nvSpPr>
        <p:spPr>
          <a:xfrm>
            <a:off x="3491880" y="3286653"/>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0800000">
            <a:off x="2591781" y="5329705"/>
            <a:ext cx="288032" cy="47506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1079612" y="3153400"/>
            <a:ext cx="864096" cy="96736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타원 43"/>
          <p:cNvSpPr/>
          <p:nvPr/>
        </p:nvSpPr>
        <p:spPr>
          <a:xfrm>
            <a:off x="1979712" y="3153400"/>
            <a:ext cx="864096" cy="96736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3153400"/>
            <a:ext cx="864096" cy="967368"/>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43" idx="4"/>
            <a:endCxn id="44" idx="4"/>
          </p:cNvCxnSpPr>
          <p:nvPr/>
        </p:nvCxnSpPr>
        <p:spPr>
          <a:xfrm rot="16200000" flipH="1">
            <a:off x="1961710" y="3670717"/>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구부러진 연결선 46"/>
          <p:cNvCxnSpPr>
            <a:stCxn id="43" idx="4"/>
            <a:endCxn id="45" idx="4"/>
          </p:cNvCxnSpPr>
          <p:nvPr/>
        </p:nvCxnSpPr>
        <p:spPr>
          <a:xfrm rot="16200000" flipH="1">
            <a:off x="2411760" y="3220667"/>
            <a:ext cx="1" cy="1800200"/>
          </a:xfrm>
          <a:prstGeom prst="curvedConnector3">
            <a:avLst>
              <a:gd name="adj1" fmla="val 228601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구부러진 연결선 51"/>
          <p:cNvCxnSpPr>
            <a:stCxn id="69" idx="4"/>
            <a:endCxn id="56" idx="4"/>
          </p:cNvCxnSpPr>
          <p:nvPr/>
        </p:nvCxnSpPr>
        <p:spPr>
          <a:xfrm rot="5400000">
            <a:off x="2843808" y="5408728"/>
            <a:ext cx="12700" cy="936104"/>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타원 55"/>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타원 68"/>
          <p:cNvSpPr/>
          <p:nvPr/>
        </p:nvSpPr>
        <p:spPr>
          <a:xfrm>
            <a:off x="2879812"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788827784"/>
      </p:ext>
    </p:extLst>
  </p:cSld>
  <p:clrMapOvr>
    <a:masterClrMapping/>
  </p:clrMapOvr>
  <p:transition/>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동문시장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1732716329"/>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100" b="1" i="0" u="none" strike="noStrike" smtClean="0">
                          <a:solidFill>
                            <a:schemeClr val="bg1"/>
                          </a:solidFill>
                          <a:latin typeface="+mn-ea"/>
                          <a:ea typeface="+mn-ea"/>
                        </a:rPr>
                        <a:t>동문시장</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85,686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143,526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170,819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30,128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34,070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39,531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44,821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93,038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112,166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1,647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동문시장 </a:t>
                      </a: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34,669</a:t>
                      </a:r>
                    </a:p>
                    <a:p>
                      <a:pPr algn="ctr" rtl="0" fontAlgn="ctr"/>
                      <a:r>
                        <a:rPr lang="en-US" altLang="ko-KR" sz="1000" b="0" i="0" u="none" strike="noStrike" smtClean="0">
                          <a:solidFill>
                            <a:srgbClr val="000000"/>
                          </a:solidFill>
                          <a:latin typeface="+mn-ea"/>
                          <a:ea typeface="+mn-ea"/>
                        </a:rPr>
                        <a:t>(40%)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44,790</a:t>
                      </a:r>
                    </a:p>
                    <a:p>
                      <a:pPr algn="ctr" rtl="0" fontAlgn="ctr"/>
                      <a:r>
                        <a:rPr lang="en-US" altLang="ko-KR" sz="1000" b="0" i="0" u="none" strike="noStrike" smtClean="0">
                          <a:solidFill>
                            <a:srgbClr val="000000"/>
                          </a:solidFill>
                          <a:latin typeface="+mn-ea"/>
                          <a:ea typeface="+mn-ea"/>
                        </a:rPr>
                        <a:t>(31%)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49,620</a:t>
                      </a:r>
                    </a:p>
                    <a:p>
                      <a:pPr algn="ctr" rtl="0" fontAlgn="ctr"/>
                      <a:r>
                        <a:rPr lang="en-US" altLang="ko-KR" sz="1000" b="0" i="0" u="none" strike="noStrike" smtClean="0">
                          <a:solidFill>
                            <a:srgbClr val="000000"/>
                          </a:solidFill>
                          <a:latin typeface="+mn-ea"/>
                          <a:ea typeface="+mn-ea"/>
                        </a:rPr>
                        <a:t>(29%)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23,394</a:t>
                      </a:r>
                    </a:p>
                    <a:p>
                      <a:pPr algn="ctr" rtl="0" fontAlgn="ctr"/>
                      <a:r>
                        <a:rPr lang="en-US" altLang="ko-KR" sz="1000" b="0" i="0" u="none" strike="noStrike" smtClean="0">
                          <a:solidFill>
                            <a:srgbClr val="000000"/>
                          </a:solidFill>
                          <a:latin typeface="+mn-ea"/>
                          <a:ea typeface="+mn-ea"/>
                        </a:rPr>
                        <a:t>(78%)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26,568</a:t>
                      </a:r>
                    </a:p>
                    <a:p>
                      <a:pPr algn="ctr" rtl="0" fontAlgn="ctr"/>
                      <a:r>
                        <a:rPr lang="en-US" altLang="ko-KR" sz="1000" b="0" i="0" u="none" strike="noStrike" smtClean="0">
                          <a:solidFill>
                            <a:srgbClr val="000000"/>
                          </a:solidFill>
                          <a:latin typeface="+mn-ea"/>
                          <a:ea typeface="+mn-ea"/>
                        </a:rPr>
                        <a:t>(78%)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28,952</a:t>
                      </a:r>
                    </a:p>
                    <a:p>
                      <a:pPr algn="ctr" rtl="0" fontAlgn="ctr"/>
                      <a:r>
                        <a:rPr lang="en-US" altLang="ko-KR" sz="1000" b="0" i="0" u="none" strike="noStrike" smtClean="0">
                          <a:solidFill>
                            <a:srgbClr val="000000"/>
                          </a:solidFill>
                          <a:latin typeface="+mn-ea"/>
                          <a:ea typeface="+mn-ea"/>
                        </a:rPr>
                        <a:t>(73%)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7,122</a:t>
                      </a:r>
                    </a:p>
                    <a:p>
                      <a:pPr algn="ctr" rtl="0" fontAlgn="ctr"/>
                      <a:r>
                        <a:rPr lang="en-US" altLang="ko-KR" sz="1000" b="0" i="0" u="none" strike="noStrike" smtClean="0">
                          <a:solidFill>
                            <a:srgbClr val="000000"/>
                          </a:solidFill>
                          <a:latin typeface="+mn-ea"/>
                          <a:ea typeface="+mn-ea"/>
                        </a:rPr>
                        <a:t>(16%)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12,914</a:t>
                      </a:r>
                    </a:p>
                    <a:p>
                      <a:pPr algn="ctr" rtl="0" fontAlgn="ctr"/>
                      <a:r>
                        <a:rPr lang="en-US" altLang="ko-KR" sz="1000" b="0" i="0" u="none" strike="noStrike" smtClean="0">
                          <a:solidFill>
                            <a:srgbClr val="000000"/>
                          </a:solidFill>
                          <a:latin typeface="+mn-ea"/>
                          <a:ea typeface="+mn-ea"/>
                        </a:rPr>
                        <a:t>(14%)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14,568</a:t>
                      </a:r>
                    </a:p>
                    <a:p>
                      <a:pPr algn="ctr" rtl="0" fontAlgn="ctr"/>
                      <a:r>
                        <a:rPr lang="en-US" altLang="ko-KR" sz="1000" b="0" i="0" u="none" strike="noStrike" smtClean="0">
                          <a:solidFill>
                            <a:srgbClr val="000000"/>
                          </a:solidFill>
                          <a:latin typeface="+mn-ea"/>
                          <a:ea typeface="+mn-ea"/>
                        </a:rPr>
                        <a:t>(13%)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145</a:t>
                      </a:r>
                    </a:p>
                    <a:p>
                      <a:pPr algn="ctr" rtl="0" fontAlgn="ctr"/>
                      <a:r>
                        <a:rPr lang="en-US" altLang="ko-KR" sz="1000" b="0" i="0" u="none" strike="noStrike" smtClean="0">
                          <a:solidFill>
                            <a:srgbClr val="000000"/>
                          </a:solidFill>
                          <a:latin typeface="+mn-ea"/>
                          <a:ea typeface="+mn-ea"/>
                        </a:rPr>
                        <a:t>(18%)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255</a:t>
                      </a:r>
                    </a:p>
                    <a:p>
                      <a:pPr algn="ctr" rtl="0" fontAlgn="ctr"/>
                      <a:r>
                        <a:rPr lang="en-US" altLang="ko-KR" sz="1000" b="0" i="0" u="none" strike="noStrike" smtClean="0">
                          <a:solidFill>
                            <a:srgbClr val="000000"/>
                          </a:solidFill>
                          <a:latin typeface="+mn-ea"/>
                          <a:ea typeface="+mn-ea"/>
                        </a:rPr>
                        <a:t>(19%)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276</a:t>
                      </a:r>
                    </a:p>
                    <a:p>
                      <a:pPr algn="ctr" rtl="0" fontAlgn="ctr"/>
                      <a:r>
                        <a:rPr lang="en-US" altLang="ko-KR" sz="1000" b="0" i="0" u="none" strike="noStrike" smtClean="0">
                          <a:solidFill>
                            <a:srgbClr val="000000"/>
                          </a:solidFill>
                          <a:latin typeface="+mn-ea"/>
                          <a:ea typeface="+mn-ea"/>
                        </a:rPr>
                        <a:t>(17%)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100" b="1" i="0" u="none" strike="noStrike" smtClean="0">
                          <a:solidFill>
                            <a:schemeClr val="bg1"/>
                          </a:solidFill>
                          <a:latin typeface="+mn-ea"/>
                          <a:ea typeface="+mn-ea"/>
                        </a:rPr>
                        <a:t>동문시장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51,017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98,736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121,199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6,734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7,502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10,580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37,699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80,124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97,598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657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1,075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3340286280"/>
              </p:ext>
            </p:extLst>
          </p:nvPr>
        </p:nvGraphicFramePr>
        <p:xfrm>
          <a:off x="226706" y="4545124"/>
          <a:ext cx="8593003" cy="2132784"/>
        </p:xfrm>
        <a:graphic>
          <a:graphicData uri="http://schemas.openxmlformats.org/drawingml/2006/table">
            <a:tbl>
              <a:tblPr/>
              <a:tblGrid>
                <a:gridCol w="931747"/>
                <a:gridCol w="997096"/>
                <a:gridCol w="833020"/>
                <a:gridCol w="833020"/>
                <a:gridCol w="833020"/>
                <a:gridCol w="833020"/>
                <a:gridCol w="833020"/>
                <a:gridCol w="833020"/>
                <a:gridCol w="833020"/>
                <a:gridCol w="833020"/>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동문시장</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동문시장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197,253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159,529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221,138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230,764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75,934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68,638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87,679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74,695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동문시장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844,014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779,342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823,236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852,007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195,520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171,288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211,788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201,990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동문시장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306,014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282,838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225,389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231,760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91,523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84,060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97,875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81,357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355,249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331,659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257,845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269,463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98,960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94,444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99,982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82,330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동문시장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동문시장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123,342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103,593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206,372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227,240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72,347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66,153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85,429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73,115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129,997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109,867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223,255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250,024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75,172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69,833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85,716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73,866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4626006" y="98629"/>
            <a:ext cx="900100" cy="662473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953020" y="4759950"/>
            <a:ext cx="216025" cy="86649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2494547">
            <a:off x="4621080" y="5289535"/>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628234" y="4732502"/>
            <a:ext cx="247569" cy="93610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3261064">
            <a:off x="2909976" y="5306393"/>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3261064">
            <a:off x="6270027" y="5306394"/>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6300192" y="4689143"/>
            <a:ext cx="216025" cy="100811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6200000">
            <a:off x="7920372" y="4725147"/>
            <a:ext cx="216025" cy="93610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13261064">
            <a:off x="7914532" y="5285380"/>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직사각형 36"/>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동문시장 고객군별 고객 수는 증가하나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제주도민을 제외한 국내관광객 및 중국관광객의 인당 금액은 감소되어 전체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중 동문시장 </a:t>
            </a:r>
            <a:r>
              <a:rPr lang="en-US" altLang="ko-KR" sz="1600" spc="100">
                <a:ln>
                  <a:solidFill>
                    <a:prstClr val="black">
                      <a:alpha val="20000"/>
                    </a:prstClr>
                  </a:solidFill>
                </a:ln>
                <a:solidFill>
                  <a:srgbClr val="000000"/>
                </a:solidFill>
                <a:latin typeface="NOVA Bold"/>
                <a:ea typeface="NOVA Bold"/>
                <a:cs typeface="Arial" pitchFamily="34" charset="0"/>
              </a:rPr>
              <a:t>Only </a:t>
            </a:r>
            <a:r>
              <a:rPr lang="ko-KR" altLang="en-US" sz="1600" spc="100">
                <a:ln>
                  <a:solidFill>
                    <a:prstClr val="black">
                      <a:alpha val="20000"/>
                    </a:prstClr>
                  </a:solidFill>
                </a:ln>
                <a:solidFill>
                  <a:srgbClr val="000000"/>
                </a:solidFill>
                <a:latin typeface="NOVA Bold"/>
                <a:ea typeface="NOVA Bold"/>
                <a:cs typeface="Arial" pitchFamily="34" charset="0"/>
              </a:rPr>
              <a:t>고객 비율은 </a:t>
            </a:r>
            <a:r>
              <a:rPr lang="en-US" altLang="ko-KR" sz="1600" spc="100">
                <a:ln>
                  <a:solidFill>
                    <a:prstClr val="black">
                      <a:alpha val="20000"/>
                    </a:prstClr>
                  </a:solidFill>
                </a:ln>
                <a:solidFill>
                  <a:srgbClr val="000000"/>
                </a:solidFill>
                <a:latin typeface="NOVA Bold"/>
                <a:ea typeface="NOVA Bold"/>
                <a:cs typeface="Arial" pitchFamily="34" charset="0"/>
              </a:rPr>
              <a:t>24%</a:t>
            </a:r>
            <a:r>
              <a:rPr lang="ko-KR" altLang="en-US" sz="1600" spc="100">
                <a:ln>
                  <a:solidFill>
                    <a:prstClr val="black">
                      <a:alpha val="20000"/>
                    </a:prstClr>
                  </a:solidFill>
                </a:ln>
                <a:solidFill>
                  <a:srgbClr val="000000"/>
                </a:solidFill>
                <a:latin typeface="NOVA Bold"/>
                <a:ea typeface="NOVA Bold"/>
                <a:cs typeface="Arial" pitchFamily="34" charset="0"/>
              </a:rPr>
              <a:t>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8" name="TextBox 37"/>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Tree>
    <p:extLst>
      <p:ext uri="{BB962C8B-B14F-4D97-AF65-F5344CB8AC3E}">
        <p14:creationId xmlns:p14="http://schemas.microsoft.com/office/powerpoint/2010/main" val="2342820568"/>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서문시장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15" y="2420888"/>
            <a:ext cx="4759856" cy="3060340"/>
          </a:xfrm>
          <a:prstGeom prst="rect">
            <a:avLst/>
          </a:prstGeom>
          <a:ln w="9525">
            <a:solidFill>
              <a:schemeClr val="bg1">
                <a:lumMod val="65000"/>
              </a:schemeClr>
            </a:solidFill>
          </a:ln>
        </p:spPr>
      </p:pic>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 서문시장 현황</a:t>
            </a:r>
          </a:p>
        </p:txBody>
      </p:sp>
      <p:graphicFrame>
        <p:nvGraphicFramePr>
          <p:cNvPr id="14" name="표 13"/>
          <p:cNvGraphicFramePr>
            <a:graphicFrameLocks noGrp="1"/>
          </p:cNvGraphicFramePr>
          <p:nvPr>
            <p:extLst>
              <p:ext uri="{D42A27DB-BD31-4B8C-83A1-F6EECF244321}">
                <p14:modId xmlns:p14="http://schemas.microsoft.com/office/powerpoint/2010/main" val="554346504"/>
              </p:ext>
            </p:extLst>
          </p:nvPr>
        </p:nvGraphicFramePr>
        <p:xfrm>
          <a:off x="323528" y="5625244"/>
          <a:ext cx="8532945" cy="811501"/>
        </p:xfrm>
        <a:graphic>
          <a:graphicData uri="http://schemas.openxmlformats.org/drawingml/2006/table">
            <a:tbl>
              <a:tblPr/>
              <a:tblGrid>
                <a:gridCol w="1135751"/>
                <a:gridCol w="1056742"/>
                <a:gridCol w="1056742"/>
                <a:gridCol w="1056742"/>
                <a:gridCol w="1056742"/>
                <a:gridCol w="1056742"/>
                <a:gridCol w="1056742"/>
                <a:gridCol w="1056742"/>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직물</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의류</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문화</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취미</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휴게</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6</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4</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40%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14%</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9%</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1517218681"/>
              </p:ext>
            </p:extLst>
          </p:nvPr>
        </p:nvGraphicFramePr>
        <p:xfrm>
          <a:off x="5220071" y="2420888"/>
          <a:ext cx="3636406" cy="3060340"/>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제주시 서문로</a:t>
                      </a: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이마트 제주점 </a:t>
                      </a:r>
                      <a:r>
                        <a:rPr lang="en-US" altLang="ko-KR" sz="1200" b="0" i="0" u="none" strike="noStrike" smtClean="0">
                          <a:solidFill>
                            <a:srgbClr val="FF0000"/>
                          </a:solidFill>
                          <a:latin typeface="+mn-ea"/>
                          <a:ea typeface="+mn-ea"/>
                        </a:rPr>
                        <a:t>(0.8km),</a:t>
                      </a:r>
                    </a:p>
                    <a:p>
                      <a:pPr algn="ctr" rtl="0" fontAlgn="ctr"/>
                      <a:r>
                        <a:rPr lang="ko-KR" altLang="en-US" sz="1200" b="0" i="0" u="none" strike="noStrike" smtClean="0">
                          <a:solidFill>
                            <a:srgbClr val="FF0000"/>
                          </a:solidFill>
                          <a:latin typeface="+mn-ea"/>
                          <a:ea typeface="+mn-ea"/>
                        </a:rPr>
                        <a:t>하나로마트 제주점 </a:t>
                      </a:r>
                      <a:r>
                        <a:rPr lang="en-US" altLang="ko-KR" sz="1200" b="0" i="0" u="none" strike="noStrike" smtClean="0">
                          <a:solidFill>
                            <a:srgbClr val="FF0000"/>
                          </a:solidFill>
                          <a:latin typeface="+mn-ea"/>
                          <a:ea typeface="+mn-ea"/>
                        </a:rPr>
                        <a:t>(3.5km),</a:t>
                      </a:r>
                    </a:p>
                    <a:p>
                      <a:pPr algn="ctr" rtl="0" fontAlgn="ctr"/>
                      <a:r>
                        <a:rPr lang="ko-KR" altLang="en-US" sz="1200" b="0" i="0" u="none" strike="noStrike" smtClean="0">
                          <a:solidFill>
                            <a:srgbClr val="000000"/>
                          </a:solidFill>
                          <a:latin typeface="+mn-ea"/>
                          <a:ea typeface="+mn-ea"/>
                        </a:rPr>
                        <a:t>이마트 신제주점 </a:t>
                      </a:r>
                      <a:r>
                        <a:rPr lang="en-US" altLang="ko-KR" sz="1200" b="0" i="0" u="none" strike="noStrike" smtClean="0">
                          <a:solidFill>
                            <a:srgbClr val="000000"/>
                          </a:solidFill>
                          <a:latin typeface="+mn-ea"/>
                          <a:ea typeface="+mn-ea"/>
                        </a:rPr>
                        <a:t>(4.5km),</a:t>
                      </a:r>
                    </a:p>
                    <a:p>
                      <a:pPr algn="ctr" rtl="0" fontAlgn="ctr"/>
                      <a:r>
                        <a:rPr lang="ko-KR" altLang="en-US" sz="1200" b="0" i="0" u="none" strike="noStrike" smtClean="0">
                          <a:solidFill>
                            <a:srgbClr val="000000"/>
                          </a:solidFill>
                          <a:latin typeface="+mn-ea"/>
                          <a:ea typeface="+mn-ea"/>
                        </a:rPr>
                        <a:t>롯데마트 제주점 </a:t>
                      </a:r>
                      <a:r>
                        <a:rPr lang="en-US" altLang="ko-KR" sz="1200" b="0" i="0" u="none" strike="noStrike" smtClean="0">
                          <a:solidFill>
                            <a:srgbClr val="000000"/>
                          </a:solidFill>
                          <a:latin typeface="+mn-ea"/>
                          <a:ea typeface="+mn-ea"/>
                        </a:rPr>
                        <a:t>(4.6km)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33157">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40%, </a:t>
                      </a: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26%,</a:t>
                      </a:r>
                    </a:p>
                    <a:p>
                      <a:pPr algn="ctr" rtl="0" fontAlgn="ctr"/>
                      <a:r>
                        <a:rPr lang="ko-KR" altLang="en-US" sz="1200" b="0" i="0" u="none" strike="noStrike" smtClean="0">
                          <a:solidFill>
                            <a:srgbClr val="000000"/>
                          </a:solidFill>
                          <a:latin typeface="+mn-ea"/>
                          <a:ea typeface="+mn-ea"/>
                        </a:rPr>
                        <a:t>직물</a:t>
                      </a:r>
                      <a:r>
                        <a:rPr lang="en-US" altLang="ko-KR" sz="1200" b="0" i="0" u="none" strike="noStrike" smtClean="0">
                          <a:solidFill>
                            <a:srgbClr val="000000"/>
                          </a:solidFill>
                          <a:latin typeface="+mn-ea"/>
                          <a:ea typeface="+mn-ea"/>
                        </a:rPr>
                        <a:t>14%, </a:t>
                      </a:r>
                      <a:r>
                        <a:rPr lang="ko-KR" altLang="en-US" sz="1200" b="0" i="0" u="none" strike="noStrike" smtClean="0">
                          <a:solidFill>
                            <a:srgbClr val="000000"/>
                          </a:solidFill>
                          <a:latin typeface="+mn-ea"/>
                          <a:ea typeface="+mn-ea"/>
                        </a:rPr>
                        <a:t>의류 </a:t>
                      </a: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직사각형 11"/>
          <p:cNvSpPr/>
          <p:nvPr/>
        </p:nvSpPr>
        <p:spPr>
          <a:xfrm>
            <a:off x="143508"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40%,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26%, </a:t>
            </a:r>
            <a:r>
              <a:rPr lang="ko-KR" altLang="en-US" sz="1600" spc="100">
                <a:ln>
                  <a:solidFill>
                    <a:prstClr val="black">
                      <a:alpha val="20000"/>
                    </a:prstClr>
                  </a:solidFill>
                </a:ln>
                <a:solidFill>
                  <a:srgbClr val="000000"/>
                </a:solidFill>
                <a:latin typeface="NOVA Bold"/>
                <a:ea typeface="NOVA Bold"/>
                <a:cs typeface="Arial" pitchFamily="34" charset="0"/>
              </a:rPr>
              <a:t>직물 </a:t>
            </a:r>
            <a:r>
              <a:rPr lang="en-US" altLang="ko-KR" sz="1600" spc="100">
                <a:ln>
                  <a:solidFill>
                    <a:prstClr val="black">
                      <a:alpha val="20000"/>
                    </a:prstClr>
                  </a:solidFill>
                </a:ln>
                <a:solidFill>
                  <a:srgbClr val="000000"/>
                </a:solidFill>
                <a:latin typeface="NOVA Bold"/>
                <a:ea typeface="NOVA Bold"/>
                <a:cs typeface="Arial" pitchFamily="34" charset="0"/>
              </a:rPr>
              <a:t>14%, </a:t>
            </a:r>
            <a:r>
              <a:rPr lang="ko-KR" altLang="en-US" sz="1600" spc="100">
                <a:ln>
                  <a:solidFill>
                    <a:prstClr val="black">
                      <a:alpha val="20000"/>
                    </a:prstClr>
                  </a:solidFill>
                </a:ln>
                <a:solidFill>
                  <a:srgbClr val="000000"/>
                </a:solidFill>
                <a:latin typeface="NOVA Bold"/>
                <a:ea typeface="NOVA Bold"/>
                <a:cs typeface="Arial" pitchFamily="34" charset="0"/>
              </a:rPr>
              <a:t>의류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000000"/>
                </a:solidFill>
                <a:latin typeface="NOVA Bold"/>
                <a:ea typeface="NOVA Bold"/>
                <a:cs typeface="Arial" pitchFamily="34" charset="0"/>
              </a:rPr>
              <a:t>업종이 </a:t>
            </a:r>
            <a:r>
              <a:rPr lang="en-US" altLang="ko-KR" sz="1600" spc="100">
                <a:ln>
                  <a:solidFill>
                    <a:prstClr val="black">
                      <a:alpha val="20000"/>
                    </a:prstClr>
                  </a:solidFill>
                </a:ln>
                <a:solidFill>
                  <a:srgbClr val="000000"/>
                </a:solidFill>
                <a:latin typeface="NOVA Bold"/>
                <a:ea typeface="NOVA Bold"/>
                <a:cs typeface="Arial" pitchFamily="34" charset="0"/>
              </a:rPr>
              <a:t>89%</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43</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a:t>
            </a:r>
            <a:r>
              <a:rPr lang="ko-KR" altLang="en-US" sz="1600" spc="100">
                <a:ln>
                  <a:solidFill>
                    <a:prstClr val="black">
                      <a:alpha val="20000"/>
                    </a:prstClr>
                  </a:solidFill>
                </a:ln>
                <a:solidFill>
                  <a:srgbClr val="000000"/>
                </a:solidFill>
                <a:latin typeface="NOVA Bold"/>
                <a:ea typeface="NOVA Bold"/>
                <a:cs typeface="Arial" pitchFamily="34" charset="0"/>
              </a:rPr>
              <a:t>대형마트가</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초근접</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a:t>
            </a:r>
            <a:r>
              <a:rPr lang="ko-KR" altLang="en-US" sz="1600" spc="100">
                <a:ln>
                  <a:solidFill>
                    <a:prstClr val="black">
                      <a:alpha val="20000"/>
                    </a:prstClr>
                  </a:solidFill>
                </a:ln>
                <a:solidFill>
                  <a:srgbClr val="000000"/>
                </a:solidFill>
                <a:latin typeface="NOVA Bold"/>
                <a:ea typeface="NOVA Bold"/>
                <a:cs typeface="Arial" pitchFamily="34" charset="0"/>
              </a:rPr>
              <a:t>업력</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4209040496"/>
      </p:ext>
    </p:extLst>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서문시장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2192136560"/>
              </p:ext>
            </p:extLst>
          </p:nvPr>
        </p:nvGraphicFramePr>
        <p:xfrm>
          <a:off x="349493" y="2420886"/>
          <a:ext cx="8506980" cy="2233918"/>
        </p:xfrm>
        <a:graphic>
          <a:graphicData uri="http://schemas.openxmlformats.org/drawingml/2006/table">
            <a:tbl>
              <a:tblPr/>
              <a:tblGrid>
                <a:gridCol w="945220"/>
                <a:gridCol w="945220"/>
                <a:gridCol w="945220"/>
                <a:gridCol w="945220"/>
                <a:gridCol w="945220"/>
                <a:gridCol w="945220"/>
                <a:gridCol w="945220"/>
                <a:gridCol w="945220"/>
                <a:gridCol w="945220"/>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음식료품</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직물</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의류</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신변잡화</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문화</a:t>
                      </a:r>
                      <a:r>
                        <a:rPr lang="en-US" altLang="ko-KR" sz="1200" b="1" i="0" u="none" strike="noStrike" smtClean="0">
                          <a:solidFill>
                            <a:schemeClr val="tx1"/>
                          </a:solidFill>
                          <a:latin typeface="+mn-lt"/>
                          <a:ea typeface="+mn-ea"/>
                        </a:rPr>
                        <a:t>/</a:t>
                      </a:r>
                      <a:r>
                        <a:rPr lang="ko-KR" altLang="en-US" sz="1200" b="1" i="0" u="none" strike="noStrike" smtClean="0">
                          <a:solidFill>
                            <a:schemeClr val="tx1"/>
                          </a:solidFill>
                          <a:latin typeface="+mn-lt"/>
                          <a:ea typeface="+mn-ea"/>
                        </a:rPr>
                        <a:t>취미</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휴게</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1868298637"/>
              </p:ext>
            </p:extLst>
          </p:nvPr>
        </p:nvGraphicFramePr>
        <p:xfrm>
          <a:off x="372517" y="5230869"/>
          <a:ext cx="8453349" cy="1152129"/>
        </p:xfrm>
        <a:graphic>
          <a:graphicData uri="http://schemas.openxmlformats.org/drawingml/2006/table">
            <a:tbl>
              <a:tblPr/>
              <a:tblGrid>
                <a:gridCol w="1328490"/>
                <a:gridCol w="1017837"/>
                <a:gridCol w="1017837"/>
                <a:gridCol w="1017837"/>
                <a:gridCol w="1017837"/>
                <a:gridCol w="1017837"/>
                <a:gridCol w="1017837"/>
                <a:gridCol w="1017837"/>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음식료품</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직물</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의류</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lt"/>
                          <a:ea typeface="+mn-ea"/>
                        </a:rPr>
                        <a:t>신변잡화</a:t>
                      </a:r>
                      <a:endParaRPr 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문화</a:t>
                      </a:r>
                      <a:r>
                        <a:rPr lang="en-US" altLang="ko-KR" sz="1200" b="1" i="0" u="none" strike="noStrike" smtClean="0">
                          <a:solidFill>
                            <a:schemeClr val="tx1"/>
                          </a:solidFill>
                          <a:latin typeface="+mn-lt"/>
                          <a:ea typeface="+mn-ea"/>
                        </a:rPr>
                        <a:t>/</a:t>
                      </a:r>
                      <a:r>
                        <a:rPr lang="ko-KR" altLang="en-US" sz="1200" b="1" i="0" u="none" strike="noStrike" smtClean="0">
                          <a:solidFill>
                            <a:schemeClr val="tx1"/>
                          </a:solidFill>
                          <a:latin typeface="+mn-lt"/>
                          <a:ea typeface="+mn-ea"/>
                        </a:rPr>
                        <a:t>취미</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ko-KR" altLang="en-US" sz="1200" b="1" i="0" u="none" strike="noStrike" smtClean="0">
                          <a:solidFill>
                            <a:schemeClr val="tx1"/>
                          </a:solidFill>
                          <a:latin typeface="+mn-lt"/>
                          <a:ea typeface="+mn-ea"/>
                        </a:rPr>
                        <a:t>휴게</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11</a:t>
                      </a:r>
                      <a:r>
                        <a:rPr lang="ko-KR" altLang="en-US" sz="1000" b="1" i="0" u="none" strike="noStrike" smtClean="0">
                          <a:solidFill>
                            <a:srgbClr val="0000FF"/>
                          </a:solidFill>
                          <a:latin typeface="+mn-ea"/>
                          <a:ea typeface="+mn-ea"/>
                        </a:rPr>
                        <a:t>년 </a:t>
                      </a:r>
                      <a:r>
                        <a:rPr lang="en-US" altLang="ko-KR" sz="1000" b="1" i="0" u="none" strike="noStrike" smtClean="0">
                          <a:solidFill>
                            <a:srgbClr val="0000FF"/>
                          </a:solidFill>
                          <a:latin typeface="+mn-ea"/>
                          <a:ea typeface="+mn-ea"/>
                        </a:rPr>
                        <a:t>8</a:t>
                      </a:r>
                      <a:r>
                        <a:rPr lang="ko-KR" altLang="en-US" sz="1000" b="1" i="0" u="none" strike="noStrike" smtClean="0">
                          <a:solidFill>
                            <a:srgbClr val="0000FF"/>
                          </a:solidFill>
                          <a:latin typeface="+mn-ea"/>
                          <a:ea typeface="+mn-ea"/>
                        </a:rPr>
                        <a:t>개월</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3</a:t>
                      </a:r>
                      <a:r>
                        <a:rPr lang="ko-KR" altLang="en-US" sz="1000" b="1" i="0" u="none" strike="noStrike" smtClean="0">
                          <a:solidFill>
                            <a:srgbClr val="FF0000"/>
                          </a:solidFill>
                          <a:latin typeface="+mn-ea"/>
                          <a:ea typeface="+mn-ea"/>
                        </a:rPr>
                        <a:t>년 </a:t>
                      </a:r>
                      <a:r>
                        <a:rPr lang="en-US" altLang="ko-KR" sz="1000" b="1" i="0" u="none" strike="noStrike" smtClean="0">
                          <a:solidFill>
                            <a:srgbClr val="FF0000"/>
                          </a:solidFill>
                          <a:latin typeface="+mn-ea"/>
                          <a:ea typeface="+mn-ea"/>
                        </a:rPr>
                        <a:t>7</a:t>
                      </a:r>
                      <a:r>
                        <a:rPr lang="ko-KR" altLang="en-US" sz="1000" b="1" i="0" u="none" strike="noStrike" smtClean="0">
                          <a:solidFill>
                            <a:srgbClr val="FF0000"/>
                          </a:solidFill>
                          <a:latin typeface="+mn-ea"/>
                          <a:ea typeface="+mn-ea"/>
                        </a:rPr>
                        <a:t>개월</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1" i="0" u="none" strike="noStrike" smtClean="0">
                          <a:solidFill>
                            <a:srgbClr val="FF0000"/>
                          </a:solidFill>
                          <a:latin typeface="+mn-ea"/>
                          <a:ea typeface="+mn-ea"/>
                        </a:rPr>
                        <a:t>1</a:t>
                      </a:r>
                      <a:r>
                        <a:rPr lang="ko-KR" altLang="en-US" sz="1000" b="1" i="0" u="none" strike="noStrike" smtClean="0">
                          <a:solidFill>
                            <a:srgbClr val="FF0000"/>
                          </a:solidFill>
                          <a:latin typeface="+mn-ea"/>
                          <a:ea typeface="+mn-ea"/>
                        </a:rPr>
                        <a:t>년 </a:t>
                      </a:r>
                      <a:r>
                        <a:rPr lang="en-US" altLang="ko-KR" sz="1000" b="1" i="0" u="none" strike="noStrike" smtClean="0">
                          <a:solidFill>
                            <a:srgbClr val="FF0000"/>
                          </a:solidFill>
                          <a:latin typeface="+mn-ea"/>
                          <a:ea typeface="+mn-ea"/>
                        </a:rPr>
                        <a:t>8</a:t>
                      </a:r>
                      <a:r>
                        <a:rPr lang="ko-KR" altLang="en-US" sz="1000" b="1" i="0" u="none" strike="noStrike" smtClean="0">
                          <a:solidFill>
                            <a:srgbClr val="FF0000"/>
                          </a:solidFill>
                          <a:latin typeface="+mn-ea"/>
                          <a:ea typeface="+mn-ea"/>
                        </a:rPr>
                        <a:t>개월</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2" name="위쪽 화살표 21"/>
          <p:cNvSpPr/>
          <p:nvPr/>
        </p:nvSpPr>
        <p:spPr>
          <a:xfrm rot="10800000">
            <a:off x="2807804" y="3933056"/>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업종의 </a:t>
            </a:r>
            <a:r>
              <a:rPr lang="ko-KR" altLang="en-US" sz="1600" spc="100">
                <a:ln>
                  <a:solidFill>
                    <a:prstClr val="black">
                      <a:alpha val="20000"/>
                    </a:prstClr>
                  </a:solidFill>
                </a:ln>
                <a:solidFill>
                  <a:srgbClr val="000000"/>
                </a:solidFill>
                <a:latin typeface="NOVA Bold"/>
                <a:ea typeface="NOVA Bold"/>
                <a:cs typeface="Arial" pitchFamily="34" charset="0"/>
              </a:rPr>
              <a:t>개폐업이</a:t>
            </a:r>
            <a:r>
              <a:rPr lang="ko-KR" altLang="en-US" sz="1600" spc="100">
                <a:ln>
                  <a:solidFill>
                    <a:prstClr val="black">
                      <a:alpha val="20000"/>
                    </a:prstClr>
                  </a:solidFill>
                </a:ln>
                <a:solidFill>
                  <a:srgbClr val="000000"/>
                </a:solidFill>
                <a:latin typeface="NOVA Bold"/>
                <a:ea typeface="NOVA Bold"/>
                <a:cs typeface="Arial" pitchFamily="34" charset="0"/>
              </a:rPr>
              <a:t> 활발하고</a:t>
            </a:r>
            <a:r>
              <a:rPr lang="en-US" altLang="ko-KR" sz="1600" spc="100">
                <a:ln>
                  <a:solidFill>
                    <a:prstClr val="black">
                      <a:alpha val="20000"/>
                    </a:prstClr>
                  </a:solidFill>
                </a:ln>
                <a:solidFill>
                  <a:srgbClr val="000000"/>
                </a:solidFill>
                <a:latin typeface="NOVA Bold"/>
                <a:ea typeface="NOVA Bold"/>
                <a:cs typeface="Arial" pitchFamily="34" charset="0"/>
              </a:rPr>
              <a:t>, ’14,’15</a:t>
            </a:r>
            <a:r>
              <a:rPr lang="ko-KR" altLang="en-US" sz="1600" spc="100">
                <a:ln>
                  <a:solidFill>
                    <a:prstClr val="black">
                      <a:alpha val="20000"/>
                    </a:prstClr>
                  </a:solidFill>
                </a:ln>
                <a:solidFill>
                  <a:srgbClr val="000000"/>
                </a:solidFill>
                <a:latin typeface="NOVA Bold"/>
                <a:ea typeface="NOVA Bold"/>
                <a:cs typeface="Arial" pitchFamily="34" charset="0"/>
              </a:rPr>
              <a:t>년에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비해 </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년에 폐업 수가 많으며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신변잡화 업종의 </a:t>
            </a:r>
            <a:r>
              <a:rPr lang="ko-KR" altLang="en-US" sz="1600" spc="100">
                <a:ln>
                  <a:solidFill>
                    <a:prstClr val="black">
                      <a:alpha val="20000"/>
                    </a:prstClr>
                  </a:solidFill>
                </a:ln>
                <a:solidFill>
                  <a:srgbClr val="000000"/>
                </a:solidFill>
                <a:latin typeface="NOVA Bold"/>
                <a:ea typeface="NOVA Bold"/>
                <a:cs typeface="Arial" pitchFamily="34" charset="0"/>
              </a:rPr>
              <a:t>업력이</a:t>
            </a:r>
            <a:r>
              <a:rPr lang="ko-KR" altLang="en-US" sz="1600" spc="100">
                <a:ln>
                  <a:solidFill>
                    <a:prstClr val="black">
                      <a:alpha val="20000"/>
                    </a:prstClr>
                  </a:solidFill>
                </a:ln>
                <a:solidFill>
                  <a:srgbClr val="000000"/>
                </a:solidFill>
                <a:latin typeface="NOVA Bold"/>
                <a:ea typeface="NOVA Bold"/>
                <a:cs typeface="Arial" pitchFamily="34" charset="0"/>
              </a:rPr>
              <a:t> 가장 짧으며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폐업한 일반음식의 </a:t>
            </a:r>
            <a:r>
              <a:rPr lang="ko-KR" altLang="en-US" sz="1600" spc="100">
                <a:ln>
                  <a:solidFill>
                    <a:prstClr val="black">
                      <a:alpha val="20000"/>
                    </a:prstClr>
                  </a:solidFill>
                </a:ln>
                <a:solidFill>
                  <a:srgbClr val="000000"/>
                </a:solidFill>
                <a:latin typeface="NOVA Bold"/>
                <a:ea typeface="NOVA Bold"/>
                <a:cs typeface="Arial" pitchFamily="34" charset="0"/>
              </a:rPr>
              <a:t>업력이</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개월로 가장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0" name="위쪽 화살표 19"/>
          <p:cNvSpPr/>
          <p:nvPr/>
        </p:nvSpPr>
        <p:spPr>
          <a:xfrm>
            <a:off x="2807804" y="2888940"/>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a:off x="3779912" y="3933056"/>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a:off x="4716016" y="3392996"/>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6588224" y="2888939"/>
            <a:ext cx="288032" cy="33998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10800000">
            <a:off x="6588224" y="3933056"/>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061876463"/>
      </p:ext>
    </p:extLst>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목</a:t>
            </a:r>
            <a:r>
              <a:rPr lang="ko-KR" altLang="en-US"/>
              <a:t>차</a:t>
            </a:r>
          </a:p>
        </p:txBody>
      </p:sp>
      <p:cxnSp>
        <p:nvCxnSpPr>
          <p:cNvPr id="6" name="직선 연결선 5"/>
          <p:cNvCxnSpPr/>
          <p:nvPr/>
        </p:nvCxnSpPr>
        <p:spPr>
          <a:xfrm flipH="1">
            <a:off x="4974573" y="1469418"/>
            <a:ext cx="0" cy="41141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35320" y="2132856"/>
            <a:ext cx="3289108" cy="923330"/>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전통시장 업종 분포 및 인근 대형 마트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전통시장</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대형 마트 고객층 비교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관광객 전통시장 소비현황 분석</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10" name="TextBox 9"/>
          <p:cNvSpPr txBox="1"/>
          <p:nvPr/>
        </p:nvSpPr>
        <p:spPr>
          <a:xfrm>
            <a:off x="713357" y="1376772"/>
            <a:ext cx="4500500" cy="507831"/>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nSpc>
                <a:spcPct val="150000"/>
              </a:lnSpc>
            </a:pPr>
            <a:r>
              <a:rPr lang="en-US" altLang="ko-KR">
                <a:solidFill>
                  <a:srgbClr val="00B050"/>
                </a:solidFill>
                <a:latin typeface="NOVA Bold" panose="00000800000000000000" pitchFamily="2" charset="-127"/>
                <a:ea typeface="NOVA Bold" panose="00000800000000000000" pitchFamily="2" charset="-127"/>
              </a:rPr>
              <a:t>Ⅰ</a:t>
            </a:r>
            <a:r>
              <a:rPr lang="en-US" altLang="ko-KR" smtClean="0">
                <a:solidFill>
                  <a:srgbClr val="00B050"/>
                </a:solidFill>
                <a:latin typeface="NOVA Bold" panose="00000800000000000000" pitchFamily="2" charset="-127"/>
                <a:ea typeface="NOVA Bold" panose="00000800000000000000" pitchFamily="2" charset="-127"/>
              </a:rPr>
              <a:t>. </a:t>
            </a:r>
            <a:r>
              <a:rPr lang="ko-KR" altLang="en-US" smtClean="0">
                <a:solidFill>
                  <a:srgbClr val="00B050"/>
                </a:solidFill>
                <a:latin typeface="NOVA Bold" panose="00000800000000000000" pitchFamily="2" charset="-127"/>
                <a:ea typeface="NOVA Bold" panose="00000800000000000000" pitchFamily="2" charset="-127"/>
              </a:rPr>
              <a:t>전통시장 현황 및 비교</a:t>
            </a:r>
            <a:endParaRPr lang="ko-KR" altLang="en-US">
              <a:solidFill>
                <a:srgbClr val="00B050"/>
              </a:solidFill>
              <a:latin typeface="NOVA Bold" panose="00000800000000000000" pitchFamily="2" charset="-127"/>
              <a:ea typeface="NOVA Bold" panose="00000800000000000000" pitchFamily="2" charset="-127"/>
            </a:endParaRPr>
          </a:p>
        </p:txBody>
      </p:sp>
      <p:sp>
        <p:nvSpPr>
          <p:cNvPr id="11" name="TextBox 10"/>
          <p:cNvSpPr txBox="1"/>
          <p:nvPr/>
        </p:nvSpPr>
        <p:spPr>
          <a:xfrm>
            <a:off x="701809" y="2195572"/>
            <a:ext cx="4500500" cy="507831"/>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nSpc>
                <a:spcPct val="150000"/>
              </a:lnSpc>
            </a:pPr>
            <a:r>
              <a:rPr lang="en-US" altLang="ko-KR" smtClean="0">
                <a:solidFill>
                  <a:srgbClr val="00B050"/>
                </a:solidFill>
                <a:latin typeface="NOVA Bold" panose="00000800000000000000" pitchFamily="2" charset="-127"/>
                <a:ea typeface="NOVA Bold" panose="00000800000000000000" pitchFamily="2" charset="-127"/>
              </a:rPr>
              <a:t>Ⅱ. </a:t>
            </a:r>
            <a:r>
              <a:rPr lang="ko-KR" altLang="en-US" smtClean="0">
                <a:solidFill>
                  <a:srgbClr val="00B050"/>
                </a:solidFill>
                <a:latin typeface="NOVA Bold" panose="00000800000000000000" pitchFamily="2" charset="-127"/>
                <a:ea typeface="NOVA Bold" panose="00000800000000000000" pitchFamily="2" charset="-127"/>
              </a:rPr>
              <a:t>전통시장 구매고객 특성 분석</a:t>
            </a:r>
            <a:endParaRPr lang="ko-KR" altLang="en-US">
              <a:solidFill>
                <a:srgbClr val="00B050"/>
              </a:solidFill>
              <a:latin typeface="NOVA Bold" panose="00000800000000000000" pitchFamily="2" charset="-127"/>
              <a:ea typeface="NOVA Bold" panose="00000800000000000000" pitchFamily="2" charset="-127"/>
            </a:endParaRPr>
          </a:p>
        </p:txBody>
      </p:sp>
      <p:sp>
        <p:nvSpPr>
          <p:cNvPr id="12" name="TextBox 11"/>
          <p:cNvSpPr txBox="1"/>
          <p:nvPr/>
        </p:nvSpPr>
        <p:spPr>
          <a:xfrm>
            <a:off x="706828" y="3284984"/>
            <a:ext cx="3924436"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mtClean="0">
                <a:solidFill>
                  <a:srgbClr val="00B050"/>
                </a:solidFill>
                <a:latin typeface="NOVA Bold" panose="00000800000000000000" pitchFamily="2" charset="-127"/>
                <a:ea typeface="NOVA Bold" panose="00000800000000000000" pitchFamily="2" charset="-127"/>
              </a:rPr>
              <a:t>Ⅲ. </a:t>
            </a:r>
            <a:r>
              <a:rPr lang="ko-KR" altLang="en-US" smtClean="0">
                <a:solidFill>
                  <a:srgbClr val="00B050"/>
                </a:solidFill>
                <a:latin typeface="NOVA Bold" panose="00000800000000000000" pitchFamily="2" charset="-127"/>
                <a:ea typeface="NOVA Bold" panose="00000800000000000000" pitchFamily="2" charset="-127"/>
              </a:rPr>
              <a:t>시장별 업종 분포 및 매출 비교 분석</a:t>
            </a:r>
            <a:endParaRPr lang="ko-KR" altLang="en-US">
              <a:solidFill>
                <a:srgbClr val="00B050"/>
              </a:solidFill>
              <a:latin typeface="NOVA Bold" panose="00000800000000000000" pitchFamily="2" charset="-127"/>
              <a:ea typeface="NOVA Bold" panose="00000800000000000000" pitchFamily="2" charset="-127"/>
            </a:endParaRPr>
          </a:p>
        </p:txBody>
      </p:sp>
      <p:sp>
        <p:nvSpPr>
          <p:cNvPr id="13" name="TextBox 12"/>
          <p:cNvSpPr txBox="1"/>
          <p:nvPr/>
        </p:nvSpPr>
        <p:spPr>
          <a:xfrm>
            <a:off x="763703" y="5589240"/>
            <a:ext cx="3104162" cy="507831"/>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pPr>
              <a:lnSpc>
                <a:spcPct val="150000"/>
              </a:lnSpc>
            </a:pPr>
            <a:r>
              <a:rPr lang="en-US" altLang="ko-KR" smtClean="0">
                <a:solidFill>
                  <a:srgbClr val="00B050"/>
                </a:solidFill>
                <a:latin typeface="NOVA Bold" panose="00000800000000000000" pitchFamily="2" charset="-127"/>
                <a:ea typeface="NOVA Bold" panose="00000800000000000000" pitchFamily="2" charset="-127"/>
              </a:rPr>
              <a:t>Ⅳ. </a:t>
            </a:r>
            <a:r>
              <a:rPr lang="ko-KR" altLang="en-US" smtClean="0">
                <a:solidFill>
                  <a:srgbClr val="00B050"/>
                </a:solidFill>
                <a:latin typeface="NOVA Bold" panose="00000800000000000000" pitchFamily="2" charset="-127"/>
                <a:ea typeface="NOVA Bold" panose="00000800000000000000" pitchFamily="2" charset="-127"/>
              </a:rPr>
              <a:t>시장 활성화 방안</a:t>
            </a:r>
            <a:endParaRPr lang="ko-KR" altLang="en-US">
              <a:solidFill>
                <a:srgbClr val="00B050"/>
              </a:solidFill>
              <a:latin typeface="NOVA Bold" panose="00000800000000000000" pitchFamily="2" charset="-127"/>
              <a:ea typeface="NOVA Bold" panose="00000800000000000000" pitchFamily="2" charset="-127"/>
            </a:endParaRPr>
          </a:p>
        </p:txBody>
      </p:sp>
      <p:sp>
        <p:nvSpPr>
          <p:cNvPr id="14" name="TextBox 13"/>
          <p:cNvSpPr txBox="1"/>
          <p:nvPr/>
        </p:nvSpPr>
        <p:spPr>
          <a:xfrm>
            <a:off x="5141849" y="1342509"/>
            <a:ext cx="3246575" cy="646331"/>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전통시장 정의 및 특징</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매일 시장과 </a:t>
            </a:r>
            <a:r>
              <a:rPr lang="en-US" altLang="ko-KR" sz="1200">
                <a:solidFill>
                  <a:srgbClr val="000000"/>
                </a:solidFill>
                <a:latin typeface="NOVA Bold" panose="00000800000000000000" pitchFamily="2" charset="-127"/>
                <a:ea typeface="NOVA Bold" panose="00000800000000000000" pitchFamily="2" charset="-127"/>
              </a:rPr>
              <a:t>5</a:t>
            </a:r>
            <a:r>
              <a:rPr lang="ko-KR" altLang="en-US" sz="1200">
                <a:solidFill>
                  <a:srgbClr val="000000"/>
                </a:solidFill>
                <a:latin typeface="NOVA Bold" panose="00000800000000000000" pitchFamily="2" charset="-127"/>
                <a:ea typeface="NOVA Bold" panose="00000800000000000000" pitchFamily="2" charset="-127"/>
              </a:rPr>
              <a:t>일 시장 현황</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15" name="TextBox 14"/>
          <p:cNvSpPr txBox="1"/>
          <p:nvPr/>
        </p:nvSpPr>
        <p:spPr>
          <a:xfrm>
            <a:off x="5135320" y="3248980"/>
            <a:ext cx="3289108" cy="2308324"/>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동문시장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서문시장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보성시장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서귀포 매일올레시장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모슬포 중앙시장 업종 및 특성분석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서귀포 향토 </a:t>
            </a:r>
            <a:r>
              <a:rPr lang="en-US" altLang="ko-KR" sz="1200">
                <a:solidFill>
                  <a:srgbClr val="000000"/>
                </a:solidFill>
                <a:latin typeface="NOVA Bold" panose="00000800000000000000" pitchFamily="2" charset="-127"/>
                <a:ea typeface="NOVA Bold" panose="00000800000000000000" pitchFamily="2" charset="-127"/>
              </a:rPr>
              <a:t>5</a:t>
            </a:r>
            <a:r>
              <a:rPr lang="ko-KR" altLang="en-US" sz="1200">
                <a:solidFill>
                  <a:srgbClr val="000000"/>
                </a:solidFill>
                <a:latin typeface="NOVA Bold" panose="00000800000000000000" pitchFamily="2" charset="-127"/>
                <a:ea typeface="NOVA Bold" panose="00000800000000000000" pitchFamily="2" charset="-127"/>
              </a:rPr>
              <a:t>일시장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민속 </a:t>
            </a:r>
            <a:r>
              <a:rPr lang="en-US" altLang="ko-KR" sz="1200">
                <a:solidFill>
                  <a:srgbClr val="000000"/>
                </a:solidFill>
                <a:latin typeface="NOVA Bold" panose="00000800000000000000" pitchFamily="2" charset="-127"/>
                <a:ea typeface="NOVA Bold" panose="00000800000000000000" pitchFamily="2" charset="-127"/>
              </a:rPr>
              <a:t>5</a:t>
            </a:r>
            <a:r>
              <a:rPr lang="ko-KR" altLang="en-US" sz="1200">
                <a:solidFill>
                  <a:srgbClr val="000000"/>
                </a:solidFill>
                <a:latin typeface="NOVA Bold" panose="00000800000000000000" pitchFamily="2" charset="-127"/>
                <a:ea typeface="NOVA Bold" panose="00000800000000000000" pitchFamily="2" charset="-127"/>
              </a:rPr>
              <a:t>일시장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중문 향토 </a:t>
            </a:r>
            <a:r>
              <a:rPr lang="en-US" altLang="ko-KR" sz="1200">
                <a:solidFill>
                  <a:srgbClr val="000000"/>
                </a:solidFill>
                <a:latin typeface="NOVA Bold" panose="00000800000000000000" pitchFamily="2" charset="-127"/>
                <a:ea typeface="NOVA Bold" panose="00000800000000000000" pitchFamily="2" charset="-127"/>
              </a:rPr>
              <a:t>5</a:t>
            </a:r>
            <a:r>
              <a:rPr lang="ko-KR" altLang="en-US" sz="1200">
                <a:solidFill>
                  <a:srgbClr val="000000"/>
                </a:solidFill>
                <a:latin typeface="NOVA Bold" panose="00000800000000000000" pitchFamily="2" charset="-127"/>
                <a:ea typeface="NOVA Bold" panose="00000800000000000000" pitchFamily="2" charset="-127"/>
              </a:rPr>
              <a:t>일시장 업종 및 특성 분석</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16" name="TextBox 15"/>
          <p:cNvSpPr txBox="1"/>
          <p:nvPr/>
        </p:nvSpPr>
        <p:spPr>
          <a:xfrm>
            <a:off x="5151266" y="5625244"/>
            <a:ext cx="3057138" cy="923330"/>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시장별 특징 </a:t>
            </a:r>
            <a:r>
              <a:rPr lang="en-US" altLang="ko-KR" sz="1200">
                <a:solidFill>
                  <a:srgbClr val="000000"/>
                </a:solidFill>
                <a:latin typeface="NOVA Bold" panose="00000800000000000000" pitchFamily="2" charset="-127"/>
                <a:ea typeface="NOVA Bold" panose="00000800000000000000" pitchFamily="2" charset="-127"/>
              </a:rPr>
              <a:t>Summary</a:t>
            </a: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대형마트 벤치마킹</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5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전통시장 활성화방안</a:t>
            </a:r>
            <a:endParaRPr lang="en-US" altLang="ko-KR" sz="1200">
              <a:solidFill>
                <a:srgbClr val="000000"/>
              </a:solidFill>
              <a:latin typeface="NOVA Bold" panose="00000800000000000000" pitchFamily="2" charset="-127"/>
              <a:ea typeface="NOVA Bold" panose="00000800000000000000" pitchFamily="2" charset="-127"/>
            </a:endParaRPr>
          </a:p>
        </p:txBody>
      </p:sp>
      <p:cxnSp>
        <p:nvCxnSpPr>
          <p:cNvPr id="18" name="직선 연결선 17"/>
          <p:cNvCxnSpPr/>
          <p:nvPr/>
        </p:nvCxnSpPr>
        <p:spPr>
          <a:xfrm flipH="1">
            <a:off x="4968044" y="3345401"/>
            <a:ext cx="0" cy="206381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H="1">
            <a:off x="4974687" y="2276964"/>
            <a:ext cx="0" cy="6479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flipH="1">
            <a:off x="4981934" y="5757669"/>
            <a:ext cx="0" cy="44363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제목 1"/>
          <p:cNvSpPr txBox="1"/>
          <p:nvPr/>
        </p:nvSpPr>
        <p:spPr>
          <a:xfrm>
            <a:off x="251520" y="294125"/>
            <a:ext cx="8604956" cy="398571"/>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sz="2800" smtClean="0">
                <a:latin typeface="NOVA Bold" panose="00000800000000000000" pitchFamily="2" charset="-127"/>
                <a:ea typeface="NOVA Bold" panose="00000800000000000000" pitchFamily="2" charset="-127"/>
              </a:rPr>
              <a:t>테마 </a:t>
            </a:r>
            <a:r>
              <a:rPr lang="en-US" altLang="ko-KR" sz="2800" smtClean="0">
                <a:latin typeface="NOVA Bold" panose="00000800000000000000" pitchFamily="2" charset="-127"/>
                <a:ea typeface="NOVA Bold" panose="00000800000000000000" pitchFamily="2" charset="-127"/>
              </a:rPr>
              <a:t>2. </a:t>
            </a:r>
            <a:r>
              <a:rPr sz="2800" smtClean="0">
                <a:latin typeface="NOVA Bold" panose="00000800000000000000" pitchFamily="2" charset="-127"/>
                <a:ea typeface="NOVA Bold" panose="00000800000000000000" pitchFamily="2" charset="-127"/>
              </a:rPr>
              <a:t>제주도 전통시장 활성화 방안</a:t>
            </a:r>
            <a:endParaRPr sz="2800">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084380295"/>
      </p:ext>
    </p:extLst>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서문시장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5" name="표 14"/>
          <p:cNvGraphicFramePr>
            <a:graphicFrameLocks noGrp="1"/>
          </p:cNvGraphicFramePr>
          <p:nvPr>
            <p:extLst>
              <p:ext uri="{D42A27DB-BD31-4B8C-83A1-F6EECF244321}">
                <p14:modId xmlns:p14="http://schemas.microsoft.com/office/powerpoint/2010/main" val="1571042289"/>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65%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3815584115"/>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요일</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3543041782"/>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118,999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66,109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117,091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65,424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65,569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2097102176"/>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3023704407"/>
              </p:ext>
            </p:extLst>
          </p:nvPr>
        </p:nvGraphicFramePr>
        <p:xfrm>
          <a:off x="478612" y="2854605"/>
          <a:ext cx="3229291" cy="120344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고객수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거래건수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거래금액</a:t>
                      </a:r>
                      <a:endParaRPr lang="en-US" altLang="ko-KR" sz="1100" b="1" i="0" u="none" strike="noStrike" smtClean="0">
                        <a:solidFill>
                          <a:schemeClr val="bg1"/>
                        </a:solidFill>
                        <a:latin typeface="+mn-ea"/>
                        <a:ea typeface="+mn-ea"/>
                      </a:endParaRPr>
                    </a:p>
                    <a:p>
                      <a:pPr algn="ctr" rtl="0" fontAlgn="ctr"/>
                      <a:r>
                        <a:rPr lang="en-US"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백만원</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4,331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7,796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6,206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11,107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6,851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11,001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397874" y="5337212"/>
            <a:ext cx="288032" cy="47551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a:off x="1691680" y="3271193"/>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77272"/>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모서리가 둥근 직사각형 29"/>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0800000">
            <a:off x="2555777" y="5365753"/>
            <a:ext cx="288032" cy="47551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직사각형 32"/>
          <p:cNvSpPr/>
          <p:nvPr/>
        </p:nvSpPr>
        <p:spPr>
          <a:xfrm>
            <a:off x="179512"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수는 증가하지만 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금액은 </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년에 정체가 예상되며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증가하는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4" name="위쪽 화살표 33"/>
          <p:cNvSpPr/>
          <p:nvPr/>
        </p:nvSpPr>
        <p:spPr>
          <a:xfrm>
            <a:off x="2555777" y="3271194"/>
            <a:ext cx="288032" cy="36402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a:off x="3383868" y="3271194"/>
            <a:ext cx="288032" cy="36402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위쪽 화살표 35"/>
          <p:cNvSpPr/>
          <p:nvPr/>
        </p:nvSpPr>
        <p:spPr>
          <a:xfrm rot="10800000">
            <a:off x="3383869" y="3649220"/>
            <a:ext cx="288032" cy="35584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10800000">
            <a:off x="2555777" y="3649220"/>
            <a:ext cx="288032" cy="35584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52" idx="4"/>
            <a:endCxn id="47" idx="4"/>
          </p:cNvCxnSpPr>
          <p:nvPr/>
        </p:nvCxnSpPr>
        <p:spPr>
          <a:xfrm rot="5400000">
            <a:off x="2843808" y="5408728"/>
            <a:ext cx="12700" cy="936104"/>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타원 46"/>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a:off x="2879812"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타원 54"/>
          <p:cNvSpPr/>
          <p:nvPr/>
        </p:nvSpPr>
        <p:spPr>
          <a:xfrm>
            <a:off x="1079612" y="3153400"/>
            <a:ext cx="864096" cy="59963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6" name="타원 55"/>
          <p:cNvSpPr/>
          <p:nvPr/>
        </p:nvSpPr>
        <p:spPr>
          <a:xfrm>
            <a:off x="1979712" y="3153401"/>
            <a:ext cx="864096" cy="599636"/>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타원 58"/>
          <p:cNvSpPr/>
          <p:nvPr/>
        </p:nvSpPr>
        <p:spPr>
          <a:xfrm>
            <a:off x="2879812" y="3153400"/>
            <a:ext cx="864096" cy="59963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60" name="구부러진 연결선 59"/>
          <p:cNvCxnSpPr>
            <a:stCxn id="55" idx="0"/>
            <a:endCxn id="56" idx="0"/>
          </p:cNvCxnSpPr>
          <p:nvPr/>
        </p:nvCxnSpPr>
        <p:spPr>
          <a:xfrm rot="16200000" flipH="1">
            <a:off x="1961709" y="2703350"/>
            <a:ext cx="1" cy="900100"/>
          </a:xfrm>
          <a:prstGeom prst="curvedConnector3">
            <a:avLst>
              <a:gd name="adj1" fmla="val -228600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구부러진 연결선 60"/>
          <p:cNvCxnSpPr>
            <a:stCxn id="55" idx="0"/>
            <a:endCxn id="59" idx="0"/>
          </p:cNvCxnSpPr>
          <p:nvPr/>
        </p:nvCxnSpPr>
        <p:spPr>
          <a:xfrm rot="5400000" flipH="1" flipV="1">
            <a:off x="2411760" y="2253300"/>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194812"/>
      </p:ext>
    </p:extLst>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서문시장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2848724167"/>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’16</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100" b="1" i="0" u="none" strike="noStrike" smtClean="0">
                          <a:solidFill>
                            <a:schemeClr val="bg1"/>
                          </a:solidFill>
                          <a:latin typeface="+mn-ea"/>
                          <a:ea typeface="+mn-ea"/>
                        </a:rPr>
                        <a:t>서문시장</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4,331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6,206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6,851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2,714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3,757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3,752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768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1,419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1,890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서문시장 </a:t>
                      </a: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3,058</a:t>
                      </a:r>
                    </a:p>
                    <a:p>
                      <a:pPr algn="ctr" rtl="0" fontAlgn="ctr"/>
                      <a:r>
                        <a:rPr lang="en-US" altLang="ko-KR" sz="1100" b="0" i="0" u="none" strike="noStrike" smtClean="0">
                          <a:solidFill>
                            <a:srgbClr val="000000"/>
                          </a:solidFill>
                          <a:latin typeface="+mn-ea"/>
                          <a:ea typeface="+mn-ea"/>
                        </a:rPr>
                        <a:t>(71%)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4,276</a:t>
                      </a:r>
                    </a:p>
                    <a:p>
                      <a:pPr algn="ctr" rtl="0" fontAlgn="ctr"/>
                      <a:r>
                        <a:rPr lang="en-US" altLang="ko-KR" sz="1100" b="0" i="0" u="none" strike="noStrike" smtClean="0">
                          <a:solidFill>
                            <a:srgbClr val="000000"/>
                          </a:solidFill>
                          <a:latin typeface="+mn-ea"/>
                          <a:ea typeface="+mn-ea"/>
                        </a:rPr>
                        <a:t>(69%)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4,232</a:t>
                      </a:r>
                    </a:p>
                    <a:p>
                      <a:pPr algn="ctr" rtl="0" fontAlgn="ctr"/>
                      <a:r>
                        <a:rPr lang="en-US" altLang="ko-KR" sz="1100" b="0" i="0" u="none" strike="noStrike" smtClean="0">
                          <a:solidFill>
                            <a:srgbClr val="000000"/>
                          </a:solidFill>
                          <a:latin typeface="+mn-ea"/>
                          <a:ea typeface="+mn-ea"/>
                        </a:rPr>
                        <a:t>(62%)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2,171</a:t>
                      </a:r>
                    </a:p>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3,032</a:t>
                      </a:r>
                    </a:p>
                    <a:p>
                      <a:pPr algn="ctr" rtl="0" fontAlgn="ctr"/>
                      <a:r>
                        <a:rPr lang="en-US" altLang="ko-KR" sz="1100" b="0" i="0" u="none" strike="noStrike" smtClean="0">
                          <a:solidFill>
                            <a:srgbClr val="000000"/>
                          </a:solidFill>
                          <a:latin typeface="+mn-ea"/>
                          <a:ea typeface="+mn-ea"/>
                        </a:rPr>
                        <a:t>(81%)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2,855</a:t>
                      </a:r>
                    </a:p>
                    <a:p>
                      <a:pPr algn="ctr" rtl="0" fontAlgn="ctr"/>
                      <a:r>
                        <a:rPr lang="en-US" altLang="ko-KR" sz="1100" b="0" i="0" u="none" strike="noStrike" smtClean="0">
                          <a:solidFill>
                            <a:srgbClr val="000000"/>
                          </a:solidFill>
                          <a:latin typeface="+mn-ea"/>
                          <a:ea typeface="+mn-ea"/>
                        </a:rPr>
                        <a:t>(76%)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295</a:t>
                      </a:r>
                    </a:p>
                    <a:p>
                      <a:pPr algn="ctr" rtl="0" fontAlgn="ctr"/>
                      <a:r>
                        <a:rPr lang="en-US" altLang="ko-KR" sz="1100" b="0" i="0" u="none" strike="noStrike" smtClean="0">
                          <a:solidFill>
                            <a:srgbClr val="000000"/>
                          </a:solidFill>
                          <a:latin typeface="+mn-ea"/>
                          <a:ea typeface="+mn-ea"/>
                        </a:rPr>
                        <a:t>(38%)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493</a:t>
                      </a:r>
                    </a:p>
                    <a:p>
                      <a:pPr algn="ctr" rtl="0" fontAlgn="ctr"/>
                      <a:r>
                        <a:rPr lang="en-US" altLang="ko-KR" sz="1100" b="0" i="0" u="none" strike="noStrike" smtClean="0">
                          <a:solidFill>
                            <a:srgbClr val="000000"/>
                          </a:solidFill>
                          <a:latin typeface="+mn-ea"/>
                          <a:ea typeface="+mn-ea"/>
                        </a:rPr>
                        <a:t>(35%)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584</a:t>
                      </a:r>
                    </a:p>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a:t>
                      </a:r>
                    </a:p>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a:t>
                      </a:r>
                    </a:p>
                    <a:p>
                      <a:pPr algn="ctr" rtl="0" fontAlgn="ctr"/>
                      <a:r>
                        <a:rPr lang="en-US" altLang="ko-KR" sz="1100" b="0" i="0" u="none" strike="noStrike" smtClean="0">
                          <a:solidFill>
                            <a:srgbClr val="000000"/>
                          </a:solidFill>
                          <a:latin typeface="+mn-ea"/>
                          <a:ea typeface="+mn-ea"/>
                        </a:rPr>
                        <a:t>(15%)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a:t>
                      </a:r>
                    </a:p>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100" b="1" i="0" u="none" strike="noStrike" smtClean="0">
                          <a:solidFill>
                            <a:schemeClr val="bg1"/>
                          </a:solidFill>
                          <a:latin typeface="+mn-ea"/>
                          <a:ea typeface="+mn-ea"/>
                        </a:rPr>
                        <a:t>서문시장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1,273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1,930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2,619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543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725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897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473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926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1,307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3228931575"/>
              </p:ext>
            </p:extLst>
          </p:nvPr>
        </p:nvGraphicFramePr>
        <p:xfrm>
          <a:off x="226706" y="4545124"/>
          <a:ext cx="8629013" cy="2132784"/>
        </p:xfrm>
        <a:graphic>
          <a:graphicData uri="http://schemas.openxmlformats.org/drawingml/2006/table">
            <a:tbl>
              <a:tblPr/>
              <a:tblGrid>
                <a:gridCol w="935651"/>
                <a:gridCol w="1001274"/>
                <a:gridCol w="836511"/>
                <a:gridCol w="836511"/>
                <a:gridCol w="836511"/>
                <a:gridCol w="836511"/>
                <a:gridCol w="836511"/>
                <a:gridCol w="836511"/>
                <a:gridCol w="836511"/>
                <a:gridCol w="836511"/>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서문시장</a:t>
                      </a:r>
                      <a:endParaRPr lang="ko-KR" altLang="en-US" sz="1100" b="1" i="0" u="none" strike="noStrike">
                        <a:solidFill>
                          <a:schemeClr val="bg1"/>
                        </a:solidFill>
                        <a:latin typeface="+mn-ea"/>
                        <a:ea typeface="+mn-ea"/>
                      </a:endParaRPr>
                    </a:p>
                  </a:txBody>
                  <a:tcPr marL="36000" marR="36000" marT="4070" marB="0" anchor="ctr">
                    <a:lnL w="28575" cap="flat" cmpd="sng" algn="ctr">
                      <a:solidFill>
                        <a:schemeClr val="bg1">
                          <a:lumMod val="75000"/>
                        </a:scheme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서문시장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118,999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117,091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94,260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92,855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74,243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65,436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80,736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63,538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서문시장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1,271,074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1,229,188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732,658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730,424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400,334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359,140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130,355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611,045</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서문시장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127,512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129,872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95,721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95,168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69,998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64,134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93,000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162,000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613,856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570,389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272,143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242,784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123,538</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134,006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93,000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162,000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서문시장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서문시장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98,550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88,774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88,417</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83,182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76,891</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66,129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78,283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45,636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158,390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152,084</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155,650</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157,569</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95,452</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88,103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78,283</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100" b="0" i="0" u="none" strike="noStrike" smtClean="0">
                          <a:solidFill>
                            <a:srgbClr val="000000"/>
                          </a:solidFill>
                          <a:latin typeface="+mn-ea"/>
                          <a:ea typeface="+mn-ea"/>
                        </a:rPr>
                        <a:t>45,636</a:t>
                      </a:r>
                      <a:endParaRPr lang="ko-KR" altLang="en-US" sz="11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8" name="위쪽 화살표 17"/>
          <p:cNvSpPr/>
          <p:nvPr/>
        </p:nvSpPr>
        <p:spPr>
          <a:xfrm rot="16200000">
            <a:off x="2387050" y="31577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3441162">
            <a:off x="5910318" y="2667713"/>
            <a:ext cx="247569" cy="14996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14336910">
            <a:off x="4351451" y="2842922"/>
            <a:ext cx="216025" cy="72101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4282702">
            <a:off x="7785846" y="2569914"/>
            <a:ext cx="216025" cy="170998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5400000">
            <a:off x="4519025" y="6175417"/>
            <a:ext cx="247569" cy="72247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위쪽 화살표 45"/>
          <p:cNvSpPr/>
          <p:nvPr/>
        </p:nvSpPr>
        <p:spPr>
          <a:xfrm rot="16200000">
            <a:off x="7902370" y="4832946"/>
            <a:ext cx="216025" cy="75608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TextBox 25"/>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7" name="위쪽 화살표 26"/>
          <p:cNvSpPr/>
          <p:nvPr/>
        </p:nvSpPr>
        <p:spPr>
          <a:xfrm rot="5400000">
            <a:off x="2864039" y="5387789"/>
            <a:ext cx="247569" cy="72247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5400000">
            <a:off x="6213611" y="5635358"/>
            <a:ext cx="247569" cy="72247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직사각형 2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전체 고객 수는 증가하나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 수만 지속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금액은 모든 고객군별로 감소되어 전체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대형마트를</a:t>
            </a:r>
            <a:r>
              <a:rPr lang="ko-KR" altLang="en-US" sz="1600" spc="100">
                <a:ln>
                  <a:solidFill>
                    <a:prstClr val="black">
                      <a:alpha val="20000"/>
                    </a:prstClr>
                  </a:solidFill>
                </a:ln>
                <a:solidFill>
                  <a:srgbClr val="000000"/>
                </a:solidFill>
                <a:latin typeface="NOVA Bold"/>
                <a:ea typeface="NOVA Bold"/>
                <a:cs typeface="Arial" pitchFamily="34" charset="0"/>
              </a:rPr>
              <a:t> 가지 않는 서문시장 </a:t>
            </a:r>
            <a:r>
              <a:rPr lang="en-US" altLang="ko-KR" sz="1600" spc="100">
                <a:ln>
                  <a:solidFill>
                    <a:prstClr val="black">
                      <a:alpha val="20000"/>
                    </a:prstClr>
                  </a:solidFill>
                </a:ln>
                <a:solidFill>
                  <a:srgbClr val="000000"/>
                </a:solidFill>
                <a:latin typeface="NOVA Bold"/>
                <a:ea typeface="NOVA Bold"/>
                <a:cs typeface="Arial" pitchFamily="34" charset="0"/>
              </a:rPr>
              <a:t>Only </a:t>
            </a:r>
            <a:r>
              <a:rPr lang="ko-KR" altLang="en-US" sz="1600" spc="100">
                <a:ln>
                  <a:solidFill>
                    <a:prstClr val="black">
                      <a:alpha val="20000"/>
                    </a:prstClr>
                  </a:solidFill>
                </a:ln>
                <a:solidFill>
                  <a:srgbClr val="000000"/>
                </a:solidFill>
                <a:latin typeface="NOVA Bold"/>
                <a:ea typeface="NOVA Bold"/>
                <a:cs typeface="Arial" pitchFamily="34" charset="0"/>
              </a:rPr>
              <a:t>고객은 증가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9" name="위쪽 화살표 28"/>
          <p:cNvSpPr/>
          <p:nvPr/>
        </p:nvSpPr>
        <p:spPr>
          <a:xfrm rot="5400000">
            <a:off x="2060195" y="2468282"/>
            <a:ext cx="247569" cy="112861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2484299">
            <a:off x="3571093" y="2828749"/>
            <a:ext cx="247569" cy="113672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3260926">
            <a:off x="1698013" y="3226428"/>
            <a:ext cx="247569" cy="76299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5400000">
            <a:off x="2382664" y="3507916"/>
            <a:ext cx="247569" cy="53070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5400000">
            <a:off x="4317523" y="3503458"/>
            <a:ext cx="247569" cy="53070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rot="13510925">
            <a:off x="4539967" y="5007096"/>
            <a:ext cx="216025" cy="152225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위쪽 화살표 46"/>
          <p:cNvSpPr/>
          <p:nvPr/>
        </p:nvSpPr>
        <p:spPr>
          <a:xfrm rot="15154722">
            <a:off x="6246185" y="5921949"/>
            <a:ext cx="216025" cy="99177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8" name="위쪽 화살표 47"/>
          <p:cNvSpPr/>
          <p:nvPr/>
        </p:nvSpPr>
        <p:spPr>
          <a:xfrm rot="14752310">
            <a:off x="6232600" y="4803641"/>
            <a:ext cx="216025" cy="133314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14752310">
            <a:off x="2877704" y="5620874"/>
            <a:ext cx="216025" cy="133314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rot="15154722">
            <a:off x="2892528" y="4854792"/>
            <a:ext cx="216025" cy="991773"/>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715342273"/>
      </p:ext>
    </p:extLst>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보성시장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276872"/>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52836"/>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 보성시장 현황</a:t>
            </a:r>
          </a:p>
        </p:txBody>
      </p:sp>
      <p:graphicFrame>
        <p:nvGraphicFramePr>
          <p:cNvPr id="14" name="표 13"/>
          <p:cNvGraphicFramePr>
            <a:graphicFrameLocks noGrp="1"/>
          </p:cNvGraphicFramePr>
          <p:nvPr>
            <p:extLst>
              <p:ext uri="{D42A27DB-BD31-4B8C-83A1-F6EECF244321}">
                <p14:modId xmlns:p14="http://schemas.microsoft.com/office/powerpoint/2010/main" val="2979981602"/>
              </p:ext>
            </p:extLst>
          </p:nvPr>
        </p:nvGraphicFramePr>
        <p:xfrm>
          <a:off x="323528" y="5625244"/>
          <a:ext cx="8532952" cy="811501"/>
        </p:xfrm>
        <a:graphic>
          <a:graphicData uri="http://schemas.openxmlformats.org/drawingml/2006/table">
            <a:tbl>
              <a:tblPr/>
              <a:tblGrid>
                <a:gridCol w="828092"/>
                <a:gridCol w="770486"/>
                <a:gridCol w="770486"/>
                <a:gridCol w="770486"/>
                <a:gridCol w="770486"/>
                <a:gridCol w="770486"/>
                <a:gridCol w="770486"/>
                <a:gridCol w="770486"/>
                <a:gridCol w="770486"/>
                <a:gridCol w="770486"/>
                <a:gridCol w="77048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보건</a:t>
                      </a:r>
                      <a:r>
                        <a:rPr lang="en-US" altLang="ko-KR" sz="1200" b="1" i="0" u="none" strike="noStrike" smtClean="0">
                          <a:solidFill>
                            <a:srgbClr val="0000FF"/>
                          </a:solidFill>
                          <a:latin typeface="+mn-lt"/>
                          <a:ea typeface="+mn-ea"/>
                        </a:rPr>
                        <a:t>/</a:t>
                      </a:r>
                      <a:r>
                        <a:rPr lang="ko-KR" altLang="en-US" sz="1200" b="1" i="0" u="none" strike="noStrike" smtClean="0">
                          <a:solidFill>
                            <a:srgbClr val="0000FF"/>
                          </a:solidFill>
                          <a:latin typeface="+mn-lt"/>
                          <a:ea typeface="+mn-ea"/>
                        </a:rPr>
                        <a:t>위생</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건강식품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의류</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레져용품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용역서비스</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주방용품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직물</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25</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24%</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14" y="2420888"/>
            <a:ext cx="4754431" cy="3060340"/>
          </a:xfrm>
          <a:prstGeom prst="rect">
            <a:avLst/>
          </a:prstGeom>
          <a:ln>
            <a:solidFill>
              <a:schemeClr val="bg1">
                <a:lumMod val="65000"/>
              </a:schemeClr>
            </a:solidFill>
          </a:ln>
        </p:spPr>
      </p:pic>
      <p:graphicFrame>
        <p:nvGraphicFramePr>
          <p:cNvPr id="13" name="표 12"/>
          <p:cNvGraphicFramePr>
            <a:graphicFrameLocks noGrp="1"/>
          </p:cNvGraphicFramePr>
          <p:nvPr>
            <p:extLst>
              <p:ext uri="{D42A27DB-BD31-4B8C-83A1-F6EECF244321}">
                <p14:modId xmlns:p14="http://schemas.microsoft.com/office/powerpoint/2010/main" val="528003028"/>
              </p:ext>
            </p:extLst>
          </p:nvPr>
        </p:nvGraphicFramePr>
        <p:xfrm>
          <a:off x="5220071" y="2420888"/>
          <a:ext cx="3636406" cy="3060340"/>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제주시 동광로</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이마트 제주점 </a:t>
                      </a:r>
                      <a:r>
                        <a:rPr lang="en-US" altLang="ko-KR" sz="1200" b="0" i="0" u="none" strike="noStrike" smtClean="0">
                          <a:solidFill>
                            <a:srgbClr val="FF0000"/>
                          </a:solidFill>
                          <a:latin typeface="+mn-ea"/>
                          <a:ea typeface="+mn-ea"/>
                        </a:rPr>
                        <a:t>1.7km,</a:t>
                      </a:r>
                    </a:p>
                    <a:p>
                      <a:pPr algn="ctr" rtl="0" fontAlgn="ctr"/>
                      <a:r>
                        <a:rPr lang="ko-KR" altLang="en-US" sz="1200" b="0" i="0" u="none" strike="noStrike" smtClean="0">
                          <a:solidFill>
                            <a:srgbClr val="FF0000"/>
                          </a:solidFill>
                          <a:latin typeface="+mn-ea"/>
                          <a:ea typeface="+mn-ea"/>
                        </a:rPr>
                        <a:t>하나로마트 제주점 </a:t>
                      </a:r>
                      <a:r>
                        <a:rPr lang="en-US" altLang="ko-KR" sz="1200" b="0" i="0" u="none" strike="noStrike" smtClean="0">
                          <a:solidFill>
                            <a:srgbClr val="FF0000"/>
                          </a:solidFill>
                          <a:latin typeface="+mn-ea"/>
                          <a:ea typeface="+mn-ea"/>
                        </a:rPr>
                        <a:t>2.5km,</a:t>
                      </a:r>
                    </a:p>
                    <a:p>
                      <a:pPr algn="ctr" rtl="0" fontAlgn="ctr"/>
                      <a:r>
                        <a:rPr lang="ko-KR" altLang="en-US" sz="1200" b="0" i="0" u="none" strike="noStrike" smtClean="0">
                          <a:solidFill>
                            <a:srgbClr val="000000"/>
                          </a:solidFill>
                          <a:latin typeface="+mn-ea"/>
                          <a:ea typeface="+mn-ea"/>
                        </a:rPr>
                        <a:t>이마트 신제주점 </a:t>
                      </a:r>
                      <a:r>
                        <a:rPr lang="en-US" altLang="ko-KR" sz="1200" b="0" i="0" u="none" strike="noStrike" smtClean="0">
                          <a:solidFill>
                            <a:srgbClr val="000000"/>
                          </a:solidFill>
                          <a:latin typeface="+mn-ea"/>
                          <a:ea typeface="+mn-ea"/>
                        </a:rPr>
                        <a:t>4.8km,</a:t>
                      </a:r>
                    </a:p>
                    <a:p>
                      <a:pPr algn="ctr" rtl="0" fontAlgn="ctr"/>
                      <a:r>
                        <a:rPr lang="ko-KR" altLang="en-US" sz="1200" b="0" i="0" u="none" strike="noStrike" smtClean="0">
                          <a:solidFill>
                            <a:srgbClr val="000000"/>
                          </a:solidFill>
                          <a:latin typeface="+mn-ea"/>
                          <a:ea typeface="+mn-ea"/>
                        </a:rPr>
                        <a:t>롯데마트 제주점 </a:t>
                      </a:r>
                      <a:r>
                        <a:rPr lang="en-US" altLang="ko-KR" sz="1200" b="0" i="0" u="none" strike="noStrike" smtClean="0">
                          <a:solidFill>
                            <a:srgbClr val="000000"/>
                          </a:solidFill>
                          <a:latin typeface="+mn-ea"/>
                          <a:ea typeface="+mn-ea"/>
                        </a:rPr>
                        <a:t>4.9km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33157">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26%, </a:t>
                      </a:r>
                      <a:r>
                        <a:rPr lang="ko-KR" altLang="en-US" sz="1200" b="0" i="0" u="none" strike="noStrike" smtClean="0">
                          <a:solidFill>
                            <a:srgbClr val="000000"/>
                          </a:solidFill>
                          <a:latin typeface="+mn-ea"/>
                          <a:ea typeface="+mn-ea"/>
                        </a:rPr>
                        <a:t>보건위생 </a:t>
                      </a:r>
                      <a:r>
                        <a:rPr lang="en-US" altLang="ko-KR" sz="1200" b="0" i="0" u="none" strike="noStrike" smtClean="0">
                          <a:solidFill>
                            <a:srgbClr val="000000"/>
                          </a:solidFill>
                          <a:latin typeface="+mn-ea"/>
                          <a:ea typeface="+mn-ea"/>
                        </a:rPr>
                        <a:t>24%,</a:t>
                      </a:r>
                    </a:p>
                    <a:p>
                      <a:pPr algn="ctr" rtl="0" fontAlgn="ct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18%, </a:t>
                      </a:r>
                      <a:r>
                        <a:rPr lang="ko-KR" altLang="en-US" sz="1200" b="0" i="0" u="none" strike="noStrike" smtClean="0">
                          <a:solidFill>
                            <a:srgbClr val="000000"/>
                          </a:solidFill>
                          <a:latin typeface="+mn-ea"/>
                          <a:ea typeface="+mn-ea"/>
                        </a:rPr>
                        <a:t>신변잡화 </a:t>
                      </a: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143508" y="1124744"/>
            <a:ext cx="892899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26%, </a:t>
            </a:r>
            <a:r>
              <a:rPr lang="ko-KR" altLang="en-US" sz="1600" spc="100">
                <a:ln>
                  <a:solidFill>
                    <a:prstClr val="black">
                      <a:alpha val="20000"/>
                    </a:prstClr>
                  </a:solidFill>
                </a:ln>
                <a:solidFill>
                  <a:srgbClr val="000000"/>
                </a:solidFill>
                <a:latin typeface="NOVA Bold"/>
                <a:ea typeface="NOVA Bold"/>
                <a:cs typeface="Arial" pitchFamily="34" charset="0"/>
              </a:rPr>
              <a:t>보건위생 </a:t>
            </a:r>
            <a:r>
              <a:rPr lang="en-US" altLang="ko-KR" sz="1600" spc="100">
                <a:ln>
                  <a:solidFill>
                    <a:prstClr val="black">
                      <a:alpha val="20000"/>
                    </a:prstClr>
                  </a:solidFill>
                </a:ln>
                <a:solidFill>
                  <a:srgbClr val="000000"/>
                </a:solidFill>
                <a:latin typeface="NOVA Bold"/>
                <a:ea typeface="NOVA Bold"/>
                <a:cs typeface="Arial" pitchFamily="34" charset="0"/>
              </a:rPr>
              <a:t>24%, </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000000"/>
                </a:solidFill>
                <a:latin typeface="NOVA Bold"/>
                <a:ea typeface="NOVA Bold"/>
                <a:cs typeface="Arial" pitchFamily="34" charset="0"/>
              </a:rPr>
              <a:t>신변잡화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업종이 </a:t>
            </a:r>
            <a:r>
              <a:rPr lang="en-US" altLang="ko-KR" sz="1600" spc="100">
                <a:ln>
                  <a:solidFill>
                    <a:prstClr val="black">
                      <a:alpha val="20000"/>
                    </a:prstClr>
                  </a:solidFill>
                </a:ln>
                <a:solidFill>
                  <a:srgbClr val="000000"/>
                </a:solidFill>
                <a:latin typeface="NOVA Bold"/>
                <a:ea typeface="NOVA Bold"/>
                <a:cs typeface="Arial" pitchFamily="34" charset="0"/>
              </a:rPr>
              <a:t>76%</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106</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a:t>
            </a:r>
            <a:r>
              <a:rPr lang="ko-KR" altLang="en-US" sz="1600" spc="100">
                <a:ln>
                  <a:solidFill>
                    <a:prstClr val="black">
                      <a:alpha val="20000"/>
                    </a:prstClr>
                  </a:solidFill>
                </a:ln>
                <a:solidFill>
                  <a:srgbClr val="000000"/>
                </a:solidFill>
                <a:latin typeface="NOVA Bold"/>
                <a:ea typeface="NOVA Bold"/>
                <a:cs typeface="Arial" pitchFamily="34" charset="0"/>
              </a:rPr>
              <a:t>대형마트가</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근접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a:t>
            </a:r>
            <a:r>
              <a:rPr lang="ko-KR" altLang="en-US" sz="1600" spc="100">
                <a:ln>
                  <a:solidFill>
                    <a:prstClr val="black">
                      <a:alpha val="20000"/>
                    </a:prstClr>
                  </a:solidFill>
                </a:ln>
                <a:solidFill>
                  <a:srgbClr val="000000"/>
                </a:solidFill>
                <a:latin typeface="NOVA Bold"/>
                <a:ea typeface="NOVA Bold"/>
                <a:cs typeface="Arial" pitchFamily="34" charset="0"/>
              </a:rPr>
              <a:t>업력</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2470708401"/>
      </p:ext>
    </p:extLst>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보</a:t>
            </a:r>
            <a:r>
              <a:rPr lang="ko-KR" altLang="en-US"/>
              <a:t>성</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3603095145"/>
              </p:ext>
            </p:extLst>
          </p:nvPr>
        </p:nvGraphicFramePr>
        <p:xfrm>
          <a:off x="349493" y="2420886"/>
          <a:ext cx="8506977" cy="2233918"/>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음식료품</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보건</a:t>
                      </a:r>
                      <a:r>
                        <a:rPr lang="en-US" altLang="ko-KR" sz="1200" b="1" i="0" u="none" strike="noStrike" smtClean="0">
                          <a:solidFill>
                            <a:schemeClr val="tx1"/>
                          </a:solidFill>
                          <a:latin typeface="+mn-lt"/>
                          <a:ea typeface="+mn-ea"/>
                        </a:rPr>
                        <a:t>/</a:t>
                      </a:r>
                      <a:r>
                        <a:rPr lang="ko-KR" altLang="en-US" sz="1200" b="1" i="0" u="none" strike="noStrike" smtClean="0">
                          <a:solidFill>
                            <a:schemeClr val="tx1"/>
                          </a:solidFill>
                          <a:latin typeface="+mn-lt"/>
                          <a:ea typeface="+mn-ea"/>
                        </a:rPr>
                        <a:t>위생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신변잡화</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건강식품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의류</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레져용품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용역서비스</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주방용품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직물</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ea"/>
                          <a:ea typeface="+mn-ea"/>
                        </a:rPr>
                        <a:t>23</a:t>
                      </a:r>
                      <a:endParaRPr lang="ko-KR" alt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ea"/>
                          <a:ea typeface="+mn-ea"/>
                        </a:rPr>
                        <a:t>9</a:t>
                      </a:r>
                      <a:endParaRPr lang="ko-KR" alt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ea"/>
                          <a:ea typeface="+mn-ea"/>
                        </a:rPr>
                        <a:t>6</a:t>
                      </a:r>
                      <a:endParaRPr lang="ko-KR" alt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4184568022"/>
              </p:ext>
            </p:extLst>
          </p:nvPr>
        </p:nvGraphicFramePr>
        <p:xfrm>
          <a:off x="372517" y="5230869"/>
          <a:ext cx="8506977" cy="1152129"/>
        </p:xfrm>
        <a:graphic>
          <a:graphicData uri="http://schemas.openxmlformats.org/drawingml/2006/table">
            <a:tbl>
              <a:tblPr/>
              <a:tblGrid>
                <a:gridCol w="982147"/>
                <a:gridCol w="752483"/>
                <a:gridCol w="752483"/>
                <a:gridCol w="752483"/>
                <a:gridCol w="752483"/>
                <a:gridCol w="752483"/>
                <a:gridCol w="752483"/>
                <a:gridCol w="752483"/>
                <a:gridCol w="752483"/>
                <a:gridCol w="752483"/>
                <a:gridCol w="752483"/>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음식료품</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보건</a:t>
                      </a:r>
                      <a:r>
                        <a:rPr lang="en-US" altLang="ko-KR" sz="1200" b="1" i="0" u="none" strike="noStrike" smtClean="0">
                          <a:solidFill>
                            <a:schemeClr val="tx1"/>
                          </a:solidFill>
                          <a:latin typeface="+mn-lt"/>
                          <a:ea typeface="+mn-ea"/>
                        </a:rPr>
                        <a:t>/</a:t>
                      </a:r>
                      <a:r>
                        <a:rPr lang="ko-KR" altLang="en-US" sz="1200" b="1" i="0" u="none" strike="noStrike" smtClean="0">
                          <a:solidFill>
                            <a:schemeClr val="tx1"/>
                          </a:solidFill>
                          <a:latin typeface="+mn-lt"/>
                          <a:ea typeface="+mn-ea"/>
                        </a:rPr>
                        <a:t>위생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lt"/>
                          <a:ea typeface="+mn-ea"/>
                        </a:rPr>
                        <a:t>신변잡화</a:t>
                      </a:r>
                      <a:endParaRPr 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건강식품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의류</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레져용품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용역서비스</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lt"/>
                          <a:ea typeface="+mn-ea"/>
                        </a:rPr>
                        <a:t>주방용품</a:t>
                      </a:r>
                      <a:endParaRPr lang="en-US" sz="1200" b="1"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직물</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FF0000"/>
                          </a:solidFill>
                          <a:latin typeface="+mn-ea"/>
                          <a:ea typeface="+mn-ea"/>
                        </a:rPr>
                        <a:t>1</a:t>
                      </a:r>
                      <a:r>
                        <a:rPr lang="ko-KR" altLang="en-US" sz="1000" b="1" i="0" u="none" strike="noStrike" smtClean="0">
                          <a:solidFill>
                            <a:srgbClr val="FF0000"/>
                          </a:solidFill>
                          <a:latin typeface="+mn-ea"/>
                          <a:ea typeface="+mn-ea"/>
                        </a:rPr>
                        <a:t>년</a:t>
                      </a:r>
                      <a:endParaRPr lang="ko-KR" altLang="en-US" sz="10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10</a:t>
                      </a:r>
                      <a:r>
                        <a:rPr lang="ko-KR" altLang="en-US" sz="1000" b="1" i="0" u="none" strike="noStrike" smtClean="0">
                          <a:solidFill>
                            <a:srgbClr val="0000FF"/>
                          </a:solidFill>
                          <a:latin typeface="+mn-ea"/>
                          <a:ea typeface="+mn-ea"/>
                        </a:rPr>
                        <a:t>년 </a:t>
                      </a:r>
                      <a:r>
                        <a:rPr lang="en-US" altLang="ko-KR" sz="1000" b="1" i="0" u="none" strike="noStrike" smtClean="0">
                          <a:solidFill>
                            <a:srgbClr val="0000FF"/>
                          </a:solidFill>
                          <a:latin typeface="+mn-ea"/>
                          <a:ea typeface="+mn-ea"/>
                        </a:rPr>
                        <a:t>1</a:t>
                      </a:r>
                      <a:r>
                        <a:rPr lang="ko-KR" altLang="en-US" sz="1000" b="1" i="0" u="none" strike="noStrike" smtClean="0">
                          <a:solidFill>
                            <a:srgbClr val="0000FF"/>
                          </a:solidFill>
                          <a:latin typeface="+mn-ea"/>
                          <a:ea typeface="+mn-ea"/>
                        </a:rPr>
                        <a:t>개월</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1" name="위쪽 화살표 20"/>
          <p:cNvSpPr/>
          <p:nvPr/>
        </p:nvSpPr>
        <p:spPr>
          <a:xfrm>
            <a:off x="2483768" y="2858191"/>
            <a:ext cx="288032" cy="96635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rot="10800000">
            <a:off x="3275857" y="3392996"/>
            <a:ext cx="288032" cy="92130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a:off x="1763688" y="3392995"/>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4031940" y="3392995"/>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4788024" y="339348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직사각형 19"/>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년에 대부분 업종에서 신규 개업이 많았고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신변잡화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건강식품 업종의 개업이 많았으며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이로 인해 개업이 많은 업종의 </a:t>
            </a:r>
            <a:r>
              <a:rPr lang="ko-KR" altLang="en-US" sz="1600" spc="100">
                <a:ln>
                  <a:solidFill>
                    <a:prstClr val="black">
                      <a:alpha val="20000"/>
                    </a:prstClr>
                  </a:solidFill>
                </a:ln>
                <a:solidFill>
                  <a:srgbClr val="000000"/>
                </a:solidFill>
                <a:latin typeface="NOVA Bold"/>
                <a:ea typeface="NOVA Bold"/>
                <a:cs typeface="Arial" pitchFamily="34" charset="0"/>
              </a:rPr>
              <a:t>업력이</a:t>
            </a:r>
            <a:r>
              <a:rPr lang="ko-KR" altLang="en-US" sz="1600" spc="100">
                <a:ln>
                  <a:solidFill>
                    <a:prstClr val="black">
                      <a:alpha val="20000"/>
                    </a:prstClr>
                  </a:solidFill>
                </a:ln>
                <a:solidFill>
                  <a:srgbClr val="000000"/>
                </a:solidFill>
                <a:latin typeface="NOVA Bold"/>
                <a:ea typeface="NOVA Bold"/>
                <a:cs typeface="Arial" pitchFamily="34" charset="0"/>
              </a:rPr>
              <a:t> 다른 업종에 비해 짧게 나타남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3" name="위쪽 화살표 22"/>
          <p:cNvSpPr/>
          <p:nvPr/>
        </p:nvSpPr>
        <p:spPr>
          <a:xfrm>
            <a:off x="3275856" y="285342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10800000">
            <a:off x="4031940" y="3933056"/>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0800000">
            <a:off x="4788025" y="3933470"/>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a:off x="5508104" y="339348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a:off x="6264188" y="339348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a:off x="7776356" y="3393489"/>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7056276" y="3897052"/>
            <a:ext cx="288032" cy="43155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0800000">
            <a:off x="8532440" y="2903736"/>
            <a:ext cx="288032" cy="3812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186182423"/>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보</a:t>
            </a:r>
            <a:r>
              <a:rPr lang="ko-KR" altLang="en-US"/>
              <a:t>성</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550189968"/>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49903953"/>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88096584"/>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69,895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39,241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80,800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36,789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886390504"/>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1646325794"/>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9,848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6,713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8,193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455876" y="5624751"/>
            <a:ext cx="288032" cy="43951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a:off x="1691680" y="3271193"/>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5" name="위쪽 화살표 54"/>
          <p:cNvSpPr/>
          <p:nvPr/>
        </p:nvSpPr>
        <p:spPr>
          <a:xfrm>
            <a:off x="2591780" y="3289321"/>
            <a:ext cx="288032" cy="72805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8568444"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716428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0800000">
            <a:off x="3448968" y="3634171"/>
            <a:ext cx="288032" cy="43951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모서리가 둥근 직사각형 32"/>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직사각형 34"/>
          <p:cNvSpPr/>
          <p:nvPr/>
        </p:nvSpPr>
        <p:spPr>
          <a:xfrm>
            <a:off x="179512"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수로 증가로 인해 거래건수는 증가하지만</a:t>
            </a:r>
            <a:r>
              <a:rPr lang="en-US" altLang="ko-KR" sz="1600" spc="100">
                <a:ln>
                  <a:solidFill>
                    <a:prstClr val="black">
                      <a:alpha val="20000"/>
                    </a:prstClr>
                  </a:solidFill>
                </a:ln>
                <a:solidFill>
                  <a:srgbClr val="000000"/>
                </a:solidFill>
                <a:latin typeface="NOVA Bold"/>
                <a:ea typeface="NOVA Bold"/>
                <a:cs typeface="Arial" pitchFamily="34" charset="0"/>
              </a:rPr>
              <a:t>, ’16</a:t>
            </a:r>
            <a:r>
              <a:rPr lang="ko-KR" altLang="en-US" sz="1600" spc="100">
                <a:ln>
                  <a:solidFill>
                    <a:prstClr val="black">
                      <a:alpha val="20000"/>
                    </a:prstClr>
                  </a:solidFill>
                </a:ln>
                <a:solidFill>
                  <a:srgbClr val="000000"/>
                </a:solidFill>
                <a:latin typeface="NOVA Bold"/>
                <a:ea typeface="NOVA Bold"/>
                <a:cs typeface="Arial" pitchFamily="34" charset="0"/>
              </a:rPr>
              <a:t>년 건당 금액 감소로 전체 거래 금액은 감소로 예상되며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타 시장과 달리 </a:t>
            </a:r>
            <a:r>
              <a:rPr lang="en-US" altLang="ko-KR" sz="1600" spc="100">
                <a:ln>
                  <a:solidFill>
                    <a:prstClr val="black">
                      <a:alpha val="20000"/>
                    </a:prstClr>
                  </a:solidFill>
                </a:ln>
                <a:solidFill>
                  <a:srgbClr val="000000"/>
                </a:solidFill>
                <a:latin typeface="NOVA Bold"/>
                <a:ea typeface="NOVA Bold"/>
                <a:cs typeface="Arial" pitchFamily="34" charset="0"/>
              </a:rPr>
              <a:t>50</a:t>
            </a:r>
            <a:r>
              <a:rPr lang="ko-KR" altLang="en-US" sz="1600" spc="100">
                <a:ln>
                  <a:solidFill>
                    <a:prstClr val="black">
                      <a:alpha val="20000"/>
                    </a:prstClr>
                  </a:solidFill>
                </a:ln>
                <a:solidFill>
                  <a:srgbClr val="000000"/>
                </a:solidFill>
                <a:latin typeface="NOVA Bold"/>
                <a:ea typeface="NOVA Bold"/>
                <a:cs typeface="Arial" pitchFamily="34" charset="0"/>
              </a:rPr>
              <a:t>대 이상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 및 주말 매출 비중이 증가함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cxnSp>
        <p:nvCxnSpPr>
          <p:cNvPr id="36" name="구부러진 연결선 35"/>
          <p:cNvCxnSpPr>
            <a:stCxn id="39" idx="4"/>
            <a:endCxn id="37" idx="4"/>
          </p:cNvCxnSpPr>
          <p:nvPr/>
        </p:nvCxnSpPr>
        <p:spPr>
          <a:xfrm rot="5400000" flipH="1">
            <a:off x="2699546" y="5552990"/>
            <a:ext cx="288524" cy="936104"/>
          </a:xfrm>
          <a:prstGeom prst="curvedConnector3">
            <a:avLst>
              <a:gd name="adj1" fmla="val -7923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타원 36"/>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타원 38"/>
          <p:cNvSpPr/>
          <p:nvPr/>
        </p:nvSpPr>
        <p:spPr>
          <a:xfrm>
            <a:off x="2879812" y="5228708"/>
            <a:ext cx="864096" cy="936596"/>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타원 39"/>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2879812" y="3153400"/>
            <a:ext cx="864096" cy="599637"/>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4" name="구부러진 연결선 43"/>
          <p:cNvCxnSpPr>
            <a:stCxn id="40" idx="4"/>
            <a:endCxn id="41"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구부러진 연결선 44"/>
          <p:cNvCxnSpPr>
            <a:stCxn id="40" idx="0"/>
            <a:endCxn id="43" idx="0"/>
          </p:cNvCxnSpPr>
          <p:nvPr/>
        </p:nvCxnSpPr>
        <p:spPr>
          <a:xfrm rot="5400000" flipH="1" flipV="1">
            <a:off x="2411760" y="2253300"/>
            <a:ext cx="12700" cy="18002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939830"/>
      </p:ext>
    </p:extLst>
  </p:cSld>
  <p:clrMapOvr>
    <a:masterClrMapping/>
  </p:clrMapOvr>
  <p:transition/>
  <p:timing/>
</p:sld>
</file>

<file path=ppt/slides/slide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보</a:t>
            </a:r>
            <a:r>
              <a:rPr lang="ko-KR" altLang="en-US"/>
              <a:t>성</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1373628124"/>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보성시장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5,529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6,713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8,193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4,134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4,930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5,982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713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933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1,118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보성시장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4,170</a:t>
                      </a:r>
                    </a:p>
                    <a:p>
                      <a:pPr algn="ctr" rtl="0" fontAlgn="ctr"/>
                      <a:r>
                        <a:rPr lang="en-US" altLang="ko-KR" sz="1050" b="0" i="0" u="none" strike="noStrike" smtClean="0">
                          <a:solidFill>
                            <a:srgbClr val="000000"/>
                          </a:solidFill>
                          <a:latin typeface="+mn-ea"/>
                          <a:ea typeface="+mn-ea"/>
                        </a:rPr>
                        <a:t>(75%)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5,099</a:t>
                      </a:r>
                    </a:p>
                    <a:p>
                      <a:pPr algn="ctr" rtl="0" fontAlgn="ctr"/>
                      <a:r>
                        <a:rPr lang="en-US" altLang="ko-KR" sz="1050" b="0" i="0" u="none" strike="noStrike" smtClean="0">
                          <a:solidFill>
                            <a:srgbClr val="000000"/>
                          </a:solidFill>
                          <a:latin typeface="+mn-ea"/>
                          <a:ea typeface="+mn-ea"/>
                        </a:rPr>
                        <a:t>(76%)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5,967</a:t>
                      </a:r>
                    </a:p>
                    <a:p>
                      <a:pPr algn="ctr" rtl="0" fontAlgn="ctr"/>
                      <a:r>
                        <a:rPr lang="en-US" altLang="ko-KR" sz="1050" b="0" i="0" u="none" strike="noStrike" smtClean="0">
                          <a:solidFill>
                            <a:srgbClr val="000000"/>
                          </a:solidFill>
                          <a:latin typeface="+mn-ea"/>
                          <a:ea typeface="+mn-ea"/>
                        </a:rPr>
                        <a:t>(73%)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3,367</a:t>
                      </a:r>
                    </a:p>
                    <a:p>
                      <a:pPr algn="ctr" rtl="0" fontAlgn="ctr"/>
                      <a:r>
                        <a:rPr lang="en-US" altLang="ko-KR" sz="1050" b="0" i="0" u="none" strike="noStrike" smtClean="0">
                          <a:solidFill>
                            <a:srgbClr val="000000"/>
                          </a:solidFill>
                          <a:latin typeface="+mn-ea"/>
                          <a:ea typeface="+mn-ea"/>
                        </a:rPr>
                        <a:t>(81%)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4,044</a:t>
                      </a:r>
                    </a:p>
                    <a:p>
                      <a:pPr algn="ctr" rtl="0" fontAlgn="ctr"/>
                      <a:r>
                        <a:rPr lang="en-US" altLang="ko-KR" sz="1050" b="0" i="0" u="none" strike="noStrike" smtClean="0">
                          <a:solidFill>
                            <a:srgbClr val="000000"/>
                          </a:solidFill>
                          <a:latin typeface="+mn-ea"/>
                          <a:ea typeface="+mn-ea"/>
                        </a:rPr>
                        <a:t>(82%)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4,689</a:t>
                      </a:r>
                    </a:p>
                    <a:p>
                      <a:pPr algn="ctr" rtl="0" fontAlgn="ctr"/>
                      <a:r>
                        <a:rPr lang="en-US" altLang="ko-KR" sz="1050" b="0" i="0" u="none" strike="noStrike" smtClean="0">
                          <a:solidFill>
                            <a:srgbClr val="000000"/>
                          </a:solidFill>
                          <a:latin typeface="+mn-ea"/>
                          <a:ea typeface="+mn-ea"/>
                        </a:rPr>
                        <a:t>(78%)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262</a:t>
                      </a:r>
                    </a:p>
                    <a:p>
                      <a:pPr algn="ctr" rtl="0" fontAlgn="ctr"/>
                      <a:r>
                        <a:rPr lang="en-US" altLang="ko-KR" sz="1050" b="0" i="0" u="none" strike="noStrike" smtClean="0">
                          <a:solidFill>
                            <a:srgbClr val="000000"/>
                          </a:solidFill>
                          <a:latin typeface="+mn-ea"/>
                          <a:ea typeface="+mn-ea"/>
                        </a:rPr>
                        <a:t>(37%)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375</a:t>
                      </a:r>
                    </a:p>
                    <a:p>
                      <a:pPr algn="ctr" rtl="0" fontAlgn="ctr"/>
                      <a:r>
                        <a:rPr lang="en-US" altLang="ko-KR" sz="1050" b="0" i="0" u="none" strike="noStrike" smtClean="0">
                          <a:solidFill>
                            <a:srgbClr val="000000"/>
                          </a:solidFill>
                          <a:latin typeface="+mn-ea"/>
                          <a:ea typeface="+mn-ea"/>
                        </a:rPr>
                        <a:t>(40%)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413</a:t>
                      </a:r>
                    </a:p>
                    <a:p>
                      <a:pPr algn="ctr" rtl="0" fontAlgn="ctr"/>
                      <a:r>
                        <a:rPr lang="en-US" altLang="ko-KR" sz="1050" b="0" i="0" u="none" strike="noStrike" smtClean="0">
                          <a:solidFill>
                            <a:srgbClr val="000000"/>
                          </a:solidFill>
                          <a:latin typeface="+mn-ea"/>
                          <a:ea typeface="+mn-ea"/>
                        </a:rPr>
                        <a:t>(37%)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보성시장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1,359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1,614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2,226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767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886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1,293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451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558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705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3298945802"/>
              </p:ext>
            </p:extLst>
          </p:nvPr>
        </p:nvGraphicFramePr>
        <p:xfrm>
          <a:off x="226706" y="4545124"/>
          <a:ext cx="8593766" cy="2132784"/>
        </p:xfrm>
        <a:graphic>
          <a:graphicData uri="http://schemas.openxmlformats.org/drawingml/2006/table">
            <a:tbl>
              <a:tblPr/>
              <a:tblGrid>
                <a:gridCol w="931829"/>
                <a:gridCol w="997185"/>
                <a:gridCol w="833094"/>
                <a:gridCol w="833094"/>
                <a:gridCol w="833094"/>
                <a:gridCol w="833094"/>
                <a:gridCol w="833094"/>
                <a:gridCol w="833094"/>
                <a:gridCol w="833094"/>
                <a:gridCol w="833094"/>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보성시장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보성시장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69,895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80,800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63,760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72,182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29,945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44,396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16,300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보성시장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1,072,640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1,117,486</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792,765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851,109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344,746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401,327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보성시장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75,061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83,403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64,361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69,983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31,192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56,348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477,494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503,270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206,382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223,302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75,655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132,780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보성시장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보성시장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54,041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72,576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61,119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82,217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29,221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36,364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16,300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139,104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151,329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116,341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163,041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47,021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50,619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16,300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653898" y="710698"/>
            <a:ext cx="900100" cy="540060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2494547">
            <a:off x="2898639" y="5289535"/>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2875629" y="494732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5400000">
            <a:off x="4548866" y="4939971"/>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2494547">
            <a:off x="4585076" y="5260951"/>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5400000">
            <a:off x="6133042" y="4939971"/>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2494547">
            <a:off x="6169252" y="5260951"/>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0" name="직사각형 19"/>
          <p:cNvSpPr/>
          <p:nvPr/>
        </p:nvSpPr>
        <p:spPr>
          <a:xfrm>
            <a:off x="107504"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고객 수는 증가하나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중국관광객은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 모두 구매처에 관계없이 인당 금액이 증가추세로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위주 시장임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383420589"/>
      </p:ext>
    </p:extLst>
  </p:cSld>
  <p:clrMapOvr>
    <a:masterClrMapping/>
  </p:clrMapOvr>
  <p:transition/>
  <p:timing/>
</p:sld>
</file>

<file path=ppt/slides/slide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서귀포 매일올레시장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서귀포 매일올레시장 현황</a:t>
            </a:r>
          </a:p>
        </p:txBody>
      </p:sp>
      <p:graphicFrame>
        <p:nvGraphicFramePr>
          <p:cNvPr id="13" name="표 12"/>
          <p:cNvGraphicFramePr>
            <a:graphicFrameLocks noGrp="1"/>
          </p:cNvGraphicFramePr>
          <p:nvPr>
            <p:extLst>
              <p:ext uri="{D42A27DB-BD31-4B8C-83A1-F6EECF244321}">
                <p14:modId xmlns:p14="http://schemas.microsoft.com/office/powerpoint/2010/main" val="1779691047"/>
              </p:ext>
            </p:extLst>
          </p:nvPr>
        </p:nvGraphicFramePr>
        <p:xfrm>
          <a:off x="5220071" y="2420888"/>
          <a:ext cx="3636406" cy="3096344"/>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서귀포시 중앙로 </a:t>
                      </a:r>
                      <a:r>
                        <a:rPr lang="en-US" altLang="ko-KR" sz="1200" b="0" i="0" u="none" strike="noStrike" smtClean="0">
                          <a:solidFill>
                            <a:srgbClr val="000000"/>
                          </a:solidFill>
                          <a:latin typeface="+mn-ea"/>
                          <a:ea typeface="+mn-ea"/>
                        </a:rPr>
                        <a:t>62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9</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홈플러스 서귀포점 </a:t>
                      </a:r>
                      <a:r>
                        <a:rPr lang="en-US" altLang="ko-KR" sz="1200" b="0" i="0" u="none" strike="noStrike" smtClean="0">
                          <a:solidFill>
                            <a:srgbClr val="FF0000"/>
                          </a:solidFill>
                          <a:latin typeface="+mn-ea"/>
                          <a:ea typeface="+mn-ea"/>
                        </a:rPr>
                        <a:t>1.2km,</a:t>
                      </a:r>
                    </a:p>
                    <a:p>
                      <a:pPr algn="ctr" rtl="0" fontAlgn="ctr"/>
                      <a:r>
                        <a:rPr lang="ko-KR" altLang="en-US" sz="1200" b="0" i="0" u="none" strike="noStrike" smtClean="0">
                          <a:solidFill>
                            <a:srgbClr val="000000"/>
                          </a:solidFill>
                          <a:latin typeface="+mn-ea"/>
                          <a:ea typeface="+mn-ea"/>
                        </a:rPr>
                        <a:t>이마트 서귀포점 </a:t>
                      </a:r>
                      <a:r>
                        <a:rPr lang="en-US" altLang="ko-KR" sz="1200" b="0" i="0" u="none" strike="noStrike" smtClean="0">
                          <a:solidFill>
                            <a:srgbClr val="000000"/>
                          </a:solidFill>
                          <a:latin typeface="+mn-ea"/>
                          <a:ea typeface="+mn-ea"/>
                        </a:rPr>
                        <a:t>5.1km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757779">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31%,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18%,</a:t>
                      </a:r>
                    </a:p>
                    <a:p>
                      <a:pPr algn="ctr" rtl="0" fontAlgn="ctr"/>
                      <a:r>
                        <a:rPr lang="ko-KR" altLang="en-US" sz="1200" b="0" i="0" u="none" strike="noStrike" smtClean="0">
                          <a:solidFill>
                            <a:srgbClr val="000000"/>
                          </a:solidFill>
                          <a:latin typeface="+mn-ea"/>
                          <a:ea typeface="+mn-ea"/>
                        </a:rPr>
                        <a:t>의류 </a:t>
                      </a:r>
                      <a:r>
                        <a:rPr lang="en-US" altLang="ko-KR" sz="1200" b="0" i="0" u="none" strike="noStrike" smtClean="0">
                          <a:solidFill>
                            <a:srgbClr val="000000"/>
                          </a:solidFill>
                          <a:latin typeface="+mn-ea"/>
                          <a:ea typeface="+mn-ea"/>
                        </a:rPr>
                        <a:t>14%, </a:t>
                      </a:r>
                      <a:r>
                        <a:rPr lang="ko-KR" altLang="en-US" sz="1200" b="0" i="0" u="none" strike="noStrike" smtClean="0">
                          <a:solidFill>
                            <a:srgbClr val="000000"/>
                          </a:solidFill>
                          <a:latin typeface="+mn-ea"/>
                          <a:ea typeface="+mn-ea"/>
                        </a:rPr>
                        <a:t>레져용품 </a:t>
                      </a: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4" name="표 13"/>
          <p:cNvGraphicFramePr>
            <a:graphicFrameLocks noGrp="1"/>
          </p:cNvGraphicFramePr>
          <p:nvPr>
            <p:extLst>
              <p:ext uri="{D42A27DB-BD31-4B8C-83A1-F6EECF244321}">
                <p14:modId xmlns:p14="http://schemas.microsoft.com/office/powerpoint/2010/main" val="2983546565"/>
              </p:ext>
            </p:extLst>
          </p:nvPr>
        </p:nvGraphicFramePr>
        <p:xfrm>
          <a:off x="323528" y="5625244"/>
          <a:ext cx="8532952" cy="811501"/>
        </p:xfrm>
        <a:graphic>
          <a:graphicData uri="http://schemas.openxmlformats.org/drawingml/2006/table">
            <a:tbl>
              <a:tblPr/>
              <a:tblGrid>
                <a:gridCol w="828092"/>
                <a:gridCol w="770486"/>
                <a:gridCol w="770486"/>
                <a:gridCol w="770486"/>
                <a:gridCol w="770486"/>
                <a:gridCol w="770486"/>
                <a:gridCol w="770486"/>
                <a:gridCol w="770486"/>
                <a:gridCol w="770486"/>
                <a:gridCol w="770486"/>
                <a:gridCol w="77048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의류</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레져용품</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유통업영리</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보건</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위생</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직물</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lt"/>
                          <a:ea typeface="+mn-ea"/>
                        </a:rPr>
                        <a:t>유흥주점</a:t>
                      </a:r>
                      <a:endParaRPr 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의료기관</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121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23</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FF0000"/>
                          </a:solidFill>
                          <a:latin typeface="+mn-lt"/>
                          <a:ea typeface="+mn-ea"/>
                        </a:rPr>
                        <a:t>10</a:t>
                      </a:r>
                      <a:endParaRPr lang="ko-KR" alt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30%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0000FF"/>
                          </a:solidFill>
                          <a:latin typeface="+mn-lt"/>
                          <a:ea typeface="+mn-ea"/>
                        </a:rPr>
                        <a:t>6%</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1" i="0" u="none" strike="noStrike" smtClean="0">
                          <a:solidFill>
                            <a:srgbClr val="FF0000"/>
                          </a:solidFill>
                          <a:latin typeface="+mn-lt"/>
                          <a:ea typeface="+mn-ea"/>
                        </a:rPr>
                        <a:t>3%</a:t>
                      </a:r>
                      <a:endParaRPr lang="ko-KR" altLang="en-US" sz="1200" b="1" i="0" u="none" strike="noStrike">
                        <a:solidFill>
                          <a:srgbClr val="FF0000"/>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5" name="그림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29" y="2420888"/>
            <a:ext cx="4754431" cy="3060340"/>
          </a:xfrm>
          <a:prstGeom prst="rect">
            <a:avLst/>
          </a:prstGeom>
          <a:ln>
            <a:solidFill>
              <a:schemeClr val="bg1">
                <a:lumMod val="65000"/>
              </a:schemeClr>
            </a:solidFill>
          </a:ln>
        </p:spPr>
      </p:pic>
      <p:sp>
        <p:nvSpPr>
          <p:cNvPr id="12" name="직사각형 1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000000"/>
                </a:solidFill>
                <a:latin typeface="NOVA Bold"/>
                <a:ea typeface="NOVA Bold"/>
                <a:cs typeface="Arial" pitchFamily="34" charset="0"/>
              </a:rPr>
              <a:t>이류 </a:t>
            </a:r>
            <a:r>
              <a:rPr lang="en-US" altLang="ko-KR" sz="1600" spc="100">
                <a:ln>
                  <a:solidFill>
                    <a:prstClr val="black">
                      <a:alpha val="20000"/>
                    </a:prstClr>
                  </a:solidFill>
                </a:ln>
                <a:solidFill>
                  <a:srgbClr val="000000"/>
                </a:solidFill>
                <a:latin typeface="NOVA Bold"/>
                <a:ea typeface="NOVA Bold"/>
                <a:cs typeface="Arial" pitchFamily="34" charset="0"/>
              </a:rPr>
              <a:t>14%, </a:t>
            </a:r>
            <a:r>
              <a:rPr lang="ko-KR" altLang="en-US" sz="1600" spc="100">
                <a:ln>
                  <a:solidFill>
                    <a:prstClr val="black">
                      <a:alpha val="20000"/>
                    </a:prstClr>
                  </a:solidFill>
                </a:ln>
                <a:solidFill>
                  <a:srgbClr val="000000"/>
                </a:solidFill>
                <a:latin typeface="NOVA Bold"/>
                <a:ea typeface="NOVA Bold"/>
                <a:cs typeface="Arial" pitchFamily="34" charset="0"/>
              </a:rPr>
              <a:t>레져용품</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 </a:t>
            </a:r>
            <a:r>
              <a:rPr lang="ko-KR" altLang="en-US" sz="1600" spc="100">
                <a:ln>
                  <a:solidFill>
                    <a:prstClr val="black">
                      <a:alpha val="20000"/>
                    </a:prstClr>
                  </a:solidFill>
                </a:ln>
                <a:solidFill>
                  <a:srgbClr val="000000"/>
                </a:solidFill>
                <a:latin typeface="NOVA Bold"/>
                <a:ea typeface="NOVA Bold"/>
                <a:cs typeface="Arial" pitchFamily="34" charset="0"/>
              </a:rPr>
              <a:t>업종이 </a:t>
            </a:r>
            <a:r>
              <a:rPr lang="en-US" altLang="ko-KR" sz="1600" spc="100">
                <a:ln>
                  <a:solidFill>
                    <a:prstClr val="black">
                      <a:alpha val="20000"/>
                    </a:prstClr>
                  </a:solidFill>
                </a:ln>
                <a:solidFill>
                  <a:srgbClr val="000000"/>
                </a:solidFill>
                <a:latin typeface="NOVA Bold"/>
                <a:ea typeface="NOVA Bold"/>
                <a:cs typeface="Arial" pitchFamily="34" charset="0"/>
              </a:rPr>
              <a:t>68%</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397</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a:t>
            </a:r>
            <a:r>
              <a:rPr lang="ko-KR" altLang="en-US" sz="1600" spc="100">
                <a:ln>
                  <a:solidFill>
                    <a:prstClr val="black">
                      <a:alpha val="20000"/>
                    </a:prstClr>
                  </a:solidFill>
                </a:ln>
                <a:solidFill>
                  <a:srgbClr val="000000"/>
                </a:solidFill>
                <a:latin typeface="NOVA Bold"/>
                <a:ea typeface="NOVA Bold"/>
                <a:cs typeface="Arial" pitchFamily="34" charset="0"/>
              </a:rPr>
              <a:t>대형마트가</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근접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a:t>
            </a:r>
            <a:r>
              <a:rPr lang="ko-KR" altLang="en-US" sz="1600" spc="100">
                <a:ln>
                  <a:solidFill>
                    <a:prstClr val="black">
                      <a:alpha val="20000"/>
                    </a:prstClr>
                  </a:solidFill>
                </a:ln>
                <a:solidFill>
                  <a:srgbClr val="000000"/>
                </a:solidFill>
                <a:latin typeface="NOVA Bold"/>
                <a:ea typeface="NOVA Bold"/>
                <a:cs typeface="Arial" pitchFamily="34" charset="0"/>
              </a:rPr>
              <a:t>업력</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565589591"/>
      </p:ext>
    </p:extLst>
  </p:cSld>
  <p:clrMapOvr>
    <a:masterClrMapping/>
  </p:clrMapOvr>
  <p:transition/>
  <p:timing/>
</p:sld>
</file>

<file path=ppt/slides/slide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서귀포 매일올레시장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3313421840"/>
              </p:ext>
            </p:extLst>
          </p:nvPr>
        </p:nvGraphicFramePr>
        <p:xfrm>
          <a:off x="349493" y="2420886"/>
          <a:ext cx="8506977" cy="2233918"/>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유흥주점</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121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16</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4239221837"/>
              </p:ext>
            </p:extLst>
          </p:nvPr>
        </p:nvGraphicFramePr>
        <p:xfrm>
          <a:off x="372517" y="5230869"/>
          <a:ext cx="8506977" cy="1152129"/>
        </p:xfrm>
        <a:graphic>
          <a:graphicData uri="http://schemas.openxmlformats.org/drawingml/2006/table">
            <a:tbl>
              <a:tblPr/>
              <a:tblGrid>
                <a:gridCol w="982147"/>
                <a:gridCol w="752483"/>
                <a:gridCol w="752483"/>
                <a:gridCol w="752483"/>
                <a:gridCol w="752483"/>
                <a:gridCol w="752483"/>
                <a:gridCol w="752483"/>
                <a:gridCol w="752483"/>
                <a:gridCol w="752483"/>
                <a:gridCol w="752483"/>
                <a:gridCol w="752483"/>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레져용품</a:t>
                      </a:r>
                      <a:endParaRPr 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유흥주점</a:t>
                      </a:r>
                      <a:endParaRPr lang="en-US" sz="12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FF"/>
                          </a:solidFill>
                          <a:latin typeface="+mn-ea"/>
                          <a:ea typeface="+mn-ea"/>
                        </a:rPr>
                        <a:t>16</a:t>
                      </a:r>
                      <a:r>
                        <a:rPr lang="ko-KR" altLang="en-US" sz="1000" b="0" i="0" u="none" strike="noStrike" smtClean="0">
                          <a:solidFill>
                            <a:srgbClr val="0000FF"/>
                          </a:solidFill>
                          <a:latin typeface="+mn-ea"/>
                          <a:ea typeface="+mn-ea"/>
                        </a:rPr>
                        <a:t>년 </a:t>
                      </a:r>
                      <a:r>
                        <a:rPr lang="en-US" altLang="ko-KR" sz="1000" b="0" i="0" u="none" strike="noStrike" smtClean="0">
                          <a:solidFill>
                            <a:srgbClr val="0000FF"/>
                          </a:solidFill>
                          <a:latin typeface="+mn-ea"/>
                          <a:ea typeface="+mn-ea"/>
                        </a:rPr>
                        <a:t>4</a:t>
                      </a:r>
                      <a:r>
                        <a:rPr lang="ko-KR" altLang="en-US" sz="1000" b="0" i="0" u="none" strike="noStrike" smtClean="0">
                          <a:solidFill>
                            <a:srgbClr val="0000FF"/>
                          </a:solidFill>
                          <a:latin typeface="+mn-ea"/>
                          <a:ea typeface="+mn-ea"/>
                        </a:rPr>
                        <a:t>개월</a:t>
                      </a:r>
                      <a:endParaRPr lang="ko-KR" altLang="en-US" sz="1000" b="0"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4</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3</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14</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11</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3</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9</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15</a:t>
                      </a:r>
                      <a:r>
                        <a:rPr lang="ko-KR" altLang="en-US" sz="1000" b="1" i="0" u="none" strike="noStrike" smtClean="0">
                          <a:solidFill>
                            <a:srgbClr val="0000FF"/>
                          </a:solidFill>
                          <a:latin typeface="+mn-ea"/>
                          <a:ea typeface="+mn-ea"/>
                        </a:rPr>
                        <a:t>년 </a:t>
                      </a:r>
                      <a:r>
                        <a:rPr lang="en-US" altLang="ko-KR" sz="1000" b="1" i="0" u="none" strike="noStrike" smtClean="0">
                          <a:solidFill>
                            <a:srgbClr val="0000FF"/>
                          </a:solidFill>
                          <a:latin typeface="+mn-ea"/>
                          <a:ea typeface="+mn-ea"/>
                        </a:rPr>
                        <a:t>9</a:t>
                      </a:r>
                      <a:r>
                        <a:rPr lang="ko-KR" altLang="en-US" sz="1000" b="1" i="0" u="none" strike="noStrike" smtClean="0">
                          <a:solidFill>
                            <a:srgbClr val="0000FF"/>
                          </a:solidFill>
                          <a:latin typeface="+mn-ea"/>
                          <a:ea typeface="+mn-ea"/>
                        </a:rPr>
                        <a:t>개월</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0" name="위쪽 화살표 19"/>
          <p:cNvSpPr/>
          <p:nvPr/>
        </p:nvSpPr>
        <p:spPr>
          <a:xfrm rot="10800000">
            <a:off x="1763688" y="3933056"/>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a:off x="1763688" y="2858191"/>
            <a:ext cx="288032" cy="9668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10800000">
            <a:off x="6300192" y="2924944"/>
            <a:ext cx="288032" cy="88299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a:off x="2519772" y="2858191"/>
            <a:ext cx="288032" cy="9497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rot="10800000">
            <a:off x="2519772" y="3933056"/>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10800000">
            <a:off x="5508104" y="3392994"/>
            <a:ext cx="288032" cy="972109"/>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10800000">
            <a:off x="3995936" y="3933055"/>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10800000">
            <a:off x="7020272" y="2924943"/>
            <a:ext cx="288032" cy="89722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rot="10800000">
            <a:off x="3275856" y="3946127"/>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a:off x="3275855" y="3410095"/>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0800000">
            <a:off x="3275856" y="2858191"/>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3995936" y="3392995"/>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a:off x="4752020" y="3392994"/>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a:off x="5508103" y="2858191"/>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5" name="위쪽 화살표 34"/>
          <p:cNvSpPr/>
          <p:nvPr/>
        </p:nvSpPr>
        <p:spPr>
          <a:xfrm rot="10800000">
            <a:off x="7776356" y="2841092"/>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0800000">
            <a:off x="7776356" y="3933056"/>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7776356" y="3392996"/>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0800000">
            <a:off x="8537835" y="3392996"/>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0800000">
            <a:off x="4752020" y="2841092"/>
            <a:ext cx="288032" cy="4320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직사각형 4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업종에 </a:t>
            </a:r>
            <a:r>
              <a:rPr lang="ko-KR" altLang="en-US" sz="1600" spc="100">
                <a:ln>
                  <a:solidFill>
                    <a:prstClr val="black">
                      <a:alpha val="20000"/>
                    </a:prstClr>
                  </a:solidFill>
                </a:ln>
                <a:solidFill>
                  <a:srgbClr val="000000"/>
                </a:solidFill>
                <a:latin typeface="NOVA Bold"/>
                <a:ea typeface="NOVA Bold"/>
                <a:cs typeface="Arial" pitchFamily="34" charset="0"/>
              </a:rPr>
              <a:t>개폐업</a:t>
            </a:r>
            <a:r>
              <a:rPr lang="ko-KR" altLang="en-US" sz="1600" spc="100">
                <a:ln>
                  <a:solidFill>
                    <a:prstClr val="black">
                      <a:alpha val="20000"/>
                    </a:prstClr>
                  </a:solidFill>
                </a:ln>
                <a:solidFill>
                  <a:srgbClr val="000000"/>
                </a:solidFill>
                <a:latin typeface="NOVA Bold"/>
                <a:ea typeface="NOVA Bold"/>
                <a:cs typeface="Arial" pitchFamily="34" charset="0"/>
              </a:rPr>
              <a:t> 활동 대부분이 집중되고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만 </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년까지 개업추세가 지속되며</a:t>
            </a:r>
            <a:r>
              <a:rPr lang="en-US" altLang="ko-KR" sz="1600" spc="100">
                <a:ln>
                  <a:solidFill>
                    <a:prstClr val="black">
                      <a:alpha val="20000"/>
                    </a:prstClr>
                  </a:solidFill>
                </a:ln>
                <a:solidFill>
                  <a:srgbClr val="000000"/>
                </a:solidFill>
                <a:latin typeface="NOVA Bold"/>
                <a:ea typeface="NOVA Bold"/>
                <a:cs typeface="Arial" pitchFamily="34" charset="0"/>
              </a:rPr>
              <a:t>, ’16</a:t>
            </a:r>
            <a:r>
              <a:rPr lang="ko-KR" altLang="en-US" sz="1600" spc="100">
                <a:ln>
                  <a:solidFill>
                    <a:prstClr val="black">
                      <a:alpha val="20000"/>
                    </a:prstClr>
                  </a:solidFill>
                </a:ln>
                <a:solidFill>
                  <a:srgbClr val="000000"/>
                </a:solidFill>
                <a:latin typeface="NOVA Bold"/>
                <a:ea typeface="NOVA Bold"/>
                <a:cs typeface="Arial" pitchFamily="34" charset="0"/>
              </a:rPr>
              <a:t>년에는 모든 업종에서 폐업이 많아지는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978929497"/>
      </p:ext>
    </p:extLst>
  </p:cSld>
  <p:clrMapOvr>
    <a:masterClrMapping/>
  </p:clrMapOvr>
  <p:transition/>
  <p:timing/>
</p:sld>
</file>

<file path=ppt/slides/slide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a:t>
            </a:r>
            <a:r>
              <a:rPr lang="ko-KR" altLang="en-US"/>
              <a:t>포</a:t>
            </a:r>
            <a:r>
              <a:rPr lang="ko-KR" altLang="en-US" smtClean="0"/>
              <a:t> 매일올레시장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172614082"/>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975901235"/>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2116890659"/>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157,739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75,165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117,058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56,633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49,584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702629990"/>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3948365247"/>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47,225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99,105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93,045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192,320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129,141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253,271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12,558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491880"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rot="10800000">
            <a:off x="5544108"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0800000">
            <a:off x="7884368" y="2773689"/>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모서리가 둥근 직사각형 35"/>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직사각형 36"/>
          <p:cNvSpPr/>
          <p:nvPr/>
        </p:nvSpPr>
        <p:spPr>
          <a:xfrm>
            <a:off x="143508"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cxnSp>
        <p:nvCxnSpPr>
          <p:cNvPr id="39" name="구부러진 연결선 38"/>
          <p:cNvCxnSpPr>
            <a:stCxn id="41" idx="4"/>
            <a:endCxn id="40"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타원 39"/>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타원 43"/>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43" idx="4"/>
            <a:endCxn id="44"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구부러진 연결선 46"/>
          <p:cNvCxnSpPr>
            <a:stCxn id="43" idx="4"/>
            <a:endCxn id="45"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904002"/>
      </p:ext>
    </p:extLst>
  </p:cSld>
  <p:clrMapOvr>
    <a:masterClrMapping/>
  </p:clrMapOvr>
  <p:transition/>
  <p:timing/>
</p:sld>
</file>

<file path=ppt/slides/slide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서귀포 매일올레시장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2723143564"/>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올레시장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47,225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93,045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129,141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14,673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18,662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23,714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26,274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64,295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91,086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2,386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올레시장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19,492</a:t>
                      </a:r>
                    </a:p>
                    <a:p>
                      <a:pPr algn="ctr" rtl="0" fontAlgn="ctr"/>
                      <a:r>
                        <a:rPr lang="en-US" altLang="ko-KR" sz="1050" b="0" i="0" u="none" strike="noStrike" smtClean="0">
                          <a:solidFill>
                            <a:srgbClr val="000000"/>
                          </a:solidFill>
                          <a:latin typeface="+mn-ea"/>
                          <a:ea typeface="+mn-ea"/>
                        </a:rPr>
                        <a:t>(41%)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30,158</a:t>
                      </a:r>
                    </a:p>
                    <a:p>
                      <a:pPr algn="ctr" rtl="0" fontAlgn="ctr"/>
                      <a:r>
                        <a:rPr lang="en-US" altLang="ko-KR" sz="1050" b="0" i="0" u="none" strike="noStrike" smtClean="0">
                          <a:solidFill>
                            <a:srgbClr val="000000"/>
                          </a:solidFill>
                          <a:latin typeface="+mn-ea"/>
                          <a:ea typeface="+mn-ea"/>
                        </a:rPr>
                        <a:t>(32%)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38,859</a:t>
                      </a:r>
                    </a:p>
                    <a:p>
                      <a:pPr algn="ctr" rtl="0" fontAlgn="ctr"/>
                      <a:r>
                        <a:rPr lang="en-US" altLang="ko-KR" sz="1050" b="0" i="0" u="none" strike="noStrike" smtClean="0">
                          <a:solidFill>
                            <a:srgbClr val="000000"/>
                          </a:solidFill>
                          <a:latin typeface="+mn-ea"/>
                          <a:ea typeface="+mn-ea"/>
                        </a:rPr>
                        <a:t>(30%)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11,762</a:t>
                      </a:r>
                    </a:p>
                    <a:p>
                      <a:pPr algn="ctr" rtl="0" fontAlgn="ctr"/>
                      <a:r>
                        <a:rPr lang="en-US" altLang="ko-KR" sz="1050" b="0" i="0" u="none" strike="noStrike" smtClean="0">
                          <a:solidFill>
                            <a:srgbClr val="000000"/>
                          </a:solidFill>
                          <a:latin typeface="+mn-ea"/>
                          <a:ea typeface="+mn-ea"/>
                        </a:rPr>
                        <a:t>(80%)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15,282</a:t>
                      </a:r>
                    </a:p>
                    <a:p>
                      <a:pPr algn="ctr" rtl="0" fontAlgn="ctr"/>
                      <a:r>
                        <a:rPr lang="en-US" altLang="ko-KR" sz="1050" b="0" i="0" u="none" strike="noStrike" smtClean="0">
                          <a:solidFill>
                            <a:srgbClr val="000000"/>
                          </a:solidFill>
                          <a:latin typeface="+mn-ea"/>
                          <a:ea typeface="+mn-ea"/>
                        </a:rPr>
                        <a:t>(82%)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18,441</a:t>
                      </a:r>
                    </a:p>
                    <a:p>
                      <a:pPr algn="ctr" rtl="0" fontAlgn="ctr"/>
                      <a:r>
                        <a:rPr lang="en-US" altLang="ko-KR" sz="1050" b="0" i="0" u="none" strike="noStrike" smtClean="0">
                          <a:solidFill>
                            <a:srgbClr val="000000"/>
                          </a:solidFill>
                          <a:latin typeface="+mn-ea"/>
                          <a:ea typeface="+mn-ea"/>
                        </a:rPr>
                        <a:t>(78%)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5,540</a:t>
                      </a:r>
                    </a:p>
                    <a:p>
                      <a:pPr algn="ctr" rtl="0" fontAlgn="ctr"/>
                      <a:r>
                        <a:rPr lang="en-US" altLang="ko-KR" sz="1050" b="0" i="0" u="none" strike="noStrike" smtClean="0">
                          <a:solidFill>
                            <a:srgbClr val="000000"/>
                          </a:solidFill>
                          <a:latin typeface="+mn-ea"/>
                          <a:ea typeface="+mn-ea"/>
                        </a:rPr>
                        <a:t>(21%)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11,581</a:t>
                      </a:r>
                    </a:p>
                    <a:p>
                      <a:pPr algn="ctr" rtl="0" fontAlgn="ctr"/>
                      <a:r>
                        <a:rPr lang="en-US" altLang="ko-KR" sz="1050" b="0" i="0" u="none" strike="noStrike" smtClean="0">
                          <a:solidFill>
                            <a:srgbClr val="000000"/>
                          </a:solidFill>
                          <a:latin typeface="+mn-ea"/>
                          <a:ea typeface="+mn-ea"/>
                        </a:rPr>
                        <a:t>(18%)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16,032</a:t>
                      </a:r>
                    </a:p>
                    <a:p>
                      <a:pPr algn="ctr" rtl="0" fontAlgn="ctr"/>
                      <a:r>
                        <a:rPr lang="en-US" altLang="ko-KR" sz="1050" b="0" i="0" u="none" strike="noStrike" smtClean="0">
                          <a:solidFill>
                            <a:srgbClr val="000000"/>
                          </a:solidFill>
                          <a:latin typeface="+mn-ea"/>
                          <a:ea typeface="+mn-ea"/>
                        </a:rPr>
                        <a:t>(18%)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291</a:t>
                      </a:r>
                    </a:p>
                    <a:p>
                      <a:pPr algn="ctr" rtl="0" fontAlgn="ctr"/>
                      <a:r>
                        <a:rPr lang="en-US" altLang="ko-KR" sz="1050" b="0" i="0" u="none" strike="noStrike" smtClean="0">
                          <a:solidFill>
                            <a:srgbClr val="000000"/>
                          </a:solidFill>
                          <a:latin typeface="+mn-ea"/>
                          <a:ea typeface="+mn-ea"/>
                        </a:rPr>
                        <a:t>(15%)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409</a:t>
                      </a:r>
                    </a:p>
                    <a:p>
                      <a:pPr algn="ctr" rtl="0" fontAlgn="ctr"/>
                      <a:r>
                        <a:rPr lang="en-US" altLang="ko-KR" sz="1050" b="0" i="0" u="none" strike="noStrike" smtClean="0">
                          <a:solidFill>
                            <a:srgbClr val="000000"/>
                          </a:solidFill>
                          <a:latin typeface="+mn-ea"/>
                          <a:ea typeface="+mn-ea"/>
                        </a:rPr>
                        <a:t>(17%)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654</a:t>
                      </a:r>
                    </a:p>
                    <a:p>
                      <a:pPr algn="ctr" rtl="0" fontAlgn="ctr"/>
                      <a:r>
                        <a:rPr lang="en-US" altLang="ko-KR" sz="1050" b="0" i="0" u="none" strike="noStrike" smtClean="0">
                          <a:solidFill>
                            <a:srgbClr val="000000"/>
                          </a:solidFill>
                          <a:latin typeface="+mn-ea"/>
                          <a:ea typeface="+mn-ea"/>
                        </a:rPr>
                        <a:t>(16%)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올레시장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27,733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62,887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90,282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2,911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3,380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5,273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20,734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52,714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75,054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1,691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1,977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3,428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3657361196"/>
              </p:ext>
            </p:extLst>
          </p:nvPr>
        </p:nvGraphicFramePr>
        <p:xfrm>
          <a:off x="226706" y="4545124"/>
          <a:ext cx="8629767" cy="2132784"/>
        </p:xfrm>
        <a:graphic>
          <a:graphicData uri="http://schemas.openxmlformats.org/drawingml/2006/table">
            <a:tbl>
              <a:tblPr/>
              <a:tblGrid>
                <a:gridCol w="935733"/>
                <a:gridCol w="1001362"/>
                <a:gridCol w="836584"/>
                <a:gridCol w="836584"/>
                <a:gridCol w="836584"/>
                <a:gridCol w="836584"/>
                <a:gridCol w="836584"/>
                <a:gridCol w="836584"/>
                <a:gridCol w="836584"/>
                <a:gridCol w="836584"/>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올레시장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올레시장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157,739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117,058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265,806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260,005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58,881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52,939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73,605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66,181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올레시장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714,576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656,740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798,713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823,908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200,917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172,354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181,338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219,809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올레시장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256,916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216,055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264,027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257,595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79,601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71,820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74,578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65,496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376,771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318,258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325,090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319,549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93,082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86,763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74,800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66,564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올레시장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올레시장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88,029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69,584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272,993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270,903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53,345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48,792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73,438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66,323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99,087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79,869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305,579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302,961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59,454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55,858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73,539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66,708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4517994" y="98630"/>
            <a:ext cx="900100" cy="6624736"/>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941340" y="49399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597703" y="5207770"/>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5400000">
            <a:off x="7953425" y="522535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3261064">
            <a:off x="2945980" y="5306393"/>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3261064">
            <a:off x="6330356" y="5306394"/>
            <a:ext cx="216025" cy="141523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6325716" y="493997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6200000">
            <a:off x="7957575" y="493997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13261064">
            <a:off x="4592138" y="5618907"/>
            <a:ext cx="216025" cy="111662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3261064">
            <a:off x="7828225" y="5595074"/>
            <a:ext cx="216025" cy="1116627"/>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TextBox 33"/>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35" name="위쪽 화살표 34"/>
          <p:cNvSpPr/>
          <p:nvPr/>
        </p:nvSpPr>
        <p:spPr>
          <a:xfrm rot="16200000">
            <a:off x="4570800" y="494310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직사각형 35"/>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모든 고객군별 고객 수는 증가하지만</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올레시장</a:t>
            </a:r>
            <a:r>
              <a:rPr lang="ko-KR" altLang="en-US" sz="1600" spc="100">
                <a:ln>
                  <a:solidFill>
                    <a:prstClr val="black">
                      <a:alpha val="20000"/>
                    </a:prstClr>
                  </a:solidFill>
                </a:ln>
                <a:solidFill>
                  <a:srgbClr val="000000"/>
                </a:solidFill>
                <a:latin typeface="NOVA Bold"/>
                <a:ea typeface="NOVA Bold"/>
                <a:cs typeface="Arial" pitchFamily="34" charset="0"/>
              </a:rPr>
              <a:t> 구매 인당 금액은 모두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다만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대형마트에서도</a:t>
            </a:r>
            <a:r>
              <a:rPr lang="ko-KR" altLang="en-US" sz="1600" spc="100">
                <a:ln>
                  <a:solidFill>
                    <a:prstClr val="black">
                      <a:alpha val="20000"/>
                    </a:prstClr>
                  </a:solidFill>
                </a:ln>
                <a:solidFill>
                  <a:srgbClr val="000000"/>
                </a:solidFill>
                <a:latin typeface="NOVA Bold"/>
                <a:ea typeface="NOVA Bold"/>
                <a:cs typeface="Arial" pitchFamily="34" charset="0"/>
              </a:rPr>
              <a:t> 중복 구매하는 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중국관광객의 </a:t>
            </a:r>
            <a:r>
              <a:rPr lang="ko-KR" altLang="en-US" sz="1600" spc="100">
                <a:ln>
                  <a:solidFill>
                    <a:prstClr val="black">
                      <a:alpha val="20000"/>
                    </a:prstClr>
                  </a:solidFill>
                </a:ln>
                <a:solidFill>
                  <a:srgbClr val="000000"/>
                </a:solidFill>
                <a:latin typeface="NOVA Bold"/>
                <a:ea typeface="NOVA Bold"/>
                <a:cs typeface="Arial" pitchFamily="34" charset="0"/>
              </a:rPr>
              <a:t>대형마트</a:t>
            </a:r>
            <a:r>
              <a:rPr lang="ko-KR" altLang="en-US" sz="1600" spc="100">
                <a:ln>
                  <a:solidFill>
                    <a:prstClr val="black">
                      <a:alpha val="20000"/>
                    </a:prstClr>
                  </a:solidFill>
                </a:ln>
                <a:solidFill>
                  <a:srgbClr val="000000"/>
                </a:solidFill>
                <a:latin typeface="NOVA Bold"/>
                <a:ea typeface="NOVA Bold"/>
                <a:cs typeface="Arial" pitchFamily="34" charset="0"/>
              </a:rPr>
              <a:t> 구매 인당 금액은 증가함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068392997"/>
      </p:ext>
    </p:extLst>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1.</a:t>
            </a:r>
            <a:endParaRPr lang="ko-KR" altLang="en-US"/>
          </a:p>
        </p:txBody>
      </p:sp>
      <p:cxnSp>
        <p:nvCxnSpPr>
          <p:cNvPr id="9" name="직선 연결선 8"/>
          <p:cNvCxnSpPr/>
          <p:nvPr/>
        </p:nvCxnSpPr>
        <p:spPr>
          <a:xfrm flipH="1">
            <a:off x="4452808" y="2924944"/>
            <a:ext cx="0" cy="49740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6364" y="2846288"/>
            <a:ext cx="3852428"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a:solidFill>
                  <a:srgbClr val="00B050"/>
                </a:solidFill>
                <a:latin typeface="NOVA Bold" panose="00000800000000000000" pitchFamily="2" charset="-127"/>
                <a:ea typeface="NOVA Bold" panose="00000800000000000000" pitchFamily="2" charset="-127"/>
              </a:rPr>
              <a:t>Ⅰ</a:t>
            </a:r>
            <a:r>
              <a:rPr lang="en-US" altLang="ko-KR" sz="2000" smtClean="0">
                <a:solidFill>
                  <a:srgbClr val="00B050"/>
                </a:solidFill>
                <a:latin typeface="NOVA Bold" panose="00000800000000000000" pitchFamily="2" charset="-127"/>
                <a:ea typeface="NOVA Bold" panose="00000800000000000000" pitchFamily="2" charset="-127"/>
              </a:rPr>
              <a:t>. </a:t>
            </a:r>
            <a:r>
              <a:rPr lang="ko-KR" altLang="en-US" sz="2000" smtClean="0">
                <a:solidFill>
                  <a:srgbClr val="00B050"/>
                </a:solidFill>
                <a:latin typeface="NOVA Bold" panose="00000800000000000000" pitchFamily="2" charset="-127"/>
                <a:ea typeface="NOVA Bold" panose="00000800000000000000" pitchFamily="2" charset="-127"/>
              </a:rPr>
              <a:t>전통시장 현황 및 비교</a:t>
            </a:r>
            <a:endParaRPr lang="ko-KR" altLang="en-US" sz="2000">
              <a:solidFill>
                <a:srgbClr val="00B050"/>
              </a:solidFill>
              <a:latin typeface="NOVA Bold" panose="00000800000000000000" pitchFamily="2" charset="-127"/>
              <a:ea typeface="NOVA Bold" panose="00000800000000000000" pitchFamily="2" charset="-127"/>
            </a:endParaRPr>
          </a:p>
        </p:txBody>
      </p:sp>
      <p:sp>
        <p:nvSpPr>
          <p:cNvPr id="13" name="TextBox 12"/>
          <p:cNvSpPr txBox="1"/>
          <p:nvPr/>
        </p:nvSpPr>
        <p:spPr>
          <a:xfrm>
            <a:off x="4673797" y="2744924"/>
            <a:ext cx="3246575" cy="78175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전통시장 정의 및 특징</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매일 시장과 </a:t>
            </a:r>
            <a:r>
              <a:rPr lang="en-US" altLang="ko-KR" sz="1400">
                <a:solidFill>
                  <a:srgbClr val="000000"/>
                </a:solidFill>
                <a:latin typeface="NOVA Bold" panose="00000800000000000000" pitchFamily="2" charset="-127"/>
                <a:ea typeface="NOVA Bold" panose="00000800000000000000" pitchFamily="2" charset="-127"/>
              </a:rPr>
              <a:t>5</a:t>
            </a:r>
            <a:r>
              <a:rPr lang="ko-KR" altLang="en-US" sz="1400">
                <a:solidFill>
                  <a:srgbClr val="000000"/>
                </a:solidFill>
                <a:latin typeface="NOVA Bold" panose="00000800000000000000" pitchFamily="2" charset="-127"/>
                <a:ea typeface="NOVA Bold" panose="00000800000000000000" pitchFamily="2" charset="-127"/>
              </a:rPr>
              <a:t>일 시장 현황</a:t>
            </a:r>
            <a:endParaRPr lang="en-US" altLang="ko-KR" sz="14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4127743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모슬포 중앙시장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모슬포 중앙시장 현황</a:t>
            </a:r>
          </a:p>
        </p:txBody>
      </p:sp>
      <p:graphicFrame>
        <p:nvGraphicFramePr>
          <p:cNvPr id="13" name="표 12"/>
          <p:cNvGraphicFramePr>
            <a:graphicFrameLocks noGrp="1"/>
          </p:cNvGraphicFramePr>
          <p:nvPr>
            <p:extLst>
              <p:ext uri="{D42A27DB-BD31-4B8C-83A1-F6EECF244321}">
                <p14:modId xmlns:p14="http://schemas.microsoft.com/office/powerpoint/2010/main" val="1884104635"/>
              </p:ext>
            </p:extLst>
          </p:nvPr>
        </p:nvGraphicFramePr>
        <p:xfrm>
          <a:off x="5220071" y="2420888"/>
          <a:ext cx="3636406" cy="3096344"/>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서귀포시 대정읍 하모리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 </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7</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000000"/>
                          </a:solidFill>
                          <a:latin typeface="+mn-ea"/>
                          <a:ea typeface="+mn-ea"/>
                        </a:rPr>
                        <a:t>없음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757779">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69%, </a:t>
                      </a:r>
                      <a:r>
                        <a:rPr lang="ko-KR" altLang="en-US" sz="1200" b="0" i="0" u="none" strike="noStrike" smtClean="0">
                          <a:solidFill>
                            <a:srgbClr val="000000"/>
                          </a:solidFill>
                          <a:latin typeface="+mn-ea"/>
                          <a:ea typeface="+mn-ea"/>
                        </a:rPr>
                        <a:t>보건위생 </a:t>
                      </a:r>
                      <a:r>
                        <a:rPr lang="en-US" altLang="ko-KR" sz="1200" b="0" i="0" u="none" strike="noStrike" smtClean="0">
                          <a:solidFill>
                            <a:srgbClr val="000000"/>
                          </a:solidFill>
                          <a:latin typeface="+mn-ea"/>
                          <a:ea typeface="+mn-ea"/>
                        </a:rPr>
                        <a:t>8%,</a:t>
                      </a:r>
                    </a:p>
                    <a:p>
                      <a:pPr algn="ctr" rtl="0" fontAlgn="ctr"/>
                      <a:r>
                        <a:rPr lang="ko-KR" altLang="en-US" sz="1200" b="0" i="0" u="none" strike="noStrike" smtClean="0">
                          <a:solidFill>
                            <a:srgbClr val="000000"/>
                          </a:solidFill>
                          <a:latin typeface="+mn-ea"/>
                          <a:ea typeface="+mn-ea"/>
                        </a:rPr>
                        <a:t>유흥주점 </a:t>
                      </a:r>
                      <a:r>
                        <a:rPr lang="en-US" altLang="ko-KR" sz="1200" b="0" i="0" u="none" strike="noStrike" smtClean="0">
                          <a:solidFill>
                            <a:srgbClr val="000000"/>
                          </a:solidFill>
                          <a:latin typeface="+mn-ea"/>
                          <a:ea typeface="+mn-ea"/>
                        </a:rPr>
                        <a:t>8%,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4" name="표 13"/>
          <p:cNvGraphicFramePr>
            <a:graphicFrameLocks noGrp="1"/>
          </p:cNvGraphicFramePr>
          <p:nvPr>
            <p:extLst>
              <p:ext uri="{D42A27DB-BD31-4B8C-83A1-F6EECF244321}">
                <p14:modId xmlns:p14="http://schemas.microsoft.com/office/powerpoint/2010/main" val="802663962"/>
              </p:ext>
            </p:extLst>
          </p:nvPr>
        </p:nvGraphicFramePr>
        <p:xfrm>
          <a:off x="323528" y="5625244"/>
          <a:ext cx="8532946" cy="811501"/>
        </p:xfrm>
        <a:graphic>
          <a:graphicData uri="http://schemas.openxmlformats.org/drawingml/2006/table">
            <a:tbl>
              <a:tblPr/>
              <a:tblGrid>
                <a:gridCol w="1296286"/>
                <a:gridCol w="1206110"/>
                <a:gridCol w="1206110"/>
                <a:gridCol w="1206110"/>
                <a:gridCol w="1206110"/>
                <a:gridCol w="1206110"/>
                <a:gridCol w="1206110"/>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rgbClr val="0000FF"/>
                          </a:solidFill>
                          <a:latin typeface="+mn-lt"/>
                          <a:ea typeface="+mn-ea"/>
                        </a:rPr>
                        <a:t>음식료품</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보건</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위생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유흥주점</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유통업영리</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의료기관</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rgbClr val="0000FF"/>
                          </a:solidFill>
                          <a:latin typeface="+mn-lt"/>
                          <a:ea typeface="+mn-ea"/>
                        </a:rPr>
                        <a:t>18</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rgbClr val="0000FF"/>
                          </a:solidFill>
                          <a:latin typeface="+mn-lt"/>
                          <a:ea typeface="+mn-ea"/>
                        </a:rPr>
                        <a:t>69%</a:t>
                      </a:r>
                      <a:endParaRPr lang="ko-KR" alt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2" y="2420888"/>
            <a:ext cx="4759169" cy="3060340"/>
          </a:xfrm>
          <a:prstGeom prst="rect">
            <a:avLst/>
          </a:prstGeom>
          <a:ln>
            <a:solidFill>
              <a:schemeClr val="bg1">
                <a:lumMod val="65000"/>
              </a:schemeClr>
            </a:solidFill>
          </a:ln>
        </p:spPr>
      </p:pic>
      <p:sp>
        <p:nvSpPr>
          <p:cNvPr id="15" name="직사각형 1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개 업종</a:t>
            </a:r>
            <a:r>
              <a:rPr lang="en-US" altLang="ko-KR" sz="1600" spc="100">
                <a:ln>
                  <a:solidFill>
                    <a:prstClr val="black">
                      <a:alpha val="20000"/>
                    </a:prstClr>
                  </a:solidFill>
                </a:ln>
                <a:solidFill>
                  <a:srgbClr val="000000"/>
                </a:solidFill>
                <a:latin typeface="NOVA Bold"/>
                <a:ea typeface="NOVA Bold"/>
                <a:cs typeface="Arial" pitchFamily="34" charset="0"/>
              </a:rPr>
              <a:t>, 26</a:t>
            </a:r>
            <a:r>
              <a:rPr lang="ko-KR" altLang="en-US" sz="1600" spc="100">
                <a:ln>
                  <a:solidFill>
                    <a:prstClr val="black">
                      <a:alpha val="20000"/>
                    </a:prstClr>
                  </a:solidFill>
                </a:ln>
                <a:solidFill>
                  <a:srgbClr val="000000"/>
                </a:solidFill>
                <a:latin typeface="NOVA Bold"/>
                <a:ea typeface="NOVA Bold"/>
                <a:cs typeface="Arial" pitchFamily="34" charset="0"/>
              </a:rPr>
              <a:t>개의 가맹점이 있는 </a:t>
            </a:r>
            <a:r>
              <a:rPr lang="ko-KR" altLang="en-US" sz="1600" spc="100">
                <a:ln>
                  <a:solidFill>
                    <a:prstClr val="black">
                      <a:alpha val="20000"/>
                    </a:prstClr>
                  </a:solidFill>
                </a:ln>
                <a:solidFill>
                  <a:srgbClr val="000000"/>
                </a:solidFill>
                <a:latin typeface="NOVA Bold"/>
                <a:ea typeface="NOVA Bold"/>
                <a:cs typeface="Arial" pitchFamily="34" charset="0"/>
              </a:rPr>
              <a:t>모슬포</a:t>
            </a:r>
            <a:r>
              <a:rPr lang="ko-KR" altLang="en-US" sz="1600" spc="100">
                <a:ln>
                  <a:solidFill>
                    <a:prstClr val="black">
                      <a:alpha val="20000"/>
                    </a:prstClr>
                  </a:solidFill>
                </a:ln>
                <a:solidFill>
                  <a:srgbClr val="000000"/>
                </a:solidFill>
                <a:latin typeface="NOVA Bold"/>
                <a:ea typeface="NOVA Bold"/>
                <a:cs typeface="Arial" pitchFamily="34" charset="0"/>
              </a:rPr>
              <a:t> 중앙시장은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 업종의 가맹점이 </a:t>
            </a:r>
            <a:r>
              <a:rPr lang="en-US" altLang="ko-KR" sz="1600" spc="100">
                <a:ln>
                  <a:solidFill>
                    <a:prstClr val="black">
                      <a:alpha val="20000"/>
                    </a:prstClr>
                  </a:solidFill>
                </a:ln>
                <a:solidFill>
                  <a:srgbClr val="000000"/>
                </a:solidFill>
                <a:latin typeface="NOVA Bold"/>
                <a:ea typeface="NOVA Bold"/>
                <a:cs typeface="Arial" pitchFamily="34" charset="0"/>
              </a:rPr>
              <a:t>69%</a:t>
            </a:r>
            <a:r>
              <a:rPr lang="ko-KR" altLang="en-US" sz="1600" spc="100">
                <a:ln>
                  <a:solidFill>
                    <a:prstClr val="black">
                      <a:alpha val="20000"/>
                    </a:prstClr>
                  </a:solidFill>
                </a:ln>
                <a:solidFill>
                  <a:srgbClr val="000000"/>
                </a:solidFill>
                <a:latin typeface="NOVA Bold"/>
                <a:ea typeface="NOVA Bold"/>
                <a:cs typeface="Arial" pitchFamily="34" charset="0"/>
              </a:rPr>
              <a:t>로 대다수를 차지하고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타 전통시장과 달리 인근 </a:t>
            </a:r>
            <a:r>
              <a:rPr lang="ko-KR" altLang="en-US" sz="1600" spc="100">
                <a:ln>
                  <a:solidFill>
                    <a:prstClr val="black">
                      <a:alpha val="20000"/>
                    </a:prstClr>
                  </a:solidFill>
                </a:ln>
                <a:solidFill>
                  <a:srgbClr val="000000"/>
                </a:solidFill>
                <a:latin typeface="NOVA Bold"/>
                <a:ea typeface="NOVA Bold"/>
                <a:cs typeface="Arial" pitchFamily="34" charset="0"/>
              </a:rPr>
              <a:t>대형마트가</a:t>
            </a:r>
            <a:r>
              <a:rPr lang="ko-KR" altLang="en-US" sz="1600" spc="100">
                <a:ln>
                  <a:solidFill>
                    <a:prstClr val="black">
                      <a:alpha val="20000"/>
                    </a:prstClr>
                  </a:solidFill>
                </a:ln>
                <a:solidFill>
                  <a:srgbClr val="000000"/>
                </a:solidFill>
                <a:latin typeface="NOVA Bold"/>
                <a:ea typeface="NOVA Bold"/>
                <a:cs typeface="Arial" pitchFamily="34" charset="0"/>
              </a:rPr>
              <a:t> 없는 유일한 시장임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973824923"/>
      </p:ext>
    </p:extLst>
  </p:cSld>
  <p:clrMapOvr>
    <a:masterClrMapping/>
  </p:clrMapOvr>
  <p:transition/>
  <p:timing/>
</p:sld>
</file>

<file path=ppt/slides/slide3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모슬포 중앙시장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3015067415"/>
              </p:ext>
            </p:extLst>
          </p:nvPr>
        </p:nvGraphicFramePr>
        <p:xfrm>
          <a:off x="349493" y="2420886"/>
          <a:ext cx="8470981" cy="2233918"/>
        </p:xfrm>
        <a:graphic>
          <a:graphicData uri="http://schemas.openxmlformats.org/drawingml/2006/table">
            <a:tbl>
              <a:tblPr/>
              <a:tblGrid>
                <a:gridCol w="681259"/>
                <a:gridCol w="832236"/>
                <a:gridCol w="1159581"/>
                <a:gridCol w="1159581"/>
                <a:gridCol w="1159581"/>
                <a:gridCol w="1159581"/>
                <a:gridCol w="1159581"/>
                <a:gridCol w="1159581"/>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유흥주점</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유통업영리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100875161"/>
              </p:ext>
            </p:extLst>
          </p:nvPr>
        </p:nvGraphicFramePr>
        <p:xfrm>
          <a:off x="372517" y="5230869"/>
          <a:ext cx="8447955" cy="1152129"/>
        </p:xfrm>
        <a:graphic>
          <a:graphicData uri="http://schemas.openxmlformats.org/drawingml/2006/table">
            <a:tbl>
              <a:tblPr/>
              <a:tblGrid>
                <a:gridCol w="1509381"/>
                <a:gridCol w="1156429"/>
                <a:gridCol w="1156429"/>
                <a:gridCol w="1156429"/>
                <a:gridCol w="1156429"/>
                <a:gridCol w="1156429"/>
                <a:gridCol w="1156429"/>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보건</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위생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유흥주점</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유통업영리</a:t>
                      </a:r>
                      <a:endParaRPr 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의료기관</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FF"/>
                          </a:solidFill>
                          <a:latin typeface="+mn-ea"/>
                          <a:ea typeface="+mn-ea"/>
                        </a:rPr>
                        <a:t>16</a:t>
                      </a:r>
                      <a:r>
                        <a:rPr lang="ko-KR" altLang="en-US" sz="1000" b="0" i="0" u="none" strike="noStrike" smtClean="0">
                          <a:solidFill>
                            <a:srgbClr val="0000FF"/>
                          </a:solidFill>
                          <a:latin typeface="+mn-ea"/>
                          <a:ea typeface="+mn-ea"/>
                        </a:rPr>
                        <a:t>년 </a:t>
                      </a:r>
                      <a:r>
                        <a:rPr lang="en-US" altLang="ko-KR" sz="1000" b="0" i="0" u="none" strike="noStrike" smtClean="0">
                          <a:solidFill>
                            <a:srgbClr val="0000FF"/>
                          </a:solidFill>
                          <a:latin typeface="+mn-ea"/>
                          <a:ea typeface="+mn-ea"/>
                        </a:rPr>
                        <a:t>7</a:t>
                      </a:r>
                      <a:r>
                        <a:rPr lang="ko-KR" altLang="en-US" sz="1000" b="0" i="0" u="none" strike="noStrike" smtClean="0">
                          <a:solidFill>
                            <a:srgbClr val="0000FF"/>
                          </a:solidFill>
                          <a:latin typeface="+mn-ea"/>
                          <a:ea typeface="+mn-ea"/>
                        </a:rPr>
                        <a:t>개월</a:t>
                      </a:r>
                      <a:endParaRPr lang="ko-KR" altLang="en-US" sz="1000" b="0"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16</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FF0000"/>
                          </a:solidFill>
                          <a:latin typeface="+mn-ea"/>
                          <a:ea typeface="+mn-ea"/>
                        </a:rPr>
                        <a:t>4</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9</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11</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10</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5</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11</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8" name="직사각형 17"/>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업종에 </a:t>
            </a:r>
            <a:r>
              <a:rPr lang="ko-KR" altLang="en-US" sz="1600" spc="100">
                <a:ln>
                  <a:solidFill>
                    <a:prstClr val="black">
                      <a:alpha val="20000"/>
                    </a:prstClr>
                  </a:solidFill>
                </a:ln>
                <a:solidFill>
                  <a:srgbClr val="000000"/>
                </a:solidFill>
                <a:latin typeface="NOVA Bold"/>
                <a:ea typeface="NOVA Bold"/>
                <a:cs typeface="Arial" pitchFamily="34" charset="0"/>
              </a:rPr>
              <a:t>개폐업</a:t>
            </a:r>
            <a:r>
              <a:rPr lang="ko-KR" altLang="en-US" sz="1600" spc="100">
                <a:ln>
                  <a:solidFill>
                    <a:prstClr val="black">
                      <a:alpha val="20000"/>
                    </a:prstClr>
                  </a:solidFill>
                </a:ln>
                <a:solidFill>
                  <a:srgbClr val="000000"/>
                </a:solidFill>
                <a:latin typeface="NOVA Bold"/>
                <a:ea typeface="NOVA Bold"/>
                <a:cs typeface="Arial" pitchFamily="34" charset="0"/>
              </a:rPr>
              <a:t> 활동 대부분이 집중되고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대부분의 업종에서 개업추세가 많으며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일부 일종에서는 기존 사업자가 폐업을 해서 폐업 </a:t>
            </a:r>
            <a:r>
              <a:rPr lang="ko-KR" altLang="en-US" sz="1600" spc="100">
                <a:ln>
                  <a:solidFill>
                    <a:prstClr val="black">
                      <a:alpha val="20000"/>
                    </a:prstClr>
                  </a:solidFill>
                </a:ln>
                <a:solidFill>
                  <a:srgbClr val="000000"/>
                </a:solidFill>
                <a:latin typeface="NOVA Bold"/>
                <a:ea typeface="NOVA Bold"/>
                <a:cs typeface="Arial" pitchFamily="34" charset="0"/>
              </a:rPr>
              <a:t>업력이</a:t>
            </a:r>
            <a:r>
              <a:rPr lang="ko-KR" altLang="en-US" sz="1600" spc="100">
                <a:ln>
                  <a:solidFill>
                    <a:prstClr val="black">
                      <a:alpha val="20000"/>
                    </a:prstClr>
                  </a:solidFill>
                </a:ln>
                <a:solidFill>
                  <a:srgbClr val="000000"/>
                </a:solidFill>
                <a:latin typeface="NOVA Bold"/>
                <a:ea typeface="NOVA Bold"/>
                <a:cs typeface="Arial" pitchFamily="34" charset="0"/>
              </a:rPr>
              <a:t> 현재 영업 </a:t>
            </a:r>
            <a:r>
              <a:rPr lang="ko-KR" altLang="en-US" sz="1600" spc="100">
                <a:ln>
                  <a:solidFill>
                    <a:prstClr val="black">
                      <a:alpha val="20000"/>
                    </a:prstClr>
                  </a:solidFill>
                </a:ln>
                <a:solidFill>
                  <a:srgbClr val="000000"/>
                </a:solidFill>
                <a:latin typeface="NOVA Bold"/>
                <a:ea typeface="NOVA Bold"/>
                <a:cs typeface="Arial" pitchFamily="34" charset="0"/>
              </a:rPr>
              <a:t>업력보다</a:t>
            </a:r>
            <a:r>
              <a:rPr lang="ko-KR" altLang="en-US" sz="1600" spc="100">
                <a:ln>
                  <a:solidFill>
                    <a:prstClr val="black">
                      <a:alpha val="20000"/>
                    </a:prstClr>
                  </a:solidFill>
                </a:ln>
                <a:solidFill>
                  <a:srgbClr val="000000"/>
                </a:solidFill>
                <a:latin typeface="NOVA Bold"/>
                <a:ea typeface="NOVA Bold"/>
                <a:cs typeface="Arial" pitchFamily="34" charset="0"/>
              </a:rPr>
              <a:t> 더 오래 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3" name="위쪽 화살표 22"/>
          <p:cNvSpPr/>
          <p:nvPr/>
        </p:nvSpPr>
        <p:spPr>
          <a:xfrm>
            <a:off x="2555776" y="3392996"/>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4932040" y="2849641"/>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0800000">
            <a:off x="4932040" y="3427679"/>
            <a:ext cx="288032" cy="39736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a:off x="3779912" y="3392996"/>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a:off x="6048164" y="2841092"/>
            <a:ext cx="288032" cy="414949"/>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TextBox 3"/>
          <p:cNvSpPr txBox="1"/>
          <p:nvPr/>
        </p:nvSpPr>
        <p:spPr>
          <a:xfrm>
            <a:off x="3347864" y="6030492"/>
            <a:ext cx="468052"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b="1">
                <a:solidFill>
                  <a:srgbClr val="FF0000"/>
                </a:solidFill>
                <a:cs typeface="Arial Narrow" pitchFamily="34" charset="0"/>
              </a:rPr>
              <a:t>∧</a:t>
            </a:r>
          </a:p>
        </p:txBody>
      </p:sp>
      <p:sp>
        <p:nvSpPr>
          <p:cNvPr id="33" name="TextBox 32"/>
          <p:cNvSpPr txBox="1"/>
          <p:nvPr/>
        </p:nvSpPr>
        <p:spPr>
          <a:xfrm>
            <a:off x="4535996" y="6034200"/>
            <a:ext cx="468052"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b="1">
                <a:solidFill>
                  <a:srgbClr val="FF0000"/>
                </a:solidFill>
                <a:cs typeface="Arial Narrow" pitchFamily="34" charset="0"/>
              </a:rPr>
              <a:t>∧</a:t>
            </a:r>
          </a:p>
        </p:txBody>
      </p:sp>
      <p:sp>
        <p:nvSpPr>
          <p:cNvPr id="34" name="TextBox 33"/>
          <p:cNvSpPr txBox="1"/>
          <p:nvPr/>
        </p:nvSpPr>
        <p:spPr>
          <a:xfrm>
            <a:off x="5688124" y="6007749"/>
            <a:ext cx="468052"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b="1">
                <a:solidFill>
                  <a:srgbClr val="FF0000"/>
                </a:solidFill>
                <a:cs typeface="Arial Narrow" pitchFamily="34" charset="0"/>
              </a:rPr>
              <a:t>∧</a:t>
            </a:r>
          </a:p>
        </p:txBody>
      </p:sp>
      <p:sp>
        <p:nvSpPr>
          <p:cNvPr id="35" name="TextBox 34"/>
          <p:cNvSpPr txBox="1"/>
          <p:nvPr/>
        </p:nvSpPr>
        <p:spPr>
          <a:xfrm>
            <a:off x="2159732" y="6030492"/>
            <a:ext cx="468052" cy="17081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200" b="1">
                <a:solidFill>
                  <a:srgbClr val="FF0000"/>
                </a:solidFill>
                <a:cs typeface="Arial Narrow" pitchFamily="34" charset="0"/>
              </a:rPr>
              <a:t>∧</a:t>
            </a:r>
          </a:p>
        </p:txBody>
      </p:sp>
    </p:spTree>
    <p:extLst>
      <p:ext uri="{BB962C8B-B14F-4D97-AF65-F5344CB8AC3E}">
        <p14:creationId xmlns:p14="http://schemas.microsoft.com/office/powerpoint/2010/main" val="2564491968"/>
      </p:ext>
    </p:extLst>
  </p:cSld>
  <p:clrMapOvr>
    <a:masterClrMapping/>
  </p:clrMapOvr>
  <p:transition/>
  <p:timing/>
</p:sld>
</file>

<file path=ppt/slides/slide3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모슬포 중앙시장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913463294"/>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3465322768"/>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3315226158"/>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206,002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97,920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182,151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77,277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72,731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1885346992"/>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2403674251"/>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522505"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7128284"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7848364"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076056"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724128" y="2773689"/>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rot="10800000">
            <a:off x="5544108"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77272"/>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6" name="모서리가 둥근 직사각형 35"/>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직사각형 36"/>
          <p:cNvSpPr/>
          <p:nvPr/>
        </p:nvSpPr>
        <p:spPr>
          <a:xfrm>
            <a:off x="143508" y="1088740"/>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남성</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cxnSp>
        <p:nvCxnSpPr>
          <p:cNvPr id="39" name="구부러진 연결선 38"/>
          <p:cNvCxnSpPr>
            <a:stCxn id="41" idx="4"/>
            <a:endCxn id="40"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타원 39"/>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타원 43"/>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43" idx="4"/>
            <a:endCxn id="44"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구부러진 연결선 46"/>
          <p:cNvCxnSpPr>
            <a:stCxn id="43" idx="4"/>
            <a:endCxn id="45"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560386"/>
      </p:ext>
    </p:extLst>
  </p:cSld>
  <p:clrMapOvr>
    <a:masterClrMapping/>
  </p:clrMapOvr>
  <p:transition/>
  <p:timing/>
</p:sld>
</file>

<file path=ppt/slides/slide3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모슬포 중앙시장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1258263893"/>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중앙시장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1,060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1,879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2,433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641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1,068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1,280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236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497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731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중앙시장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672</a:t>
                      </a:r>
                    </a:p>
                    <a:p>
                      <a:pPr algn="ctr" rtl="0" fontAlgn="ctr"/>
                      <a:r>
                        <a:rPr lang="en-US" altLang="ko-KR" sz="1050" b="0" i="0" u="none" strike="noStrike" smtClean="0">
                          <a:solidFill>
                            <a:srgbClr val="000000"/>
                          </a:solidFill>
                          <a:latin typeface="+mn-ea"/>
                          <a:ea typeface="+mn-ea"/>
                        </a:rPr>
                        <a:t>(63%)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1,129</a:t>
                      </a:r>
                    </a:p>
                    <a:p>
                      <a:pPr algn="ctr" rtl="0" fontAlgn="ctr"/>
                      <a:r>
                        <a:rPr lang="en-US" altLang="ko-KR" sz="1050" b="0" i="0" u="none" strike="noStrike" smtClean="0">
                          <a:solidFill>
                            <a:srgbClr val="000000"/>
                          </a:solidFill>
                          <a:latin typeface="+mn-ea"/>
                          <a:ea typeface="+mn-ea"/>
                        </a:rPr>
                        <a:t>(60%)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1,329</a:t>
                      </a:r>
                    </a:p>
                    <a:p>
                      <a:pPr algn="ctr" rtl="0" fontAlgn="ctr"/>
                      <a:r>
                        <a:rPr lang="en-US" altLang="ko-KR" sz="1050" b="0" i="0" u="none" strike="noStrike" smtClean="0">
                          <a:solidFill>
                            <a:srgbClr val="000000"/>
                          </a:solidFill>
                          <a:latin typeface="+mn-ea"/>
                          <a:ea typeface="+mn-ea"/>
                        </a:rPr>
                        <a:t>(55%)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499</a:t>
                      </a:r>
                    </a:p>
                    <a:p>
                      <a:pPr algn="ctr" rtl="0" fontAlgn="ctr"/>
                      <a:r>
                        <a:rPr lang="en-US" altLang="ko-KR" sz="1050" b="0" i="0" u="none" strike="noStrike" smtClean="0">
                          <a:solidFill>
                            <a:srgbClr val="000000"/>
                          </a:solidFill>
                          <a:latin typeface="+mn-ea"/>
                          <a:ea typeface="+mn-ea"/>
                        </a:rPr>
                        <a:t>(78%)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803</a:t>
                      </a:r>
                    </a:p>
                    <a:p>
                      <a:pPr algn="ctr" rtl="0" fontAlgn="ctr"/>
                      <a:r>
                        <a:rPr lang="en-US" altLang="ko-KR" sz="1050" b="0" i="0" u="none" strike="noStrike" smtClean="0">
                          <a:solidFill>
                            <a:srgbClr val="000000"/>
                          </a:solidFill>
                          <a:latin typeface="+mn-ea"/>
                          <a:ea typeface="+mn-ea"/>
                        </a:rPr>
                        <a:t>(75%)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876</a:t>
                      </a:r>
                    </a:p>
                    <a:p>
                      <a:pPr algn="ctr" rtl="0" fontAlgn="ctr"/>
                      <a:r>
                        <a:rPr lang="en-US" altLang="ko-KR" sz="1050" b="0" i="0" u="none" strike="noStrike" smtClean="0">
                          <a:solidFill>
                            <a:srgbClr val="000000"/>
                          </a:solidFill>
                          <a:latin typeface="+mn-ea"/>
                          <a:ea typeface="+mn-ea"/>
                        </a:rPr>
                        <a:t>(68%)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72</a:t>
                      </a:r>
                    </a:p>
                    <a:p>
                      <a:pPr algn="ctr" rtl="0" fontAlgn="ctr"/>
                      <a:r>
                        <a:rPr lang="en-US" altLang="ko-KR" sz="1050" b="0" i="0" u="none" strike="noStrike" smtClean="0">
                          <a:solidFill>
                            <a:srgbClr val="000000"/>
                          </a:solidFill>
                          <a:latin typeface="+mn-ea"/>
                          <a:ea typeface="+mn-ea"/>
                        </a:rPr>
                        <a:t>(31%)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141</a:t>
                      </a:r>
                    </a:p>
                    <a:p>
                      <a:pPr algn="ctr" rtl="0" fontAlgn="ctr"/>
                      <a:r>
                        <a:rPr lang="en-US" altLang="ko-KR" sz="1050" b="0" i="0" u="none" strike="noStrike" smtClean="0">
                          <a:solidFill>
                            <a:srgbClr val="000000"/>
                          </a:solidFill>
                          <a:latin typeface="+mn-ea"/>
                          <a:ea typeface="+mn-ea"/>
                        </a:rPr>
                        <a:t>(28%)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221</a:t>
                      </a:r>
                    </a:p>
                    <a:p>
                      <a:pPr algn="ctr" rtl="0" fontAlgn="ctr"/>
                      <a:r>
                        <a:rPr lang="en-US" altLang="ko-KR" sz="1050" b="0" i="0" u="none" strike="noStrike" smtClean="0">
                          <a:solidFill>
                            <a:srgbClr val="000000"/>
                          </a:solidFill>
                          <a:latin typeface="+mn-ea"/>
                          <a:ea typeface="+mn-ea"/>
                        </a:rPr>
                        <a:t>(30%)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중앙시장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388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750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1,104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142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265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356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510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1708432142"/>
              </p:ext>
            </p:extLst>
          </p:nvPr>
        </p:nvGraphicFramePr>
        <p:xfrm>
          <a:off x="226706" y="4545124"/>
          <a:ext cx="8629013" cy="2132784"/>
        </p:xfrm>
        <a:graphic>
          <a:graphicData uri="http://schemas.openxmlformats.org/drawingml/2006/table">
            <a:tbl>
              <a:tblPr/>
              <a:tblGrid>
                <a:gridCol w="935651"/>
                <a:gridCol w="1001274"/>
                <a:gridCol w="836511"/>
                <a:gridCol w="836511"/>
                <a:gridCol w="836511"/>
                <a:gridCol w="836511"/>
                <a:gridCol w="836511"/>
                <a:gridCol w="836511"/>
                <a:gridCol w="836511"/>
                <a:gridCol w="836511"/>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중앙시장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중앙시장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206,002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182,151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77,416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106,740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56,443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46,947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중앙시장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939,720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818,931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570,749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616,504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421,271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333,841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중앙시장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252,558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232,116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77,391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94,186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72,143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52,954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649,120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487,065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142,055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172,172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297,770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94,642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중앙시장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중앙시장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125,368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106,936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77,503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144,779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49,550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44,569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182,904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149,961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118,587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185,165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60,578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61,558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869922" y="854713"/>
            <a:ext cx="900100" cy="51125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869332" y="4939970"/>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2494547">
            <a:off x="4491375" y="5289535"/>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484218" y="4912523"/>
            <a:ext cx="247569" cy="57606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3261064">
            <a:off x="2873972" y="5306393"/>
            <a:ext cx="216025" cy="1415231"/>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13261064">
            <a:off x="6222344" y="5306394"/>
            <a:ext cx="216025" cy="1415231"/>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6217704" y="4939971"/>
            <a:ext cx="216025" cy="506454"/>
          </a:xfrm>
          <a:prstGeom prst="upArrow">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직사각형 3"/>
          <p:cNvSpPr/>
          <p:nvPr/>
        </p:nvSpPr>
        <p:spPr>
          <a:xfrm>
            <a:off x="7200292" y="2969496"/>
            <a:ext cx="1440160" cy="891552"/>
          </a:xfrm>
          <a:prstGeom prst="rect">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TextBox 23"/>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1" name="직사각형 20"/>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고객 수는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제주도민의 인당 금액은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인당 금액이 감소하여 전체  인당 금액은 감소되며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 거래는 최근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년 동안 없음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71542064"/>
      </p:ext>
    </p:extLst>
  </p:cSld>
  <p:clrMapOvr>
    <a:masterClrMapping/>
  </p:clrMapOvr>
  <p:transition/>
  <p:timing/>
</p:sld>
</file>

<file path=ppt/slides/slide3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서귀포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서귀포 향토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일 시장 현황</a:t>
            </a:r>
          </a:p>
        </p:txBody>
      </p:sp>
      <p:graphicFrame>
        <p:nvGraphicFramePr>
          <p:cNvPr id="14" name="표 13"/>
          <p:cNvGraphicFramePr>
            <a:graphicFrameLocks noGrp="1"/>
          </p:cNvGraphicFramePr>
          <p:nvPr>
            <p:extLst>
              <p:ext uri="{D42A27DB-BD31-4B8C-83A1-F6EECF244321}">
                <p14:modId xmlns:p14="http://schemas.microsoft.com/office/powerpoint/2010/main" val="613894877"/>
              </p:ext>
            </p:extLst>
          </p:nvPr>
        </p:nvGraphicFramePr>
        <p:xfrm>
          <a:off x="323528" y="5625244"/>
          <a:ext cx="8532952" cy="811501"/>
        </p:xfrm>
        <a:graphic>
          <a:graphicData uri="http://schemas.openxmlformats.org/drawingml/2006/table">
            <a:tbl>
              <a:tblPr/>
              <a:tblGrid>
                <a:gridCol w="828092"/>
                <a:gridCol w="770486"/>
                <a:gridCol w="770486"/>
                <a:gridCol w="770486"/>
                <a:gridCol w="770486"/>
                <a:gridCol w="770486"/>
                <a:gridCol w="770486"/>
                <a:gridCol w="770486"/>
                <a:gridCol w="770486"/>
                <a:gridCol w="770486"/>
                <a:gridCol w="77048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주방용품</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문화</a:t>
                      </a:r>
                      <a:r>
                        <a:rPr lang="en-US" altLang="ko-KR" sz="1200" b="1" i="0" u="none" strike="noStrike" smtClean="0">
                          <a:solidFill>
                            <a:srgbClr val="0000FF"/>
                          </a:solidFill>
                          <a:latin typeface="+mn-lt"/>
                          <a:ea typeface="+mn-ea"/>
                        </a:rPr>
                        <a:t>/</a:t>
                      </a:r>
                      <a:r>
                        <a:rPr lang="ko-KR" altLang="en-US" sz="1200" b="1" i="0" u="none" strike="noStrike" smtClean="0">
                          <a:solidFill>
                            <a:srgbClr val="0000FF"/>
                          </a:solidFill>
                          <a:latin typeface="+mn-lt"/>
                          <a:ea typeface="+mn-ea"/>
                        </a:rPr>
                        <a:t>취미</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가구</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건강식품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건축</a:t>
                      </a:r>
                      <a:r>
                        <a:rPr lang="en-US" altLang="ko-KR" sz="1200" b="0" i="0" u="none" strike="noStrike" smtClean="0">
                          <a:solidFill>
                            <a:schemeClr val="tx1"/>
                          </a:solidFill>
                          <a:latin typeface="+mn-lt"/>
                          <a:ea typeface="+mn-ea"/>
                        </a:rPr>
                        <a:t>/</a:t>
                      </a:r>
                      <a:r>
                        <a:rPr lang="ko-KR" altLang="en-US" sz="1200" b="0" i="0" u="none" strike="noStrike" smtClean="0">
                          <a:solidFill>
                            <a:schemeClr val="tx1"/>
                          </a:solidFill>
                          <a:latin typeface="+mn-lt"/>
                          <a:ea typeface="+mn-ea"/>
                        </a:rPr>
                        <a:t>자재</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농업</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레져업소</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3</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2</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10%</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7%</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1" y="2420888"/>
            <a:ext cx="4759113" cy="3060340"/>
          </a:xfrm>
          <a:prstGeom prst="rect">
            <a:avLst/>
          </a:prstGeom>
          <a:ln>
            <a:solidFill>
              <a:schemeClr val="bg1">
                <a:lumMod val="65000"/>
              </a:schemeClr>
            </a:solidFill>
          </a:ln>
        </p:spPr>
      </p:pic>
      <p:graphicFrame>
        <p:nvGraphicFramePr>
          <p:cNvPr id="13" name="표 12"/>
          <p:cNvGraphicFramePr>
            <a:graphicFrameLocks noGrp="1"/>
          </p:cNvGraphicFramePr>
          <p:nvPr>
            <p:extLst>
              <p:ext uri="{D42A27DB-BD31-4B8C-83A1-F6EECF244321}">
                <p14:modId xmlns:p14="http://schemas.microsoft.com/office/powerpoint/2010/main" val="42822379"/>
              </p:ext>
            </p:extLst>
          </p:nvPr>
        </p:nvGraphicFramePr>
        <p:xfrm>
          <a:off x="5220071" y="2420888"/>
          <a:ext cx="3636406" cy="3060340"/>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서귀포시 중산간동로 </a:t>
                      </a:r>
                      <a:r>
                        <a:rPr lang="en-US" altLang="ko-KR" sz="1200" b="0" i="0" u="none" strike="noStrike" smtClean="0">
                          <a:solidFill>
                            <a:srgbClr val="000000"/>
                          </a:solidFill>
                          <a:latin typeface="+mn-ea"/>
                          <a:ea typeface="+mn-ea"/>
                        </a:rPr>
                        <a:t>7894</a:t>
                      </a:r>
                      <a:r>
                        <a:rPr lang="ko-KR" altLang="en-US" sz="1200" b="0" i="0" u="none" strike="noStrike" smtClean="0">
                          <a:solidFill>
                            <a:srgbClr val="000000"/>
                          </a:solidFill>
                          <a:latin typeface="+mn-ea"/>
                          <a:ea typeface="+mn-ea"/>
                        </a:rPr>
                        <a:t>번길</a:t>
                      </a:r>
                      <a:endParaRPr lang="en-US" altLang="ko-KR" sz="1200" b="0" i="0" u="none" strike="noStrike" smtClean="0">
                        <a:solidFill>
                          <a:srgbClr val="000000"/>
                        </a:solidFill>
                        <a:latin typeface="+mn-ea"/>
                        <a:ea typeface="+mn-ea"/>
                      </a:endParaRPr>
                    </a:p>
                    <a:p>
                      <a:pPr algn="ctr" rtl="0" fontAlgn="ctr"/>
                      <a:r>
                        <a:rPr lang="en-US" altLang="ko-KR" sz="1200" b="0" i="0" u="none" strike="noStrike" smtClean="0">
                          <a:solidFill>
                            <a:srgbClr val="000000"/>
                          </a:solidFill>
                          <a:latin typeface="+mn-ea"/>
                          <a:ea typeface="+mn-ea"/>
                        </a:rPr>
                        <a:t>18-5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홈플러스 서귀포점 </a:t>
                      </a:r>
                      <a:r>
                        <a:rPr lang="en-US" altLang="ko-KR" sz="1200" b="0" i="0" u="none" strike="noStrike" smtClean="0">
                          <a:solidFill>
                            <a:srgbClr val="FF0000"/>
                          </a:solidFill>
                          <a:latin typeface="+mn-ea"/>
                          <a:ea typeface="+mn-ea"/>
                        </a:rPr>
                        <a:t>1.4km,</a:t>
                      </a:r>
                    </a:p>
                    <a:p>
                      <a:pPr algn="ctr" rtl="0" fontAlgn="ctr"/>
                      <a:r>
                        <a:rPr lang="ko-KR" altLang="en-US" sz="1200" b="0" i="0" u="none" strike="noStrike" smtClean="0">
                          <a:solidFill>
                            <a:srgbClr val="000000"/>
                          </a:solidFill>
                          <a:latin typeface="+mn-ea"/>
                          <a:ea typeface="+mn-ea"/>
                        </a:rPr>
                        <a:t>이마트 서귀포점 </a:t>
                      </a:r>
                      <a:r>
                        <a:rPr lang="en-US" altLang="ko-KR" sz="1200" b="0" i="0" u="none" strike="noStrike" smtClean="0">
                          <a:solidFill>
                            <a:srgbClr val="000000"/>
                          </a:solidFill>
                          <a:latin typeface="+mn-ea"/>
                          <a:ea typeface="+mn-ea"/>
                        </a:rPr>
                        <a:t>6.3km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629175">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28%,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17%,</a:t>
                      </a:r>
                    </a:p>
                    <a:p>
                      <a:pPr algn="ctr" rtl="0" fontAlgn="ctr"/>
                      <a:r>
                        <a:rPr lang="ko-KR" altLang="en-US" sz="1200" b="0" i="0" u="none" strike="noStrike" smtClean="0">
                          <a:solidFill>
                            <a:srgbClr val="000000"/>
                          </a:solidFill>
                          <a:latin typeface="+mn-ea"/>
                          <a:ea typeface="+mn-ea"/>
                        </a:rPr>
                        <a:t>주방용품 </a:t>
                      </a:r>
                      <a:r>
                        <a:rPr lang="en-US" altLang="ko-KR" sz="1200" b="0" i="0" u="none" strike="noStrike" smtClean="0">
                          <a:solidFill>
                            <a:srgbClr val="000000"/>
                          </a:solidFill>
                          <a:latin typeface="+mn-ea"/>
                          <a:ea typeface="+mn-ea"/>
                        </a:rPr>
                        <a:t>10%, </a:t>
                      </a:r>
                      <a:r>
                        <a:rPr lang="ko-KR" altLang="en-US" sz="1200" b="0" i="0" u="none" strike="noStrike" smtClean="0">
                          <a:solidFill>
                            <a:srgbClr val="000000"/>
                          </a:solidFill>
                          <a:latin typeface="+mn-ea"/>
                          <a:ea typeface="+mn-ea"/>
                        </a:rPr>
                        <a:t>신변잡화 </a:t>
                      </a: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직사각형 1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29</a:t>
            </a:r>
            <a:r>
              <a:rPr lang="ko-KR" altLang="en-US" sz="1600" spc="100">
                <a:ln>
                  <a:solidFill>
                    <a:prstClr val="black">
                      <a:alpha val="20000"/>
                    </a:prstClr>
                  </a:solidFill>
                </a:ln>
                <a:solidFill>
                  <a:srgbClr val="000000"/>
                </a:solidFill>
                <a:latin typeface="NOVA Bold"/>
                <a:ea typeface="NOVA Bold"/>
                <a:cs typeface="Arial" pitchFamily="34" charset="0"/>
              </a:rPr>
              <a:t>개 가맹점 수에 비해 </a:t>
            </a:r>
            <a:r>
              <a:rPr lang="en-US" altLang="ko-KR" sz="1600" spc="100">
                <a:ln>
                  <a:solidFill>
                    <a:prstClr val="black">
                      <a:alpha val="20000"/>
                    </a:prstClr>
                  </a:solidFill>
                </a:ln>
                <a:solidFill>
                  <a:srgbClr val="000000"/>
                </a:solidFill>
                <a:latin typeface="NOVA Bold"/>
                <a:ea typeface="NOVA Bold"/>
                <a:cs typeface="Arial" pitchFamily="34" charset="0"/>
              </a:rPr>
              <a:t>14</a:t>
            </a:r>
            <a:r>
              <a:rPr lang="ko-KR" altLang="en-US" sz="1600" spc="100">
                <a:ln>
                  <a:solidFill>
                    <a:prstClr val="black">
                      <a:alpha val="20000"/>
                    </a:prstClr>
                  </a:solidFill>
                </a:ln>
                <a:solidFill>
                  <a:srgbClr val="000000"/>
                </a:solidFill>
                <a:latin typeface="NOVA Bold"/>
                <a:ea typeface="NOVA Bold"/>
                <a:cs typeface="Arial" pitchFamily="34" charset="0"/>
              </a:rPr>
              <a:t>개의 업종 수로 구성된 서귀포 향토 </a:t>
            </a:r>
            <a:r>
              <a:rPr lang="en-US" altLang="ko-KR" sz="1600" spc="100">
                <a:ln>
                  <a:solidFill>
                    <a:prstClr val="black">
                      <a:alpha val="20000"/>
                    </a:prstClr>
                  </a:solidFill>
                </a:ln>
                <a:solidFill>
                  <a:srgbClr val="000000"/>
                </a:solidFill>
                <a:latin typeface="NOVA Bold"/>
                <a:ea typeface="NOVA Bold"/>
                <a:cs typeface="Arial" pitchFamily="34" charset="0"/>
              </a:rPr>
              <a:t>5</a:t>
            </a:r>
            <a:r>
              <a:rPr lang="ko-KR" altLang="en-US" sz="1600" spc="100">
                <a:ln>
                  <a:solidFill>
                    <a:prstClr val="black">
                      <a:alpha val="20000"/>
                    </a:prstClr>
                  </a:solidFill>
                </a:ln>
                <a:solidFill>
                  <a:srgbClr val="000000"/>
                </a:solidFill>
                <a:latin typeface="NOVA Bold"/>
                <a:ea typeface="NOVA Bold"/>
                <a:cs typeface="Arial" pitchFamily="34" charset="0"/>
              </a:rPr>
              <a:t>일 시장은 작은 가맹점 수에 비해 업종 수가 많은 다양한 물품을 파는 시장 형태로써</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a:t>
            </a:r>
            <a:r>
              <a:rPr lang="ko-KR" altLang="en-US" sz="1600" spc="100">
                <a:ln>
                  <a:solidFill>
                    <a:prstClr val="black">
                      <a:alpha val="20000"/>
                    </a:prstClr>
                  </a:solidFill>
                </a:ln>
                <a:solidFill>
                  <a:srgbClr val="000000"/>
                </a:solidFill>
                <a:latin typeface="NOVA Bold"/>
                <a:ea typeface="NOVA Bold"/>
                <a:cs typeface="Arial" pitchFamily="34" charset="0"/>
              </a:rPr>
              <a:t>대형마트</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개가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592315286"/>
      </p:ext>
    </p:extLst>
  </p:cSld>
  <p:clrMapOvr>
    <a:masterClrMapping/>
  </p:clrMapOvr>
  <p:transition/>
  <p:timing/>
</p:sld>
</file>

<file path=ppt/slides/slide3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서귀포 향토 </a:t>
            </a:r>
            <a:r>
              <a:rPr lang="en-US" altLang="ko-KR"/>
              <a:t>5</a:t>
            </a:r>
            <a:r>
              <a:rPr lang="ko-KR" altLang="en-US"/>
              <a:t>일 </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2643292332"/>
              </p:ext>
            </p:extLst>
          </p:nvPr>
        </p:nvGraphicFramePr>
        <p:xfrm>
          <a:off x="349493" y="2420886"/>
          <a:ext cx="8506977" cy="2233918"/>
        </p:xfrm>
        <a:graphic>
          <a:graphicData uri="http://schemas.openxmlformats.org/drawingml/2006/table">
            <a:tbl>
              <a:tblPr/>
              <a:tblGrid>
                <a:gridCol w="442087"/>
                <a:gridCol w="540060"/>
                <a:gridCol w="752483"/>
                <a:gridCol w="752483"/>
                <a:gridCol w="752483"/>
                <a:gridCol w="752483"/>
                <a:gridCol w="752483"/>
                <a:gridCol w="752483"/>
                <a:gridCol w="752483"/>
                <a:gridCol w="752483"/>
                <a:gridCol w="752483"/>
                <a:gridCol w="75248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주방용품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문화</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취미</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가구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건강식품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건축</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자재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농업</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레져업소</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5</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2063441057"/>
              </p:ext>
            </p:extLst>
          </p:nvPr>
        </p:nvGraphicFramePr>
        <p:xfrm>
          <a:off x="372517" y="5230869"/>
          <a:ext cx="8506977" cy="1152129"/>
        </p:xfrm>
        <a:graphic>
          <a:graphicData uri="http://schemas.openxmlformats.org/drawingml/2006/table">
            <a:tbl>
              <a:tblPr/>
              <a:tblGrid>
                <a:gridCol w="982147"/>
                <a:gridCol w="752483"/>
                <a:gridCol w="752483"/>
                <a:gridCol w="752483"/>
                <a:gridCol w="752483"/>
                <a:gridCol w="752483"/>
                <a:gridCol w="752483"/>
                <a:gridCol w="752483"/>
                <a:gridCol w="752483"/>
                <a:gridCol w="752483"/>
                <a:gridCol w="752483"/>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주방용품</a:t>
                      </a:r>
                      <a:endParaRPr lang="en-US" altLang="ko-KR" sz="1200" b="1" i="0" u="none" strike="noStrike" smtClean="0">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문화</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취미</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가구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건강식품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건축</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자재</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농업</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레져업소</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en-US" altLang="ko-KR" sz="1000" b="0" i="0" u="none" strike="noStrike" smtClean="0">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FF"/>
                          </a:solidFill>
                          <a:latin typeface="+mn-ea"/>
                          <a:ea typeface="+mn-ea"/>
                        </a:rPr>
                        <a:t>10</a:t>
                      </a:r>
                      <a:r>
                        <a:rPr lang="ko-KR" altLang="en-US" sz="1000" b="0" i="0" u="none" strike="noStrike" smtClean="0">
                          <a:solidFill>
                            <a:srgbClr val="0000FF"/>
                          </a:solidFill>
                          <a:latin typeface="+mn-ea"/>
                          <a:ea typeface="+mn-ea"/>
                        </a:rPr>
                        <a:t>년 </a:t>
                      </a:r>
                      <a:r>
                        <a:rPr lang="en-US" altLang="ko-KR" sz="1000" b="0" i="0" u="none" strike="noStrike" smtClean="0">
                          <a:solidFill>
                            <a:srgbClr val="0000FF"/>
                          </a:solidFill>
                          <a:latin typeface="+mn-ea"/>
                          <a:ea typeface="+mn-ea"/>
                        </a:rPr>
                        <a:t>10</a:t>
                      </a:r>
                      <a:r>
                        <a:rPr lang="ko-KR" altLang="en-US" sz="1000" b="0" i="0" u="none" strike="noStrike" smtClean="0">
                          <a:solidFill>
                            <a:srgbClr val="0000FF"/>
                          </a:solidFill>
                          <a:latin typeface="+mn-ea"/>
                          <a:ea typeface="+mn-ea"/>
                        </a:rPr>
                        <a:t>개월</a:t>
                      </a:r>
                      <a:endParaRPr lang="ko-KR" altLang="en-US" sz="1000" b="0"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7</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a:t>
                      </a:r>
                      <a:r>
                        <a:rPr lang="ko-KR" altLang="en-US" sz="1000" b="0" i="0" u="none" strike="noStrike" baseline="0" smtClean="0">
                          <a:solidFill>
                            <a:srgbClr val="000000"/>
                          </a:solidFill>
                          <a:latin typeface="+mn-ea"/>
                          <a:ea typeface="+mn-ea"/>
                        </a:rPr>
                        <a:t> </a:t>
                      </a:r>
                      <a:r>
                        <a:rPr lang="en-US" altLang="ko-KR" sz="1000" b="0" i="0" u="none" strike="noStrike" baseline="0" smtClean="0">
                          <a:solidFill>
                            <a:srgbClr val="000000"/>
                          </a:solidFill>
                          <a:latin typeface="+mn-ea"/>
                          <a:ea typeface="+mn-ea"/>
                        </a:rPr>
                        <a:t>4</a:t>
                      </a:r>
                      <a:r>
                        <a:rPr lang="ko-KR" altLang="en-US" sz="1000" b="0" i="0" u="none" strike="noStrike" baseline="0"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a:t>
                      </a:r>
                      <a:r>
                        <a:rPr lang="ko-KR" altLang="en-US" sz="1000" b="0" i="0" u="none" strike="noStrike" smtClean="0">
                          <a:solidFill>
                            <a:schemeClr val="tx1"/>
                          </a:solidFill>
                          <a:latin typeface="+mn-ea"/>
                          <a:ea typeface="+mn-ea"/>
                        </a:rPr>
                        <a:t>년 </a:t>
                      </a:r>
                      <a:r>
                        <a:rPr lang="en-US" altLang="ko-KR" sz="1000" b="0" i="0" u="none" strike="noStrike" smtClean="0">
                          <a:solidFill>
                            <a:schemeClr val="tx1"/>
                          </a:solidFill>
                          <a:latin typeface="+mn-ea"/>
                          <a:ea typeface="+mn-ea"/>
                        </a:rPr>
                        <a:t>5</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10</a:t>
                      </a:r>
                      <a:r>
                        <a:rPr lang="ko-KR" altLang="en-US" sz="1000" b="0" i="0" u="none" strike="noStrike" smtClean="0">
                          <a:solidFill>
                            <a:schemeClr val="tx1"/>
                          </a:solidFill>
                          <a:latin typeface="+mn-ea"/>
                          <a:ea typeface="+mn-ea"/>
                        </a:rPr>
                        <a:t>개월</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chemeClr val="tx1"/>
                          </a:solidFill>
                          <a:latin typeface="+mn-ea"/>
                          <a:ea typeface="+mn-ea"/>
                        </a:rPr>
                        <a:t>-</a:t>
                      </a:r>
                      <a:endParaRPr lang="ko-KR" altLang="en-US" sz="1000" b="0"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0" name="위쪽 화살표 19"/>
          <p:cNvSpPr/>
          <p:nvPr/>
        </p:nvSpPr>
        <p:spPr>
          <a:xfrm rot="10800000">
            <a:off x="1763688" y="3969060"/>
            <a:ext cx="288032" cy="36004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a:off x="2483768" y="3429000"/>
            <a:ext cx="288032" cy="885304"/>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375756" y="6187580"/>
            <a:ext cx="6300700" cy="121740"/>
          </a:xfrm>
          <a:prstGeom prst="rect">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위쪽 화살표 23"/>
          <p:cNvSpPr/>
          <p:nvPr/>
        </p:nvSpPr>
        <p:spPr>
          <a:xfrm>
            <a:off x="4788024" y="3356992"/>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1763688" y="2852936"/>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2" name="위쪽 화살표 21"/>
          <p:cNvSpPr/>
          <p:nvPr/>
        </p:nvSpPr>
        <p:spPr>
          <a:xfrm>
            <a:off x="3275856" y="3382392"/>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a:off x="7776356" y="3356992"/>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a:off x="4031940" y="3382392"/>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a:off x="8532440" y="3353910"/>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위쪽 화살표 27"/>
          <p:cNvSpPr/>
          <p:nvPr/>
        </p:nvSpPr>
        <p:spPr>
          <a:xfrm>
            <a:off x="5526106" y="2849854"/>
            <a:ext cx="288032" cy="442652"/>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직사각형 28"/>
          <p:cNvSpPr/>
          <p:nvPr/>
        </p:nvSpPr>
        <p:spPr>
          <a:xfrm>
            <a:off x="143508" y="1124744"/>
            <a:ext cx="880979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대부분 업종에서 개업 추세이고</a:t>
            </a:r>
            <a:r>
              <a:rPr lang="en-US" altLang="ko-KR" sz="1600" spc="100">
                <a:ln>
                  <a:solidFill>
                    <a:prstClr val="black">
                      <a:alpha val="20000"/>
                    </a:prstClr>
                  </a:solidFill>
                </a:ln>
                <a:solidFill>
                  <a:srgbClr val="000000"/>
                </a:solidFill>
                <a:latin typeface="NOVA Bold"/>
                <a:ea typeface="NOVA Bold"/>
                <a:cs typeface="Arial" pitchFamily="34" charset="0"/>
              </a:rPr>
              <a:t>, ’16</a:t>
            </a:r>
            <a:r>
              <a:rPr lang="ko-KR" altLang="en-US" sz="1600" spc="100">
                <a:ln>
                  <a:solidFill>
                    <a:prstClr val="black">
                      <a:alpha val="20000"/>
                    </a:prstClr>
                  </a:solidFill>
                </a:ln>
                <a:solidFill>
                  <a:srgbClr val="000000"/>
                </a:solidFill>
                <a:latin typeface="NOVA Bold"/>
                <a:ea typeface="NOVA Bold"/>
                <a:cs typeface="Arial" pitchFamily="34" charset="0"/>
              </a:rPr>
              <a:t>년에는 일반음식 업종의 개업이 활발하며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년 동안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이외 모든 업종에서 폐업한 가맹점이 없는 시장으로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업력이</a:t>
            </a:r>
            <a:r>
              <a:rPr lang="ko-KR" altLang="en-US" sz="1600" spc="100">
                <a:ln>
                  <a:solidFill>
                    <a:prstClr val="black">
                      <a:alpha val="20000"/>
                    </a:prstClr>
                  </a:solidFill>
                </a:ln>
                <a:solidFill>
                  <a:srgbClr val="000000"/>
                </a:solidFill>
                <a:latin typeface="NOVA Bold"/>
                <a:ea typeface="NOVA Bold"/>
                <a:cs typeface="Arial" pitchFamily="34" charset="0"/>
              </a:rPr>
              <a:t> 짧은 가맹점이 다수 있음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046044753"/>
      </p:ext>
    </p:extLst>
  </p:cSld>
  <p:clrMapOvr>
    <a:masterClrMapping/>
  </p:clrMapOvr>
  <p:transition/>
  <p:timing/>
</p:sld>
</file>

<file path=ppt/slides/slide3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서귀포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1590353990"/>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2811522049"/>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3265593744"/>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257,190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252,439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94,189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79,896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41179180"/>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2656589930"/>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522505"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7164288"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모서리가 둥근 직사각형 33"/>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5" name="구부러진 연결선 34"/>
          <p:cNvCxnSpPr>
            <a:stCxn id="37" idx="4"/>
            <a:endCxn id="36"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타원 36"/>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타원 39"/>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타원 42"/>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4" name="구부러진 연결선 43"/>
          <p:cNvCxnSpPr>
            <a:stCxn id="40" idx="4"/>
            <a:endCxn id="41"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구부러진 연결선 44"/>
          <p:cNvCxnSpPr>
            <a:stCxn id="40" idx="4"/>
            <a:endCxn id="43"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직사각형 45"/>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7" name="위쪽 화살표 46"/>
          <p:cNvSpPr/>
          <p:nvPr/>
        </p:nvSpPr>
        <p:spPr>
          <a:xfrm rot="10800000">
            <a:off x="2607030" y="5320815"/>
            <a:ext cx="288032" cy="4844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076975483"/>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서귀포 </a:t>
            </a:r>
            <a:r>
              <a:rPr lang="ko-KR" altLang="en-US"/>
              <a:t>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2440839385"/>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2,059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2,498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4,337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1,596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1,897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3,104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170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255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554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향토시장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1,733</a:t>
                      </a:r>
                      <a:br>
                        <a:rPr lang="en-US" altLang="ko-KR" sz="1050" b="0" i="0" u="none" strike="noStrike" smtClean="0">
                          <a:solidFill>
                            <a:srgbClr val="000000"/>
                          </a:solidFill>
                          <a:latin typeface="+mn-ea"/>
                          <a:ea typeface="+mn-ea"/>
                        </a:rPr>
                      </a:br>
                      <a:r>
                        <a:rPr lang="en-US" altLang="ko-KR" sz="1050" b="0" i="0" u="none" strike="noStrike" smtClean="0">
                          <a:solidFill>
                            <a:srgbClr val="000000"/>
                          </a:solidFill>
                          <a:latin typeface="+mn-ea"/>
                          <a:ea typeface="+mn-ea"/>
                        </a:rPr>
                        <a:t>(84%)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2,076</a:t>
                      </a:r>
                    </a:p>
                    <a:p>
                      <a:pPr algn="ctr" rtl="0" fontAlgn="ctr"/>
                      <a:r>
                        <a:rPr lang="en-US" altLang="ko-KR" sz="1050" b="0" i="0" u="none" strike="noStrike" smtClean="0">
                          <a:solidFill>
                            <a:srgbClr val="000000"/>
                          </a:solidFill>
                          <a:latin typeface="+mn-ea"/>
                          <a:ea typeface="+mn-ea"/>
                        </a:rPr>
                        <a:t>(83%)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3,428</a:t>
                      </a:r>
                    </a:p>
                    <a:p>
                      <a:pPr algn="ctr" rtl="0" fontAlgn="ctr"/>
                      <a:r>
                        <a:rPr lang="en-US" altLang="ko-KR" sz="1050" b="0" i="0" u="none" strike="noStrike" smtClean="0">
                          <a:solidFill>
                            <a:srgbClr val="000000"/>
                          </a:solidFill>
                          <a:latin typeface="+mn-ea"/>
                          <a:ea typeface="+mn-ea"/>
                        </a:rPr>
                        <a:t>(79%)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1,384</a:t>
                      </a:r>
                    </a:p>
                    <a:p>
                      <a:pPr algn="ctr" rtl="0" fontAlgn="ctr"/>
                      <a:r>
                        <a:rPr lang="en-US" altLang="ko-KR" sz="1050" b="0" i="0" u="none" strike="noStrike" smtClean="0">
                          <a:solidFill>
                            <a:srgbClr val="000000"/>
                          </a:solidFill>
                          <a:latin typeface="+mn-ea"/>
                          <a:ea typeface="+mn-ea"/>
                        </a:rPr>
                        <a:t>(87%)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1,649</a:t>
                      </a:r>
                    </a:p>
                    <a:p>
                      <a:pPr algn="ctr" rtl="0" fontAlgn="ctr"/>
                      <a:r>
                        <a:rPr lang="en-US" altLang="ko-KR" sz="1050" b="0" i="0" u="none" strike="noStrike" smtClean="0">
                          <a:solidFill>
                            <a:srgbClr val="000000"/>
                          </a:solidFill>
                          <a:latin typeface="+mn-ea"/>
                          <a:ea typeface="+mn-ea"/>
                        </a:rPr>
                        <a:t>(87%)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2,588</a:t>
                      </a:r>
                    </a:p>
                    <a:p>
                      <a:pPr algn="ctr" rtl="0" fontAlgn="ctr"/>
                      <a:r>
                        <a:rPr lang="en-US" altLang="ko-KR" sz="1050" b="0" i="0" u="none" strike="noStrike" smtClean="0">
                          <a:solidFill>
                            <a:srgbClr val="000000"/>
                          </a:solidFill>
                          <a:latin typeface="+mn-ea"/>
                          <a:ea typeface="+mn-ea"/>
                        </a:rPr>
                        <a:t>(83%)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110</a:t>
                      </a:r>
                    </a:p>
                    <a:p>
                      <a:pPr algn="ctr" rtl="0" fontAlgn="ctr"/>
                      <a:r>
                        <a:rPr lang="en-US" altLang="ko-KR" sz="1050" b="0" i="0" u="none" strike="noStrike" smtClean="0">
                          <a:solidFill>
                            <a:srgbClr val="000000"/>
                          </a:solidFill>
                          <a:latin typeface="+mn-ea"/>
                          <a:ea typeface="+mn-ea"/>
                        </a:rPr>
                        <a:t>(65%)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144</a:t>
                      </a:r>
                    </a:p>
                    <a:p>
                      <a:pPr algn="ctr" rtl="0" fontAlgn="ctr"/>
                      <a:r>
                        <a:rPr lang="en-US" altLang="ko-KR" sz="1050" b="0" i="0" u="none" strike="noStrike" smtClean="0">
                          <a:solidFill>
                            <a:srgbClr val="000000"/>
                          </a:solidFill>
                          <a:latin typeface="+mn-ea"/>
                          <a:ea typeface="+mn-ea"/>
                        </a:rPr>
                        <a:t>(56%)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299</a:t>
                      </a:r>
                    </a:p>
                    <a:p>
                      <a:pPr algn="ctr" rtl="0" fontAlgn="ctr"/>
                      <a:r>
                        <a:rPr lang="en-US" altLang="ko-KR" sz="1050" b="0" i="0" u="none" strike="noStrike" smtClean="0">
                          <a:solidFill>
                            <a:srgbClr val="000000"/>
                          </a:solidFill>
                          <a:latin typeface="+mn-ea"/>
                          <a:ea typeface="+mn-ea"/>
                        </a:rPr>
                        <a:t>(54%)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326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422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909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212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248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516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255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40442820"/>
              </p:ext>
            </p:extLst>
          </p:nvPr>
        </p:nvGraphicFramePr>
        <p:xfrm>
          <a:off x="226706" y="4545124"/>
          <a:ext cx="8629013" cy="2132784"/>
        </p:xfrm>
        <a:graphic>
          <a:graphicData uri="http://schemas.openxmlformats.org/drawingml/2006/table">
            <a:tbl>
              <a:tblPr/>
              <a:tblGrid>
                <a:gridCol w="935651"/>
                <a:gridCol w="1001274"/>
                <a:gridCol w="836511"/>
                <a:gridCol w="836511"/>
                <a:gridCol w="836511"/>
                <a:gridCol w="836511"/>
                <a:gridCol w="836511"/>
                <a:gridCol w="836511"/>
                <a:gridCol w="836511"/>
                <a:gridCol w="836511"/>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257,190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252,439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181,885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183,921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122,790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112,919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1,286,840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1,289,535</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1,041,401</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1,027,010</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742,764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710,659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260,618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253,690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166,808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170,818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138,998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147,403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888,706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867,015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467,431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490,869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348,236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293,848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238,970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246,286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280,309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271,042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93,074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68,184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433,935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483,665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408,837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440,158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119,908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97,126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635896" y="872715"/>
            <a:ext cx="900100" cy="507656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925209" y="49399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4329572">
            <a:off x="4580115" y="5391142"/>
            <a:ext cx="247569" cy="100481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574250" y="494732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5093156">
            <a:off x="2896926" y="5398520"/>
            <a:ext cx="216025" cy="954575"/>
          </a:xfrm>
          <a:prstGeom prst="upArrow">
            <a:avLst>
              <a:gd name="adj1" fmla="val 67337"/>
              <a:gd name="adj2" fmla="val 50000"/>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16200000">
            <a:off x="4554019" y="5242993"/>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5400000">
            <a:off x="4555029" y="6269438"/>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5400000">
            <a:off x="6211213" y="5500261"/>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rot="14218187">
            <a:off x="6182788" y="5760952"/>
            <a:ext cx="216025" cy="108440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TextBox 25"/>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7" name="직사각형 26"/>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고객 수는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인당 금액도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인당 금액이 감소하여 전체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중국관광객의 거래가 거의 없음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위쪽 화살표 27"/>
          <p:cNvSpPr/>
          <p:nvPr/>
        </p:nvSpPr>
        <p:spPr>
          <a:xfrm rot="5400000">
            <a:off x="2920058" y="5212229"/>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위쪽 화살표 29"/>
          <p:cNvSpPr/>
          <p:nvPr/>
        </p:nvSpPr>
        <p:spPr>
          <a:xfrm rot="4329572">
            <a:off x="2887927" y="5901043"/>
            <a:ext cx="247569" cy="100481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3" name="위쪽 화살표 32"/>
          <p:cNvSpPr/>
          <p:nvPr/>
        </p:nvSpPr>
        <p:spPr>
          <a:xfrm rot="16200000">
            <a:off x="4537195" y="602009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4" name="위쪽 화살표 33"/>
          <p:cNvSpPr/>
          <p:nvPr/>
        </p:nvSpPr>
        <p:spPr>
          <a:xfrm rot="15093156">
            <a:off x="6209295" y="4874202"/>
            <a:ext cx="216025" cy="954575"/>
          </a:xfrm>
          <a:prstGeom prst="upArrow">
            <a:avLst>
              <a:gd name="adj1" fmla="val 67337"/>
              <a:gd name="adj2" fmla="val 50000"/>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직사각형 40"/>
          <p:cNvSpPr/>
          <p:nvPr/>
        </p:nvSpPr>
        <p:spPr>
          <a:xfrm>
            <a:off x="7200292" y="2969496"/>
            <a:ext cx="1440160" cy="891552"/>
          </a:xfrm>
          <a:prstGeom prst="rect">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860392315"/>
      </p:ext>
    </p:extLst>
  </p:cSld>
  <p:clrMapOvr>
    <a:masterClrMapping/>
  </p:clrMapOvr>
  <p:transition/>
  <p:timing/>
</p:sld>
</file>

<file path=ppt/slides/slide3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민속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민속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일 시장 현황</a:t>
            </a:r>
          </a:p>
        </p:txBody>
      </p:sp>
      <p:graphicFrame>
        <p:nvGraphicFramePr>
          <p:cNvPr id="14" name="표 13"/>
          <p:cNvGraphicFramePr>
            <a:graphicFrameLocks noGrp="1"/>
          </p:cNvGraphicFramePr>
          <p:nvPr>
            <p:extLst>
              <p:ext uri="{D42A27DB-BD31-4B8C-83A1-F6EECF244321}">
                <p14:modId xmlns:p14="http://schemas.microsoft.com/office/powerpoint/2010/main" val="2281993776"/>
              </p:ext>
            </p:extLst>
          </p:nvPr>
        </p:nvGraphicFramePr>
        <p:xfrm>
          <a:off x="323528" y="5625244"/>
          <a:ext cx="8532944" cy="811501"/>
        </p:xfrm>
        <a:graphic>
          <a:graphicData uri="http://schemas.openxmlformats.org/drawingml/2006/table">
            <a:tbl>
              <a:tblPr/>
              <a:tblGrid>
                <a:gridCol w="910286"/>
                <a:gridCol w="846962"/>
                <a:gridCol w="846962"/>
                <a:gridCol w="846962"/>
                <a:gridCol w="846962"/>
                <a:gridCol w="846962"/>
                <a:gridCol w="846962"/>
                <a:gridCol w="846962"/>
                <a:gridCol w="846962"/>
                <a:gridCol w="846962"/>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chemeClr val="tx1"/>
                          </a:solidFill>
                          <a:latin typeface="+mn-lt"/>
                          <a:ea typeface="+mn-ea"/>
                        </a:rPr>
                        <a:t>음식료품</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일반음식</a:t>
                      </a:r>
                      <a:endParaRPr lang="en-US" altLang="ko-KR" sz="1200" b="0"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직물</a:t>
                      </a:r>
                      <a:endParaRPr lang="en-US" altLang="ko-KR" sz="1200" b="1" i="0" u="none" strike="noStrike" smtClean="0">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용역서비스</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건강식품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lt"/>
                          <a:ea typeface="+mn-ea"/>
                        </a:rPr>
                        <a:t>문화</a:t>
                      </a:r>
                      <a:r>
                        <a:rPr lang="en-US" altLang="ko-KR" sz="1200" b="1" i="0" u="none" strike="noStrike" smtClean="0">
                          <a:solidFill>
                            <a:srgbClr val="0000FF"/>
                          </a:solidFill>
                          <a:latin typeface="+mn-lt"/>
                          <a:ea typeface="+mn-ea"/>
                        </a:rPr>
                        <a:t>/</a:t>
                      </a:r>
                      <a:r>
                        <a:rPr lang="ko-KR" altLang="en-US" sz="1200" b="1" i="0" u="none" strike="noStrike" smtClean="0">
                          <a:solidFill>
                            <a:srgbClr val="0000FF"/>
                          </a:solidFill>
                          <a:latin typeface="+mn-lt"/>
                          <a:ea typeface="+mn-ea"/>
                        </a:rPr>
                        <a:t>취미</a:t>
                      </a:r>
                      <a:endParaRPr lang="en-US" sz="1200" b="1"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신변잡화</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의류</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chemeClr val="tx1"/>
                          </a:solidFill>
                          <a:latin typeface="+mn-lt"/>
                          <a:ea typeface="+mn-ea"/>
                        </a:rPr>
                        <a:t>주방용품</a:t>
                      </a: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3</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1</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29%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29%</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13%</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8%</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FF"/>
                          </a:solidFill>
                          <a:latin typeface="+mn-lt"/>
                          <a:ea typeface="+mn-ea"/>
                        </a:rPr>
                        <a:t>4%</a:t>
                      </a:r>
                      <a:endParaRPr lang="ko-KR" altLang="en-US" sz="1200" b="0" i="0" u="none" strike="noStrike">
                        <a:solidFill>
                          <a:srgbClr val="0000FF"/>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4%</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2" y="2420888"/>
            <a:ext cx="4763593" cy="3060340"/>
          </a:xfrm>
          <a:prstGeom prst="rect">
            <a:avLst/>
          </a:prstGeom>
          <a:ln>
            <a:solidFill>
              <a:schemeClr val="bg1">
                <a:lumMod val="65000"/>
              </a:schemeClr>
            </a:solidFill>
          </a:ln>
        </p:spPr>
      </p:pic>
      <p:graphicFrame>
        <p:nvGraphicFramePr>
          <p:cNvPr id="13" name="표 12"/>
          <p:cNvGraphicFramePr>
            <a:graphicFrameLocks noGrp="1"/>
          </p:cNvGraphicFramePr>
          <p:nvPr>
            <p:extLst>
              <p:ext uri="{D42A27DB-BD31-4B8C-83A1-F6EECF244321}">
                <p14:modId xmlns:p14="http://schemas.microsoft.com/office/powerpoint/2010/main" val="685542019"/>
              </p:ext>
            </p:extLst>
          </p:nvPr>
        </p:nvGraphicFramePr>
        <p:xfrm>
          <a:off x="5220071" y="2420888"/>
          <a:ext cx="3636406" cy="3060340"/>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제주시 오일장서길 </a:t>
                      </a: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반경 </a:t>
                      </a:r>
                      <a:r>
                        <a:rPr lang="en-US" altLang="ko-KR" sz="1200" b="1" i="0" u="none" strike="noStrike" smtClean="0">
                          <a:solidFill>
                            <a:schemeClr val="bg1"/>
                          </a:solidFill>
                          <a:latin typeface="+mn-ea"/>
                          <a:ea typeface="+mn-ea"/>
                        </a:rPr>
                        <a:t>5Km </a:t>
                      </a:r>
                      <a:r>
                        <a:rPr lang="ko-KR" altLang="en-US" sz="1200" b="1" i="0" u="none" strike="noStrike" smtClean="0">
                          <a:solidFill>
                            <a:schemeClr val="bg1"/>
                          </a:solidFill>
                          <a:latin typeface="+mn-ea"/>
                          <a:ea typeface="+mn-ea"/>
                        </a:rPr>
                        <a:t>이내</a:t>
                      </a:r>
                      <a:r>
                        <a:rPr lang="en-US" altLang="ko-KR" sz="1200" b="1" i="0" u="none" strike="noStrike" smtClean="0">
                          <a:solidFill>
                            <a:schemeClr val="bg1"/>
                          </a:solidFill>
                          <a:latin typeface="+mn-ea"/>
                          <a:ea typeface="+mn-ea"/>
                        </a:rPr>
                        <a:t>)</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FF0000"/>
                          </a:solidFill>
                          <a:latin typeface="+mn-ea"/>
                          <a:ea typeface="+mn-ea"/>
                        </a:rPr>
                        <a:t>이마트 신제주점 </a:t>
                      </a:r>
                      <a:r>
                        <a:rPr lang="en-US" altLang="ko-KR" sz="1200" b="0" i="0" u="none" strike="noStrike" smtClean="0">
                          <a:solidFill>
                            <a:srgbClr val="FF0000"/>
                          </a:solidFill>
                          <a:latin typeface="+mn-ea"/>
                          <a:ea typeface="+mn-ea"/>
                        </a:rPr>
                        <a:t>1.3km,</a:t>
                      </a:r>
                    </a:p>
                    <a:p>
                      <a:pPr algn="ctr" rtl="0" fontAlgn="ctr"/>
                      <a:r>
                        <a:rPr lang="ko-KR" altLang="en-US" sz="1200" b="0" i="0" u="none" strike="noStrike" smtClean="0">
                          <a:solidFill>
                            <a:srgbClr val="FF0000"/>
                          </a:solidFill>
                          <a:latin typeface="+mn-ea"/>
                          <a:ea typeface="+mn-ea"/>
                        </a:rPr>
                        <a:t>롯데마트 제주점 </a:t>
                      </a:r>
                      <a:r>
                        <a:rPr lang="en-US" altLang="ko-KR" sz="1200" b="0" i="0" u="none" strike="noStrike" smtClean="0">
                          <a:solidFill>
                            <a:srgbClr val="FF0000"/>
                          </a:solidFill>
                          <a:latin typeface="+mn-ea"/>
                          <a:ea typeface="+mn-ea"/>
                        </a:rPr>
                        <a:t>1.6km,</a:t>
                      </a:r>
                    </a:p>
                    <a:p>
                      <a:pPr algn="ctr" rtl="0" fontAlgn="ctr"/>
                      <a:r>
                        <a:rPr lang="ko-KR" altLang="en-US" sz="1200" b="0" i="0" u="none" strike="noStrike" smtClean="0">
                          <a:solidFill>
                            <a:srgbClr val="000000"/>
                          </a:solidFill>
                          <a:latin typeface="+mn-ea"/>
                          <a:ea typeface="+mn-ea"/>
                        </a:rPr>
                        <a:t>이마트 제주점 </a:t>
                      </a:r>
                      <a:r>
                        <a:rPr lang="en-US" altLang="ko-KR" sz="1200" b="0" i="0" u="none" strike="noStrike" smtClean="0">
                          <a:solidFill>
                            <a:srgbClr val="000000"/>
                          </a:solidFill>
                          <a:latin typeface="+mn-ea"/>
                          <a:ea typeface="+mn-ea"/>
                        </a:rPr>
                        <a:t>4.8km,</a:t>
                      </a:r>
                    </a:p>
                    <a:p>
                      <a:pPr algn="ctr" rtl="0" fontAlgn="ctr"/>
                      <a:r>
                        <a:rPr lang="ko-KR" altLang="en-US" sz="1200" b="0" i="0" u="none" strike="noStrike" smtClean="0">
                          <a:solidFill>
                            <a:srgbClr val="000000"/>
                          </a:solidFill>
                          <a:latin typeface="+mn-ea"/>
                          <a:ea typeface="+mn-ea"/>
                        </a:rPr>
                        <a:t>하나로마트 제주점 </a:t>
                      </a:r>
                      <a:r>
                        <a:rPr lang="en-US" altLang="ko-KR" sz="1200" b="0" i="0" u="none" strike="noStrike" smtClean="0">
                          <a:solidFill>
                            <a:srgbClr val="000000"/>
                          </a:solidFill>
                          <a:latin typeface="+mn-ea"/>
                          <a:ea typeface="+mn-ea"/>
                        </a:rPr>
                        <a:t>7.4km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33157">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음식료품 </a:t>
                      </a:r>
                      <a:r>
                        <a:rPr lang="en-US" altLang="ko-KR" sz="1200" b="0" i="0" u="none" strike="noStrike" smtClean="0">
                          <a:solidFill>
                            <a:srgbClr val="000000"/>
                          </a:solidFill>
                          <a:latin typeface="+mn-ea"/>
                          <a:ea typeface="+mn-ea"/>
                        </a:rPr>
                        <a:t>29%, </a:t>
                      </a: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29%,</a:t>
                      </a:r>
                    </a:p>
                    <a:p>
                      <a:pPr algn="ctr" rtl="0" fontAlgn="ctr"/>
                      <a:r>
                        <a:rPr lang="ko-KR" altLang="en-US" sz="1200" b="0" i="0" u="none" strike="noStrike" smtClean="0">
                          <a:solidFill>
                            <a:srgbClr val="000000"/>
                          </a:solidFill>
                          <a:latin typeface="+mn-ea"/>
                          <a:ea typeface="+mn-ea"/>
                        </a:rPr>
                        <a:t>직물 </a:t>
                      </a:r>
                      <a:r>
                        <a:rPr lang="en-US" altLang="ko-KR" sz="1200" b="0" i="0" u="none" strike="noStrike" smtClean="0">
                          <a:solidFill>
                            <a:srgbClr val="000000"/>
                          </a:solidFill>
                          <a:latin typeface="+mn-ea"/>
                          <a:ea typeface="+mn-ea"/>
                        </a:rPr>
                        <a:t>13%, </a:t>
                      </a:r>
                      <a:r>
                        <a:rPr lang="ko-KR" altLang="en-US" sz="1200" b="0" i="0" u="none" strike="noStrike" smtClean="0">
                          <a:solidFill>
                            <a:srgbClr val="000000"/>
                          </a:solidFill>
                          <a:latin typeface="+mn-ea"/>
                          <a:ea typeface="+mn-ea"/>
                        </a:rPr>
                        <a:t>용역서비스 </a:t>
                      </a: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직사각형 1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29%, </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29%, </a:t>
            </a:r>
            <a:r>
              <a:rPr lang="ko-KR" altLang="en-US" sz="1600" spc="100">
                <a:ln>
                  <a:solidFill>
                    <a:prstClr val="black">
                      <a:alpha val="20000"/>
                    </a:prstClr>
                  </a:solidFill>
                </a:ln>
                <a:solidFill>
                  <a:srgbClr val="000000"/>
                </a:solidFill>
                <a:latin typeface="NOVA Bold"/>
                <a:ea typeface="NOVA Bold"/>
                <a:cs typeface="Arial" pitchFamily="34" charset="0"/>
              </a:rPr>
              <a:t>직물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용역서비스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업종이 </a:t>
            </a:r>
            <a:r>
              <a:rPr lang="en-US" altLang="ko-KR" sz="1600" spc="100">
                <a:ln>
                  <a:solidFill>
                    <a:prstClr val="black">
                      <a:alpha val="20000"/>
                    </a:prstClr>
                  </a:solidFill>
                </a:ln>
                <a:solidFill>
                  <a:srgbClr val="000000"/>
                </a:solidFill>
                <a:latin typeface="NOVA Bold"/>
                <a:ea typeface="NOVA Bold"/>
                <a:cs typeface="Arial" pitchFamily="34" charset="0"/>
              </a:rPr>
              <a:t>79%</a:t>
            </a:r>
            <a:r>
              <a:rPr lang="ko-KR" altLang="en-US" sz="1600" spc="100">
                <a:ln>
                  <a:solidFill>
                    <a:prstClr val="black">
                      <a:alpha val="20000"/>
                    </a:prstClr>
                  </a:solidFill>
                </a:ln>
                <a:solidFill>
                  <a:srgbClr val="000000"/>
                </a:solidFill>
                <a:latin typeface="NOVA Bold"/>
                <a:ea typeface="NOVA Bold"/>
                <a:cs typeface="Arial" pitchFamily="34" charset="0"/>
              </a:rPr>
              <a:t>를 차지하는 </a:t>
            </a:r>
            <a:r>
              <a:rPr lang="en-US" altLang="ko-KR" sz="1600" spc="100">
                <a:ln>
                  <a:solidFill>
                    <a:prstClr val="black">
                      <a:alpha val="20000"/>
                    </a:prstClr>
                  </a:solidFill>
                </a:ln>
                <a:solidFill>
                  <a:srgbClr val="000000"/>
                </a:solidFill>
                <a:latin typeface="NOVA Bold"/>
                <a:ea typeface="NOVA Bold"/>
                <a:cs typeface="Arial" pitchFamily="34" charset="0"/>
              </a:rPr>
              <a:t>24</a:t>
            </a:r>
            <a:r>
              <a:rPr lang="ko-KR" altLang="en-US" sz="1600" spc="100">
                <a:ln>
                  <a:solidFill>
                    <a:prstClr val="black">
                      <a:alpha val="20000"/>
                    </a:prstClr>
                  </a:solidFill>
                </a:ln>
                <a:solidFill>
                  <a:srgbClr val="000000"/>
                </a:solidFill>
                <a:latin typeface="NOVA Bold"/>
                <a:ea typeface="NOVA Bold"/>
                <a:cs typeface="Arial" pitchFamily="34" charset="0"/>
              </a:rPr>
              <a:t>개 가맹점이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인근 </a:t>
            </a:r>
            <a:r>
              <a:rPr lang="ko-KR" altLang="en-US" sz="1600" spc="100">
                <a:ln>
                  <a:solidFill>
                    <a:prstClr val="black">
                      <a:alpha val="20000"/>
                    </a:prstClr>
                  </a:solidFill>
                </a:ln>
                <a:solidFill>
                  <a:srgbClr val="000000"/>
                </a:solidFill>
                <a:latin typeface="NOVA Bold"/>
                <a:ea typeface="NOVA Bold"/>
                <a:cs typeface="Arial" pitchFamily="34" charset="0"/>
              </a:rPr>
              <a:t>대형마트가</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초근접</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 있는 평균 </a:t>
            </a:r>
            <a:r>
              <a:rPr lang="ko-KR" altLang="en-US" sz="1600" spc="100">
                <a:ln>
                  <a:solidFill>
                    <a:prstClr val="black">
                      <a:alpha val="20000"/>
                    </a:prstClr>
                  </a:solidFill>
                </a:ln>
                <a:solidFill>
                  <a:srgbClr val="000000"/>
                </a:solidFill>
                <a:latin typeface="NOVA Bold"/>
                <a:ea typeface="NOVA Bold"/>
                <a:cs typeface="Arial" pitchFamily="34" charset="0"/>
              </a:rPr>
              <a:t>업력</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개월인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2014145387"/>
      </p:ext>
    </p:extLst>
  </p:cSld>
  <p:clrMapOvr>
    <a:masterClrMapping/>
  </p:clrMapOvr>
  <p:transition/>
  <p:timing/>
</p:sld>
</file>

<file path=ppt/slides/slide3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민속 </a:t>
            </a:r>
            <a:r>
              <a:rPr lang="en-US" altLang="ko-KR"/>
              <a:t>5</a:t>
            </a:r>
            <a:r>
              <a:rPr lang="ko-KR" altLang="en-US"/>
              <a:t>일 </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2376497512"/>
              </p:ext>
            </p:extLst>
          </p:nvPr>
        </p:nvGraphicFramePr>
        <p:xfrm>
          <a:off x="349493" y="2420886"/>
          <a:ext cx="8476374" cy="2233918"/>
        </p:xfrm>
        <a:graphic>
          <a:graphicData uri="http://schemas.openxmlformats.org/drawingml/2006/table">
            <a:tbl>
              <a:tblPr/>
              <a:tblGrid>
                <a:gridCol w="483242"/>
                <a:gridCol w="590335"/>
                <a:gridCol w="822533"/>
                <a:gridCol w="822533"/>
                <a:gridCol w="822533"/>
                <a:gridCol w="822533"/>
                <a:gridCol w="822533"/>
                <a:gridCol w="822533"/>
                <a:gridCol w="822533"/>
                <a:gridCol w="822533"/>
                <a:gridCol w="822533"/>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용역서비스</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건강식품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문화</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취미</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주방용품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7</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2</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1</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699022480"/>
              </p:ext>
            </p:extLst>
          </p:nvPr>
        </p:nvGraphicFramePr>
        <p:xfrm>
          <a:off x="372519" y="5230869"/>
          <a:ext cx="8447952" cy="1152129"/>
        </p:xfrm>
        <a:graphic>
          <a:graphicData uri="http://schemas.openxmlformats.org/drawingml/2006/table">
            <a:tbl>
              <a:tblPr/>
              <a:tblGrid>
                <a:gridCol w="1069977"/>
                <a:gridCol w="819775"/>
                <a:gridCol w="819775"/>
                <a:gridCol w="819775"/>
                <a:gridCol w="819775"/>
                <a:gridCol w="819775"/>
                <a:gridCol w="819775"/>
                <a:gridCol w="819775"/>
                <a:gridCol w="819775"/>
                <a:gridCol w="819775"/>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음식료품</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일반음식</a:t>
                      </a:r>
                      <a:endParaRPr lang="en-US" altLang="ko-KR" sz="1200" b="1" i="0" u="none" strike="noStrike" smtClean="0">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직물</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0000FF"/>
                          </a:solidFill>
                          <a:latin typeface="+mn-ea"/>
                          <a:ea typeface="+mn-ea"/>
                        </a:rPr>
                        <a:t>용역서비스</a:t>
                      </a:r>
                      <a:endParaRPr lang="en-US" sz="12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건강식품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문화</a:t>
                      </a:r>
                      <a:r>
                        <a:rPr lang="en-US" altLang="ko-KR" sz="1200" b="1" i="0" u="none" strike="noStrike" smtClean="0">
                          <a:solidFill>
                            <a:schemeClr val="tx1"/>
                          </a:solidFill>
                          <a:latin typeface="+mn-ea"/>
                          <a:ea typeface="+mn-ea"/>
                        </a:rPr>
                        <a:t>/</a:t>
                      </a:r>
                      <a:r>
                        <a:rPr lang="ko-KR" altLang="en-US" sz="1200" b="1" i="0" u="none" strike="noStrike" smtClean="0">
                          <a:solidFill>
                            <a:schemeClr val="tx1"/>
                          </a:solidFill>
                          <a:latin typeface="+mn-ea"/>
                          <a:ea typeface="+mn-ea"/>
                        </a:rPr>
                        <a:t>취미</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신변잡화</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의류</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주방용품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FF"/>
                          </a:solidFill>
                          <a:latin typeface="+mn-ea"/>
                          <a:ea typeface="+mn-ea"/>
                        </a:rPr>
                        <a:t>10</a:t>
                      </a:r>
                      <a:r>
                        <a:rPr lang="ko-KR" altLang="en-US" sz="1000" b="0" i="0" u="none" strike="noStrike" smtClean="0">
                          <a:solidFill>
                            <a:srgbClr val="0000FF"/>
                          </a:solidFill>
                          <a:latin typeface="+mn-ea"/>
                          <a:ea typeface="+mn-ea"/>
                        </a:rPr>
                        <a:t>년 </a:t>
                      </a:r>
                      <a:r>
                        <a:rPr lang="en-US" altLang="ko-KR" sz="1000" b="0" i="0" u="none" strike="noStrike" smtClean="0">
                          <a:solidFill>
                            <a:srgbClr val="0000FF"/>
                          </a:solidFill>
                          <a:latin typeface="+mn-ea"/>
                          <a:ea typeface="+mn-ea"/>
                        </a:rPr>
                        <a:t>8</a:t>
                      </a:r>
                      <a:r>
                        <a:rPr lang="ko-KR" altLang="en-US" sz="1000" b="0" i="0" u="none" strike="noStrike" smtClean="0">
                          <a:solidFill>
                            <a:srgbClr val="0000FF"/>
                          </a:solidFill>
                          <a:latin typeface="+mn-ea"/>
                          <a:ea typeface="+mn-ea"/>
                        </a:rPr>
                        <a:t>개월</a:t>
                      </a:r>
                      <a:endParaRPr lang="ko-KR" altLang="en-US" sz="1000" b="0"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4</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10</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6</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8</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5</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8</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1" i="0" u="none" strike="noStrike" smtClean="0">
                          <a:solidFill>
                            <a:srgbClr val="0000FF"/>
                          </a:solidFill>
                          <a:latin typeface="+mn-ea"/>
                          <a:ea typeface="+mn-ea"/>
                        </a:rPr>
                        <a:t>-</a:t>
                      </a:r>
                      <a:endParaRPr lang="ko-KR" altLang="en-US" sz="1000" b="1" i="0" u="none" strike="noStrike">
                        <a:solidFill>
                          <a:srgbClr val="0000FF"/>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1" name="위쪽 화살표 20"/>
          <p:cNvSpPr/>
          <p:nvPr/>
        </p:nvSpPr>
        <p:spPr>
          <a:xfrm>
            <a:off x="2735796" y="2858191"/>
            <a:ext cx="288032" cy="1456113"/>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3167844" y="6187580"/>
            <a:ext cx="3852428" cy="121740"/>
          </a:xfrm>
          <a:prstGeom prst="rect">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4" name="직사각형 23"/>
          <p:cNvSpPr/>
          <p:nvPr/>
        </p:nvSpPr>
        <p:spPr>
          <a:xfrm>
            <a:off x="8136396" y="6183933"/>
            <a:ext cx="504056" cy="121740"/>
          </a:xfrm>
          <a:prstGeom prst="rect">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위쪽 화살표 19"/>
          <p:cNvSpPr/>
          <p:nvPr/>
        </p:nvSpPr>
        <p:spPr>
          <a:xfrm rot="10800000">
            <a:off x="7668344" y="2908620"/>
            <a:ext cx="288032" cy="36004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a:off x="1871700" y="2852936"/>
            <a:ext cx="288032" cy="359374"/>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a:off x="5184068" y="2858191"/>
            <a:ext cx="288032" cy="359374"/>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a:off x="6804248" y="3406560"/>
            <a:ext cx="288032" cy="359374"/>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직사각형 26"/>
          <p:cNvSpPr/>
          <p:nvPr/>
        </p:nvSpPr>
        <p:spPr>
          <a:xfrm>
            <a:off x="143508"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전반적으로 개업 추세이고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일반음식 업종은 개업 추세를 지속하며</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년부터 폐업 가맹점은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업종의 폐업기준 </a:t>
            </a:r>
            <a:r>
              <a:rPr lang="ko-KR" altLang="en-US" sz="1600" spc="100">
                <a:ln>
                  <a:solidFill>
                    <a:prstClr val="black">
                      <a:alpha val="20000"/>
                    </a:prstClr>
                  </a:solidFill>
                </a:ln>
                <a:solidFill>
                  <a:srgbClr val="000000"/>
                </a:solidFill>
                <a:latin typeface="NOVA Bold"/>
                <a:ea typeface="NOVA Bold"/>
                <a:cs typeface="Arial" pitchFamily="34" charset="0"/>
              </a:rPr>
              <a:t>업력이</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개월로 가장 짧고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용역서비스 </a:t>
            </a:r>
            <a:r>
              <a:rPr lang="ko-KR" altLang="en-US" sz="1600" spc="100">
                <a:ln>
                  <a:solidFill>
                    <a:prstClr val="black">
                      <a:alpha val="20000"/>
                    </a:prstClr>
                  </a:solidFill>
                </a:ln>
                <a:solidFill>
                  <a:srgbClr val="000000"/>
                </a:solidFill>
                <a:latin typeface="NOVA Bold"/>
                <a:ea typeface="NOVA Bold"/>
                <a:cs typeface="Arial" pitchFamily="34" charset="0"/>
              </a:rPr>
              <a:t>업력이</a:t>
            </a:r>
            <a:r>
              <a:rPr lang="ko-KR" altLang="en-US" sz="1600" spc="100">
                <a:ln>
                  <a:solidFill>
                    <a:prstClr val="black">
                      <a:alpha val="20000"/>
                    </a:prstClr>
                  </a:solidFill>
                </a:ln>
                <a:solidFill>
                  <a:srgbClr val="000000"/>
                </a:solidFill>
                <a:latin typeface="NOVA Bold"/>
                <a:ea typeface="NOVA Bold"/>
                <a:cs typeface="Arial" pitchFamily="34" charset="0"/>
              </a:rPr>
              <a:t> 가장 김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149758746"/>
      </p:ext>
    </p:extLst>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정의 및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 시장 정의 및 특징 현황</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84884"/>
            <a:ext cx="30599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60848"/>
            <a:ext cx="3060340"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 정의</a:t>
            </a:r>
          </a:p>
        </p:txBody>
      </p:sp>
      <p:cxnSp>
        <p:nvCxnSpPr>
          <p:cNvPr id="38" name="직선 연결선 37"/>
          <p:cNvCxnSpPr/>
          <p:nvPr/>
        </p:nvCxnSpPr>
        <p:spPr>
          <a:xfrm>
            <a:off x="3888324" y="2384884"/>
            <a:ext cx="49681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887924" y="2060848"/>
            <a:ext cx="49685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시장 형태에 따른 특징</a:t>
            </a:r>
          </a:p>
        </p:txBody>
      </p:sp>
      <p:sp>
        <p:nvSpPr>
          <p:cNvPr id="31" name="직사각형 30"/>
          <p:cNvSpPr/>
          <p:nvPr/>
        </p:nvSpPr>
        <p:spPr>
          <a:xfrm>
            <a:off x="359532" y="2600908"/>
            <a:ext cx="3060340" cy="992323"/>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판매자와 구매자간에 상품거래가 행해지는 구체적인 시설</a:t>
            </a:r>
            <a:r>
              <a:rPr lang="en-US" altLang="ko-KR" sz="1600" kern="0">
                <a:solidFill>
                  <a:prstClr val="black"/>
                </a:solidFill>
                <a:latin typeface="NOVA Bold"/>
                <a:ea typeface="NOVA Bold"/>
              </a:rPr>
              <a:t>/</a:t>
            </a:r>
            <a:r>
              <a:rPr lang="ko-KR" altLang="en-US" sz="1600" kern="0">
                <a:solidFill>
                  <a:prstClr val="black"/>
                </a:solidFill>
                <a:latin typeface="NOVA Bold"/>
                <a:ea typeface="NOVA Bold"/>
              </a:rPr>
              <a:t>장소로써 상설 시장과 정기 시장으로 구분</a:t>
            </a:r>
          </a:p>
        </p:txBody>
      </p:sp>
      <p:sp>
        <p:nvSpPr>
          <p:cNvPr id="34" name="직사각형 33"/>
          <p:cNvSpPr/>
          <p:nvPr/>
        </p:nvSpPr>
        <p:spPr>
          <a:xfrm>
            <a:off x="413698" y="5621124"/>
            <a:ext cx="1061958" cy="756084"/>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매일 영업</a:t>
            </a:r>
          </a:p>
        </p:txBody>
      </p:sp>
      <p:sp>
        <p:nvSpPr>
          <p:cNvPr id="40" name="직사각형 39"/>
          <p:cNvSpPr/>
          <p:nvPr/>
        </p:nvSpPr>
        <p:spPr>
          <a:xfrm>
            <a:off x="413698" y="4601152"/>
            <a:ext cx="1061958" cy="396044"/>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상설 시장</a:t>
            </a:r>
          </a:p>
        </p:txBody>
      </p:sp>
      <p:sp>
        <p:nvSpPr>
          <p:cNvPr id="41" name="직사각형 40"/>
          <p:cNvSpPr/>
          <p:nvPr/>
        </p:nvSpPr>
        <p:spPr>
          <a:xfrm>
            <a:off x="2321910" y="4613012"/>
            <a:ext cx="1061958" cy="396044"/>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정기 시장</a:t>
            </a:r>
          </a:p>
        </p:txBody>
      </p:sp>
      <p:sp>
        <p:nvSpPr>
          <p:cNvPr id="42" name="직사각형 41"/>
          <p:cNvSpPr/>
          <p:nvPr/>
        </p:nvSpPr>
        <p:spPr>
          <a:xfrm>
            <a:off x="2307102" y="5609264"/>
            <a:ext cx="1061958" cy="756084"/>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a:ea typeface="NOVA Bold"/>
              </a:rPr>
              <a:t>5</a:t>
            </a:r>
            <a:r>
              <a:rPr lang="ko-KR" altLang="en-US" sz="1600" kern="0">
                <a:solidFill>
                  <a:prstClr val="black"/>
                </a:solidFill>
                <a:latin typeface="NOVA Bold"/>
                <a:ea typeface="NOVA Bold"/>
              </a:rPr>
              <a:t>일간격으로 영업</a:t>
            </a:r>
          </a:p>
        </p:txBody>
      </p:sp>
      <p:cxnSp>
        <p:nvCxnSpPr>
          <p:cNvPr id="9" name="꺾인 연결선 8"/>
          <p:cNvCxnSpPr>
            <a:stCxn id="31" idx="2"/>
            <a:endCxn id="40" idx="0"/>
          </p:cNvCxnSpPr>
          <p:nvPr/>
        </p:nvCxnSpPr>
        <p:spPr>
          <a:xfrm rot="5400000">
            <a:off x="913230" y="3624679"/>
            <a:ext cx="1007921" cy="945025"/>
          </a:xfrm>
          <a:prstGeom prst="bentConnector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꺾인 연결선 42"/>
          <p:cNvCxnSpPr>
            <a:stCxn id="31" idx="2"/>
            <a:endCxn id="41" idx="0"/>
          </p:cNvCxnSpPr>
          <p:nvPr/>
        </p:nvCxnSpPr>
        <p:spPr>
          <a:xfrm rot="16200000" flipH="1">
            <a:off x="1861405" y="3621527"/>
            <a:ext cx="1019781" cy="963187"/>
          </a:xfrm>
          <a:prstGeom prst="bentConnector3">
            <a:avLst>
              <a:gd name="adj1"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직사각형 43"/>
          <p:cNvSpPr/>
          <p:nvPr/>
        </p:nvSpPr>
        <p:spPr>
          <a:xfrm>
            <a:off x="415658" y="5093538"/>
            <a:ext cx="1061958" cy="396044"/>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매일 시장</a:t>
            </a:r>
          </a:p>
        </p:txBody>
      </p:sp>
      <p:sp>
        <p:nvSpPr>
          <p:cNvPr id="45" name="직사각형 44"/>
          <p:cNvSpPr/>
          <p:nvPr/>
        </p:nvSpPr>
        <p:spPr>
          <a:xfrm>
            <a:off x="2323870" y="5105398"/>
            <a:ext cx="1061958" cy="396044"/>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a:ea typeface="NOVA Bold"/>
              </a:rPr>
              <a:t>5</a:t>
            </a:r>
            <a:r>
              <a:rPr lang="ko-KR" altLang="en-US" sz="1600" kern="0">
                <a:solidFill>
                  <a:prstClr val="black"/>
                </a:solidFill>
                <a:latin typeface="NOVA Bold"/>
                <a:ea typeface="NOVA Bold"/>
              </a:rPr>
              <a:t>일 시장</a:t>
            </a:r>
          </a:p>
        </p:txBody>
      </p:sp>
      <p:sp>
        <p:nvSpPr>
          <p:cNvPr id="46" name="직사각형 45"/>
          <p:cNvSpPr/>
          <p:nvPr/>
        </p:nvSpPr>
        <p:spPr>
          <a:xfrm>
            <a:off x="4788024" y="2526498"/>
            <a:ext cx="1260140" cy="650473"/>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매일 시장</a:t>
            </a:r>
          </a:p>
        </p:txBody>
      </p:sp>
      <p:sp>
        <p:nvSpPr>
          <p:cNvPr id="47" name="직사각형 46"/>
          <p:cNvSpPr/>
          <p:nvPr/>
        </p:nvSpPr>
        <p:spPr>
          <a:xfrm>
            <a:off x="6192180" y="2526498"/>
            <a:ext cx="1260140" cy="650473"/>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a:ea typeface="NOVA Bold"/>
              </a:rPr>
              <a:t>5</a:t>
            </a:r>
            <a:r>
              <a:rPr lang="ko-KR" altLang="en-US" sz="1600" kern="0">
                <a:solidFill>
                  <a:prstClr val="black"/>
                </a:solidFill>
                <a:latin typeface="NOVA Bold"/>
                <a:ea typeface="NOVA Bold"/>
              </a:rPr>
              <a:t>일 시장</a:t>
            </a:r>
          </a:p>
        </p:txBody>
      </p:sp>
      <p:sp>
        <p:nvSpPr>
          <p:cNvPr id="49" name="직사각형 48"/>
          <p:cNvSpPr/>
          <p:nvPr/>
        </p:nvSpPr>
        <p:spPr>
          <a:xfrm>
            <a:off x="7596336" y="2526499"/>
            <a:ext cx="1260140" cy="650473"/>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대형 마트</a:t>
            </a:r>
            <a:r>
              <a:rPr lang="en-US" altLang="ko-KR" sz="1600" kern="0">
                <a:solidFill>
                  <a:prstClr val="black"/>
                </a:solidFill>
                <a:latin typeface="NOVA Bold"/>
                <a:ea typeface="NOVA Bold"/>
              </a:rPr>
              <a:t>,</a:t>
            </a:r>
          </a:p>
          <a:p>
            <a:pPr algn="ctr" latinLnBrk="0"/>
            <a:r>
              <a:rPr lang="en-US" altLang="ko-KR" sz="1600" kern="0">
                <a:solidFill>
                  <a:prstClr val="black"/>
                </a:solidFill>
                <a:latin typeface="NOVA Bold"/>
                <a:ea typeface="NOVA Bold"/>
              </a:rPr>
              <a:t>SSM, </a:t>
            </a:r>
            <a:r>
              <a:rPr lang="ko-KR" altLang="en-US" sz="1600" kern="0">
                <a:solidFill>
                  <a:prstClr val="black"/>
                </a:solidFill>
                <a:latin typeface="NOVA Bold"/>
                <a:ea typeface="NOVA Bold"/>
              </a:rPr>
              <a:t>백화점</a:t>
            </a:r>
          </a:p>
        </p:txBody>
      </p:sp>
      <p:sp>
        <p:nvSpPr>
          <p:cNvPr id="55" name="직사각형 54"/>
          <p:cNvSpPr/>
          <p:nvPr/>
        </p:nvSpPr>
        <p:spPr>
          <a:xfrm>
            <a:off x="3887924" y="3339086"/>
            <a:ext cx="738082" cy="64816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영업</a:t>
            </a:r>
            <a:endParaRPr lang="en-US" altLang="ko-KR" sz="1600" kern="0">
              <a:solidFill>
                <a:prstClr val="black"/>
              </a:solidFill>
              <a:latin typeface="NOVA Bold"/>
              <a:ea typeface="NOVA Bold"/>
            </a:endParaRPr>
          </a:p>
          <a:p>
            <a:pPr algn="ctr" latinLnBrk="0"/>
            <a:r>
              <a:rPr lang="ko-KR" altLang="en-US" sz="1600" kern="0">
                <a:solidFill>
                  <a:prstClr val="black"/>
                </a:solidFill>
                <a:latin typeface="NOVA Bold"/>
                <a:ea typeface="NOVA Bold"/>
              </a:rPr>
              <a:t>시간</a:t>
            </a:r>
          </a:p>
        </p:txBody>
      </p:sp>
      <p:sp>
        <p:nvSpPr>
          <p:cNvPr id="56" name="직사각형 55"/>
          <p:cNvSpPr/>
          <p:nvPr/>
        </p:nvSpPr>
        <p:spPr>
          <a:xfrm>
            <a:off x="3880849" y="4131175"/>
            <a:ext cx="738082" cy="64816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시설</a:t>
            </a:r>
            <a:r>
              <a:rPr lang="en-US" altLang="ko-KR" sz="1600" kern="0">
                <a:solidFill>
                  <a:prstClr val="black"/>
                </a:solidFill>
                <a:latin typeface="NOVA Bold"/>
                <a:ea typeface="NOVA Bold"/>
              </a:rPr>
              <a:t>,</a:t>
            </a:r>
            <a:r>
              <a:rPr lang="ko-KR" altLang="en-US" sz="1600" kern="0">
                <a:solidFill>
                  <a:prstClr val="black"/>
                </a:solidFill>
                <a:latin typeface="NOVA Bold"/>
                <a:ea typeface="NOVA Bold"/>
              </a:rPr>
              <a:t>주차</a:t>
            </a:r>
          </a:p>
        </p:txBody>
      </p:sp>
      <p:sp>
        <p:nvSpPr>
          <p:cNvPr id="57" name="직사각형 56"/>
          <p:cNvSpPr/>
          <p:nvPr/>
        </p:nvSpPr>
        <p:spPr>
          <a:xfrm>
            <a:off x="3888324" y="4915012"/>
            <a:ext cx="738082" cy="64816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결제수단</a:t>
            </a:r>
          </a:p>
        </p:txBody>
      </p:sp>
      <p:sp>
        <p:nvSpPr>
          <p:cNvPr id="58" name="직사각형 57"/>
          <p:cNvSpPr/>
          <p:nvPr/>
        </p:nvSpPr>
        <p:spPr>
          <a:xfrm>
            <a:off x="3888324" y="5707229"/>
            <a:ext cx="738082" cy="64816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상품가격</a:t>
            </a:r>
          </a:p>
        </p:txBody>
      </p:sp>
      <p:sp>
        <p:nvSpPr>
          <p:cNvPr id="59" name="직사각형 58"/>
          <p:cNvSpPr/>
          <p:nvPr/>
        </p:nvSpPr>
        <p:spPr>
          <a:xfrm>
            <a:off x="4788024" y="3339086"/>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매일</a:t>
            </a:r>
          </a:p>
        </p:txBody>
      </p:sp>
      <p:sp>
        <p:nvSpPr>
          <p:cNvPr id="60" name="직사각형 59"/>
          <p:cNvSpPr/>
          <p:nvPr/>
        </p:nvSpPr>
        <p:spPr>
          <a:xfrm>
            <a:off x="6192180" y="3327935"/>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600" kern="0">
                <a:solidFill>
                  <a:prstClr val="black"/>
                </a:solidFill>
                <a:latin typeface="NOVA Bold"/>
                <a:ea typeface="NOVA Bold"/>
              </a:rPr>
              <a:t>5</a:t>
            </a:r>
            <a:r>
              <a:rPr lang="ko-KR" altLang="en-US" sz="1600" kern="0">
                <a:solidFill>
                  <a:prstClr val="black"/>
                </a:solidFill>
                <a:latin typeface="NOVA Bold"/>
                <a:ea typeface="NOVA Bold"/>
              </a:rPr>
              <a:t>일마다 </a:t>
            </a:r>
            <a:r>
              <a:rPr lang="en-US" altLang="ko-KR" sz="1600" kern="0">
                <a:solidFill>
                  <a:prstClr val="black"/>
                </a:solidFill>
                <a:latin typeface="NOVA Bold"/>
                <a:ea typeface="NOVA Bold"/>
              </a:rPr>
              <a:t>1</a:t>
            </a:r>
            <a:r>
              <a:rPr lang="ko-KR" altLang="en-US" sz="1600" kern="0">
                <a:solidFill>
                  <a:prstClr val="black"/>
                </a:solidFill>
                <a:latin typeface="NOVA Bold"/>
                <a:ea typeface="NOVA Bold"/>
              </a:rPr>
              <a:t>일</a:t>
            </a:r>
          </a:p>
        </p:txBody>
      </p:sp>
      <p:sp>
        <p:nvSpPr>
          <p:cNvPr id="61" name="직사각형 60"/>
          <p:cNvSpPr/>
          <p:nvPr/>
        </p:nvSpPr>
        <p:spPr>
          <a:xfrm>
            <a:off x="7596336" y="3320988"/>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거의 매일</a:t>
            </a:r>
          </a:p>
        </p:txBody>
      </p:sp>
      <p:sp>
        <p:nvSpPr>
          <p:cNvPr id="62" name="직사각형 61"/>
          <p:cNvSpPr/>
          <p:nvPr/>
        </p:nvSpPr>
        <p:spPr>
          <a:xfrm>
            <a:off x="4788024" y="4131174"/>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소형</a:t>
            </a:r>
            <a:r>
              <a:rPr lang="en-US" altLang="ko-KR" sz="1600" kern="0">
                <a:solidFill>
                  <a:prstClr val="black"/>
                </a:solidFill>
                <a:latin typeface="NOVA Bold"/>
                <a:ea typeface="NOVA Bold"/>
              </a:rPr>
              <a:t>, </a:t>
            </a:r>
            <a:r>
              <a:rPr lang="ko-KR" altLang="en-US" sz="1600" kern="0">
                <a:solidFill>
                  <a:prstClr val="black"/>
                </a:solidFill>
                <a:latin typeface="NOVA Bold"/>
                <a:ea typeface="NOVA Bold"/>
              </a:rPr>
              <a:t>노후</a:t>
            </a:r>
          </a:p>
        </p:txBody>
      </p:sp>
      <p:sp>
        <p:nvSpPr>
          <p:cNvPr id="63" name="직사각형 62"/>
          <p:cNvSpPr/>
          <p:nvPr/>
        </p:nvSpPr>
        <p:spPr>
          <a:xfrm>
            <a:off x="6192180" y="4120023"/>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열악</a:t>
            </a:r>
          </a:p>
        </p:txBody>
      </p:sp>
      <p:sp>
        <p:nvSpPr>
          <p:cNvPr id="64" name="직사각형 63"/>
          <p:cNvSpPr/>
          <p:nvPr/>
        </p:nvSpPr>
        <p:spPr>
          <a:xfrm>
            <a:off x="7596336" y="4113076"/>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대형</a:t>
            </a:r>
            <a:r>
              <a:rPr lang="en-US" altLang="ko-KR" sz="1600" kern="0">
                <a:solidFill>
                  <a:prstClr val="black"/>
                </a:solidFill>
                <a:latin typeface="NOVA Bold"/>
                <a:ea typeface="NOVA Bold"/>
              </a:rPr>
              <a:t>, </a:t>
            </a:r>
            <a:r>
              <a:rPr lang="ko-KR" altLang="en-US" sz="1600" kern="0">
                <a:solidFill>
                  <a:prstClr val="black"/>
                </a:solidFill>
                <a:latin typeface="NOVA Bold"/>
                <a:ea typeface="NOVA Bold"/>
              </a:rPr>
              <a:t>쾌적</a:t>
            </a:r>
          </a:p>
        </p:txBody>
      </p:sp>
      <p:sp>
        <p:nvSpPr>
          <p:cNvPr id="65" name="직사각형 64"/>
          <p:cNvSpPr/>
          <p:nvPr/>
        </p:nvSpPr>
        <p:spPr>
          <a:xfrm>
            <a:off x="4788024" y="4911021"/>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현금 </a:t>
            </a:r>
            <a:r>
              <a:rPr lang="en-US" altLang="ko-KR" sz="1600" kern="0">
                <a:solidFill>
                  <a:prstClr val="black"/>
                </a:solidFill>
                <a:latin typeface="NOVA Bold"/>
                <a:ea typeface="NOVA Bold"/>
              </a:rPr>
              <a:t>+ </a:t>
            </a:r>
            <a:r>
              <a:rPr lang="ko-KR" altLang="en-US" sz="1600" kern="0">
                <a:solidFill>
                  <a:prstClr val="black"/>
                </a:solidFill>
                <a:latin typeface="NOVA Bold"/>
                <a:ea typeface="NOVA Bold"/>
              </a:rPr>
              <a:t>카드</a:t>
            </a:r>
          </a:p>
        </p:txBody>
      </p:sp>
      <p:sp>
        <p:nvSpPr>
          <p:cNvPr id="66" name="직사각형 65"/>
          <p:cNvSpPr/>
          <p:nvPr/>
        </p:nvSpPr>
        <p:spPr>
          <a:xfrm>
            <a:off x="6192180" y="4899870"/>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현금</a:t>
            </a:r>
          </a:p>
        </p:txBody>
      </p:sp>
      <p:sp>
        <p:nvSpPr>
          <p:cNvPr id="67" name="직사각형 66"/>
          <p:cNvSpPr/>
          <p:nvPr/>
        </p:nvSpPr>
        <p:spPr>
          <a:xfrm>
            <a:off x="7596336" y="4892923"/>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카드 위주</a:t>
            </a:r>
          </a:p>
        </p:txBody>
      </p:sp>
      <p:sp>
        <p:nvSpPr>
          <p:cNvPr id="68" name="직사각형 67"/>
          <p:cNvSpPr/>
          <p:nvPr/>
        </p:nvSpPr>
        <p:spPr>
          <a:xfrm>
            <a:off x="4788024" y="5706203"/>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미표시</a:t>
            </a:r>
          </a:p>
        </p:txBody>
      </p:sp>
      <p:sp>
        <p:nvSpPr>
          <p:cNvPr id="69" name="직사각형 68"/>
          <p:cNvSpPr/>
          <p:nvPr/>
        </p:nvSpPr>
        <p:spPr>
          <a:xfrm>
            <a:off x="6192180" y="5695052"/>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미표시</a:t>
            </a:r>
          </a:p>
        </p:txBody>
      </p:sp>
      <p:sp>
        <p:nvSpPr>
          <p:cNvPr id="70" name="직사각형 69"/>
          <p:cNvSpPr/>
          <p:nvPr/>
        </p:nvSpPr>
        <p:spPr>
          <a:xfrm>
            <a:off x="7596336" y="5688105"/>
            <a:ext cx="1260140" cy="648167"/>
          </a:xfrm>
          <a:prstGeom prst="rect">
            <a:avLst/>
          </a:prstGeom>
          <a:noFill/>
          <a:ln w="19050"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가격 표시</a:t>
            </a:r>
          </a:p>
        </p:txBody>
      </p:sp>
      <p:sp>
        <p:nvSpPr>
          <p:cNvPr id="48" name="직사각형 47"/>
          <p:cNvSpPr/>
          <p:nvPr/>
        </p:nvSpPr>
        <p:spPr>
          <a:xfrm>
            <a:off x="107504" y="1124744"/>
            <a:ext cx="892899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 전통시장을 크게 매일 시장</a:t>
            </a:r>
            <a:r>
              <a:rPr lang="en-US" altLang="ko-KR" sz="1600" spc="100">
                <a:ln>
                  <a:solidFill>
                    <a:prstClr val="black">
                      <a:alpha val="20000"/>
                    </a:prstClr>
                  </a:solidFill>
                </a:ln>
                <a:solidFill>
                  <a:srgbClr val="000000"/>
                </a:solidFill>
                <a:latin typeface="NOVA Bold"/>
                <a:ea typeface="NOVA Bold"/>
                <a:cs typeface="Arial" pitchFamily="34" charset="0"/>
              </a:rPr>
              <a:t>, 5</a:t>
            </a:r>
            <a:r>
              <a:rPr lang="ko-KR" altLang="en-US" sz="1600" spc="100">
                <a:ln>
                  <a:solidFill>
                    <a:prstClr val="black">
                      <a:alpha val="20000"/>
                    </a:prstClr>
                  </a:solidFill>
                </a:ln>
                <a:solidFill>
                  <a:srgbClr val="000000"/>
                </a:solidFill>
                <a:latin typeface="NOVA Bold"/>
                <a:ea typeface="NOVA Bold"/>
                <a:cs typeface="Arial" pitchFamily="34" charset="0"/>
              </a:rPr>
              <a:t>일 시장으로 구분하고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이를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 시장으로 세분화하여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개 </a:t>
            </a:r>
            <a:r>
              <a:rPr lang="ko-KR" altLang="en-US" sz="1600" spc="100">
                <a:ln>
                  <a:solidFill>
                    <a:prstClr val="black">
                      <a:alpha val="20000"/>
                    </a:prstClr>
                  </a:solidFill>
                </a:ln>
                <a:solidFill>
                  <a:srgbClr val="000000"/>
                </a:solidFill>
                <a:latin typeface="NOVA Bold"/>
                <a:ea typeface="NOVA Bold"/>
                <a:cs typeface="Arial" pitchFamily="34" charset="0"/>
              </a:rPr>
              <a:t>대형마트와</a:t>
            </a:r>
            <a:r>
              <a:rPr lang="ko-KR" altLang="en-US" sz="1600" spc="100">
                <a:ln>
                  <a:solidFill>
                    <a:prstClr val="black">
                      <a:alpha val="20000"/>
                    </a:prstClr>
                  </a:solidFill>
                </a:ln>
                <a:solidFill>
                  <a:srgbClr val="000000"/>
                </a:solidFill>
                <a:latin typeface="NOVA Bold"/>
                <a:ea typeface="NOVA Bold"/>
                <a:cs typeface="Arial" pitchFamily="34" charset="0"/>
              </a:rPr>
              <a:t> 비교하여 분석을 진행하였고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각 시장형태별 특징을 감안하여 판단해야 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596441125"/>
      </p:ext>
    </p:extLst>
  </p:cSld>
  <p:clrMapOvr>
    <a:masterClrMapping/>
  </p:clrMapOvr>
  <p:transition/>
  <p:timing/>
</p:sld>
</file>

<file path=ppt/slides/slide4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민속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827394464"/>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3373386205"/>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2618611322"/>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220,928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153,980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193,085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138,957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107,595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588684038"/>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1975421328"/>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522505"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6462010"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860444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5760132"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5112060" y="2773689"/>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3" name="위쪽 화살표 62"/>
          <p:cNvSpPr/>
          <p:nvPr/>
        </p:nvSpPr>
        <p:spPr>
          <a:xfrm>
            <a:off x="7560332" y="4442559"/>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4" name="위쪽 화살표 63"/>
          <p:cNvSpPr/>
          <p:nvPr/>
        </p:nvSpPr>
        <p:spPr>
          <a:xfrm rot="10800000">
            <a:off x="8532440" y="4451590"/>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5" name="위쪽 화살표 64"/>
          <p:cNvSpPr/>
          <p:nvPr/>
        </p:nvSpPr>
        <p:spPr>
          <a:xfrm rot="10800000">
            <a:off x="5544108"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위쪽 화살표 37"/>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7164288" y="2788167"/>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0800000">
            <a:off x="7867695" y="2780928"/>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모서리가 둥근 직사각형 40"/>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3" name="구부러진 연결선 42"/>
          <p:cNvCxnSpPr>
            <a:stCxn id="45" idx="4"/>
            <a:endCxn id="44"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타원 43"/>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6" name="타원 45"/>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타원 46"/>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타원 51"/>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54" name="구부러진 연결선 53"/>
          <p:cNvCxnSpPr>
            <a:stCxn id="46" idx="4"/>
            <a:endCxn id="47"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구부러진 연결선 54"/>
          <p:cNvCxnSpPr>
            <a:stCxn id="46" idx="4"/>
            <a:endCxn id="52"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직사각형 55"/>
          <p:cNvSpPr/>
          <p:nvPr/>
        </p:nvSpPr>
        <p:spPr>
          <a:xfrm>
            <a:off x="143508" y="1088740"/>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여성</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69" name="위쪽 화살표 68"/>
          <p:cNvSpPr/>
          <p:nvPr/>
        </p:nvSpPr>
        <p:spPr>
          <a:xfrm rot="10800000">
            <a:off x="2607030" y="5320815"/>
            <a:ext cx="288032" cy="4844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132149966"/>
      </p:ext>
    </p:extLst>
  </p:cSld>
  <p:clrMapOvr>
    <a:masterClrMapping/>
  </p:clrMapOvr>
  <p:transition/>
  <p:timing/>
</p:sld>
</file>

<file path=ppt/slides/slide4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제주 민속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533314633"/>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805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1,299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1,937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483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667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833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177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402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759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향토시장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596</a:t>
                      </a:r>
                    </a:p>
                    <a:p>
                      <a:pPr algn="ctr" rtl="0" fontAlgn="ctr"/>
                      <a:r>
                        <a:rPr lang="en-US" altLang="ko-KR" sz="1050" b="0" i="0" u="none" strike="noStrike" smtClean="0">
                          <a:solidFill>
                            <a:srgbClr val="000000"/>
                          </a:solidFill>
                          <a:latin typeface="+mn-ea"/>
                          <a:ea typeface="+mn-ea"/>
                        </a:rPr>
                        <a:t>(74%)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842</a:t>
                      </a:r>
                    </a:p>
                    <a:p>
                      <a:pPr algn="ctr" rtl="0" fontAlgn="ctr"/>
                      <a:r>
                        <a:rPr lang="en-US" altLang="ko-KR" sz="1050" b="0" i="0" u="none" strike="noStrike" smtClean="0">
                          <a:solidFill>
                            <a:srgbClr val="000000"/>
                          </a:solidFill>
                          <a:latin typeface="+mn-ea"/>
                          <a:ea typeface="+mn-ea"/>
                        </a:rPr>
                        <a:t>(65%)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1,085</a:t>
                      </a:r>
                    </a:p>
                    <a:p>
                      <a:pPr algn="ctr" rtl="0" fontAlgn="ctr"/>
                      <a:r>
                        <a:rPr lang="en-US" altLang="ko-KR" sz="1050" b="0" i="0" u="none" strike="noStrike" smtClean="0">
                          <a:solidFill>
                            <a:srgbClr val="000000"/>
                          </a:solidFill>
                          <a:latin typeface="+mn-ea"/>
                          <a:ea typeface="+mn-ea"/>
                        </a:rPr>
                        <a:t>(56%)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420</a:t>
                      </a:r>
                    </a:p>
                    <a:p>
                      <a:pPr algn="ctr" rtl="0" fontAlgn="ctr"/>
                      <a:r>
                        <a:rPr lang="en-US" altLang="ko-KR" sz="1050" b="0" i="0" u="none" strike="noStrike" smtClean="0">
                          <a:solidFill>
                            <a:srgbClr val="000000"/>
                          </a:solidFill>
                          <a:latin typeface="+mn-ea"/>
                          <a:ea typeface="+mn-ea"/>
                        </a:rPr>
                        <a:t>(87%)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562</a:t>
                      </a:r>
                    </a:p>
                    <a:p>
                      <a:pPr algn="ctr" rtl="0" fontAlgn="ctr"/>
                      <a:r>
                        <a:rPr lang="en-US" altLang="ko-KR" sz="1050" b="0" i="0" u="none" strike="noStrike" smtClean="0">
                          <a:solidFill>
                            <a:srgbClr val="000000"/>
                          </a:solidFill>
                          <a:latin typeface="+mn-ea"/>
                          <a:ea typeface="+mn-ea"/>
                        </a:rPr>
                        <a:t>(84%)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678</a:t>
                      </a:r>
                    </a:p>
                    <a:p>
                      <a:pPr algn="ctr" rtl="0" fontAlgn="ctr"/>
                      <a:r>
                        <a:rPr lang="en-US" altLang="ko-KR" sz="1050" b="0" i="0" u="none" strike="noStrike" smtClean="0">
                          <a:solidFill>
                            <a:srgbClr val="000000"/>
                          </a:solidFill>
                          <a:latin typeface="+mn-ea"/>
                          <a:ea typeface="+mn-ea"/>
                        </a:rPr>
                        <a:t>(81%)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62</a:t>
                      </a:r>
                    </a:p>
                    <a:p>
                      <a:pPr algn="ctr" rtl="0" fontAlgn="ctr"/>
                      <a:r>
                        <a:rPr lang="en-US" altLang="ko-KR" sz="1050" b="0" i="0" u="none" strike="noStrike" smtClean="0">
                          <a:solidFill>
                            <a:srgbClr val="000000"/>
                          </a:solidFill>
                          <a:latin typeface="+mn-ea"/>
                          <a:ea typeface="+mn-ea"/>
                        </a:rPr>
                        <a:t>(35%)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116</a:t>
                      </a:r>
                    </a:p>
                    <a:p>
                      <a:pPr algn="ctr" rtl="0" fontAlgn="ctr"/>
                      <a:r>
                        <a:rPr lang="en-US" altLang="ko-KR" sz="1050" b="0" i="0" u="none" strike="noStrike" smtClean="0">
                          <a:solidFill>
                            <a:srgbClr val="000000"/>
                          </a:solidFill>
                          <a:latin typeface="+mn-ea"/>
                          <a:ea typeface="+mn-ea"/>
                        </a:rPr>
                        <a:t>(29%)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191</a:t>
                      </a:r>
                    </a:p>
                    <a:p>
                      <a:pPr algn="ctr" rtl="0" fontAlgn="ctr"/>
                      <a:r>
                        <a:rPr lang="en-US" altLang="ko-KR" sz="1050" b="0" i="0" u="none" strike="noStrike" smtClean="0">
                          <a:solidFill>
                            <a:srgbClr val="000000"/>
                          </a:solidFill>
                          <a:latin typeface="+mn-ea"/>
                          <a:ea typeface="+mn-ea"/>
                        </a:rPr>
                        <a:t>(25%)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209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457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852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105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155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286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569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1498195179"/>
              </p:ext>
            </p:extLst>
          </p:nvPr>
        </p:nvGraphicFramePr>
        <p:xfrm>
          <a:off x="226706" y="4545124"/>
          <a:ext cx="8593003" cy="2132784"/>
        </p:xfrm>
        <a:graphic>
          <a:graphicData uri="http://schemas.openxmlformats.org/drawingml/2006/table">
            <a:tbl>
              <a:tblPr/>
              <a:tblGrid>
                <a:gridCol w="931747"/>
                <a:gridCol w="997096"/>
                <a:gridCol w="833020"/>
                <a:gridCol w="833020"/>
                <a:gridCol w="833020"/>
                <a:gridCol w="833020"/>
                <a:gridCol w="833020"/>
                <a:gridCol w="833020"/>
                <a:gridCol w="833020"/>
                <a:gridCol w="833020"/>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220,928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193,085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151,331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194,642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48,814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47,422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1,183,598</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1,482,134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805,622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861,880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210,064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327,788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37,170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257,829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260,736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165,088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215,675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70,984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45,987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900" b="0" i="0" u="none" strike="noStrike" smtClean="0">
                          <a:solidFill>
                            <a:srgbClr val="000000"/>
                          </a:solidFill>
                          <a:latin typeface="+mn-ea"/>
                          <a:ea typeface="+mn-ea"/>
                        </a:rPr>
                        <a:t>1,530,792</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900" b="0" i="0" u="none" strike="noStrike" smtClean="0">
                          <a:solidFill>
                            <a:srgbClr val="000000"/>
                          </a:solidFill>
                          <a:latin typeface="+mn-ea"/>
                          <a:ea typeface="+mn-ea"/>
                        </a:rPr>
                        <a:t>1,079,814</a:t>
                      </a:r>
                      <a:endParaRPr lang="ko-KR" altLang="en-US" sz="9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327,841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418,438</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122,031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169,337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30,000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115,696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68,443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59,619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82,062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36,861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48,003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308,937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110,237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124,259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164,267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60,986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66,253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653898" y="890717"/>
            <a:ext cx="900100" cy="5040560"/>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889204" y="49399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rot="2494547">
            <a:off x="4621080" y="5289535"/>
            <a:ext cx="247569" cy="143550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5" name="위쪽 화살표 24"/>
          <p:cNvSpPr/>
          <p:nvPr/>
        </p:nvSpPr>
        <p:spPr>
          <a:xfrm rot="5400000">
            <a:off x="4593430" y="494732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위쪽 화살표 30"/>
          <p:cNvSpPr/>
          <p:nvPr/>
        </p:nvSpPr>
        <p:spPr>
          <a:xfrm rot="16200000">
            <a:off x="6229383" y="4939971"/>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위쪽 화살표 36"/>
          <p:cNvSpPr/>
          <p:nvPr/>
        </p:nvSpPr>
        <p:spPr>
          <a:xfrm rot="14218187">
            <a:off x="2889203" y="5732142"/>
            <a:ext cx="216025" cy="108440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위쪽 화살표 41"/>
          <p:cNvSpPr/>
          <p:nvPr/>
        </p:nvSpPr>
        <p:spPr>
          <a:xfrm rot="5400000">
            <a:off x="6213612" y="5226747"/>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위쪽 화살표 43"/>
          <p:cNvSpPr/>
          <p:nvPr/>
        </p:nvSpPr>
        <p:spPr>
          <a:xfrm rot="3491224">
            <a:off x="6189601" y="5721849"/>
            <a:ext cx="247569" cy="114854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위쪽 화살표 44"/>
          <p:cNvSpPr/>
          <p:nvPr/>
        </p:nvSpPr>
        <p:spPr>
          <a:xfrm rot="16200000">
            <a:off x="6205373" y="5495459"/>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4329572">
            <a:off x="2893608" y="5138264"/>
            <a:ext cx="247569" cy="100481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TextBox 26"/>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4" name="직사각형 23"/>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고객 수는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 인당 금액도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국내관광객의 인당 금액이 감소하여 전체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중국관광객의 거래가 거의 없음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6" name="직사각형 25"/>
          <p:cNvSpPr/>
          <p:nvPr/>
        </p:nvSpPr>
        <p:spPr>
          <a:xfrm>
            <a:off x="7200292" y="2969496"/>
            <a:ext cx="1440160" cy="891552"/>
          </a:xfrm>
          <a:prstGeom prst="rect">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34556689"/>
      </p:ext>
    </p:extLst>
  </p:cSld>
  <p:clrMapOvr>
    <a:masterClrMapping/>
  </p:clrMapOvr>
  <p:transition/>
  <p:timing/>
</p:sld>
</file>

<file path=ppt/slides/slide4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전체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중문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359932" y="2312876"/>
            <a:ext cx="84965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9532" y="1988840"/>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중문 향토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일 시장 현황</a:t>
            </a:r>
          </a:p>
        </p:txBody>
      </p:sp>
      <p:graphicFrame>
        <p:nvGraphicFramePr>
          <p:cNvPr id="13" name="표 12"/>
          <p:cNvGraphicFramePr>
            <a:graphicFrameLocks noGrp="1"/>
          </p:cNvGraphicFramePr>
          <p:nvPr>
            <p:extLst>
              <p:ext uri="{D42A27DB-BD31-4B8C-83A1-F6EECF244321}">
                <p14:modId xmlns:p14="http://schemas.microsoft.com/office/powerpoint/2010/main" val="2772914801"/>
              </p:ext>
            </p:extLst>
          </p:nvPr>
        </p:nvGraphicFramePr>
        <p:xfrm>
          <a:off x="5220071" y="2420888"/>
          <a:ext cx="3636406" cy="3096344"/>
        </p:xfrm>
        <a:graphic>
          <a:graphicData uri="http://schemas.openxmlformats.org/drawingml/2006/table">
            <a:tbl>
              <a:tblPr/>
              <a:tblGrid>
                <a:gridCol w="864097"/>
                <a:gridCol w="612069"/>
                <a:gridCol w="2160240"/>
              </a:tblGrid>
              <a:tr h="277230">
                <a:tc gridSpan="2">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서귀포시 천제연로 </a:t>
                      </a:r>
                      <a:r>
                        <a:rPr lang="en-US" altLang="ko-KR" sz="1200" b="0" i="0" u="none" strike="noStrike" smtClean="0">
                          <a:solidFill>
                            <a:srgbClr val="000000"/>
                          </a:solidFill>
                          <a:latin typeface="+mn-ea"/>
                          <a:ea typeface="+mn-ea"/>
                        </a:rPr>
                        <a:t>188</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rowSpan="3">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개업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772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413">
                <a:tc rowSpan="3">
                  <a:txBody>
                    <a:bodyPr/>
                    <a:lstStyle/>
                    <a:p>
                      <a:pPr algn="ctr" rtl="0" fontAlgn="ctr"/>
                      <a:r>
                        <a:rPr lang="ko-KR" altLang="en-US" sz="1200" b="1" i="0" u="none" strike="noStrike" smtClean="0">
                          <a:solidFill>
                            <a:schemeClr val="bg1"/>
                          </a:solidFill>
                          <a:latin typeface="+mn-ea"/>
                          <a:ea typeface="+mn-ea"/>
                        </a:rPr>
                        <a:t>평균 업력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전체</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8</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9630">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년 </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개월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446972">
                <a:tc gridSpan="2">
                  <a:txBody>
                    <a:bodyPr/>
                    <a:lstStyle/>
                    <a:p>
                      <a:pPr algn="ctr" rtl="0" fontAlgn="ctr"/>
                      <a:r>
                        <a:rPr lang="ko-KR" altLang="en-US" sz="1200" b="1" i="0" u="none" strike="noStrike" smtClean="0">
                          <a:solidFill>
                            <a:schemeClr val="bg1"/>
                          </a:solidFill>
                          <a:latin typeface="+mn-ea"/>
                          <a:ea typeface="+mn-ea"/>
                        </a:rPr>
                        <a:t>인근 대형마트</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반경 </a:t>
                      </a:r>
                      <a:r>
                        <a:rPr lang="en-US" altLang="ko-KR" sz="1200" b="1" i="0" u="none" strike="noStrike" smtClean="0">
                          <a:solidFill>
                            <a:schemeClr val="bg1"/>
                          </a:solidFill>
                          <a:latin typeface="+mn-ea"/>
                          <a:ea typeface="+mn-ea"/>
                        </a:rPr>
                        <a:t>5Km </a:t>
                      </a:r>
                      <a:r>
                        <a:rPr lang="ko-KR" altLang="en-US" sz="1200" b="1" i="0" u="none" strike="noStrike" smtClean="0">
                          <a:solidFill>
                            <a:schemeClr val="bg1"/>
                          </a:solidFill>
                          <a:latin typeface="+mn-ea"/>
                          <a:ea typeface="+mn-ea"/>
                        </a:rPr>
                        <a:t>이내</a:t>
                      </a:r>
                      <a:r>
                        <a:rPr lang="en-US" altLang="ko-KR" sz="1200" b="1" i="0" u="none" strike="noStrike" smtClean="0">
                          <a:solidFill>
                            <a:schemeClr val="bg1"/>
                          </a:solidFill>
                          <a:latin typeface="+mn-ea"/>
                          <a:ea typeface="+mn-ea"/>
                        </a:rPr>
                        <a:t>)</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tcPr>
                </a:tc>
                <a:tc>
                  <a:txBody>
                    <a:bodyPr/>
                    <a:lstStyle/>
                    <a:p>
                      <a:pPr algn="ctr" rtl="0" fontAlgn="ctr"/>
                      <a:r>
                        <a:rPr lang="ko-KR" altLang="en-US" sz="1200" b="0" i="0" u="none" strike="noStrike" smtClean="0">
                          <a:solidFill>
                            <a:srgbClr val="000000"/>
                          </a:solidFill>
                          <a:latin typeface="+mn-ea"/>
                          <a:ea typeface="+mn-ea"/>
                        </a:rPr>
                        <a:t>이마트 서귀포점 </a:t>
                      </a:r>
                      <a:r>
                        <a:rPr lang="en-US" altLang="ko-KR" sz="1200" b="0" i="0" u="none" strike="noStrike" smtClean="0">
                          <a:solidFill>
                            <a:srgbClr val="000000"/>
                          </a:solidFill>
                          <a:latin typeface="+mn-ea"/>
                          <a:ea typeface="+mn-ea"/>
                        </a:rPr>
                        <a:t>7.9km</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757779">
                <a:tc gridSpan="2">
                  <a:txBody>
                    <a:bodyPr/>
                    <a:lstStyle/>
                    <a:p>
                      <a:pPr algn="ctr" rtl="0" fontAlgn="ctr"/>
                      <a:r>
                        <a:rPr lang="ko-KR" altLang="en-US" sz="1200" b="1" i="0" u="none" strike="noStrike" smtClean="0">
                          <a:solidFill>
                            <a:schemeClr val="bg1"/>
                          </a:solidFill>
                          <a:latin typeface="+mn-ea"/>
                          <a:ea typeface="+mn-ea"/>
                        </a:rPr>
                        <a:t>주요 업종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tcPr>
                </a:tc>
                <a:tc>
                  <a:txBody>
                    <a:bodyPr/>
                    <a:lstStyle/>
                    <a:p>
                      <a:pPr algn="ctr" rtl="0" fontAlgn="ctr"/>
                      <a:r>
                        <a:rPr lang="ko-KR" altLang="en-US" sz="1200" b="0" i="0" u="none" strike="noStrike" smtClean="0">
                          <a:solidFill>
                            <a:srgbClr val="000000"/>
                          </a:solidFill>
                          <a:latin typeface="+mn-ea"/>
                          <a:ea typeface="+mn-ea"/>
                        </a:rPr>
                        <a:t>일반음식 </a:t>
                      </a:r>
                      <a:r>
                        <a:rPr lang="en-US" altLang="ko-KR" sz="1200" b="0" i="0" u="none" strike="noStrike" smtClean="0">
                          <a:solidFill>
                            <a:srgbClr val="000000"/>
                          </a:solidFill>
                          <a:latin typeface="+mn-ea"/>
                          <a:ea typeface="+mn-ea"/>
                        </a:rPr>
                        <a:t>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4" name="표 13"/>
          <p:cNvGraphicFramePr>
            <a:graphicFrameLocks noGrp="1"/>
          </p:cNvGraphicFramePr>
          <p:nvPr>
            <p:extLst>
              <p:ext uri="{D42A27DB-BD31-4B8C-83A1-F6EECF244321}">
                <p14:modId xmlns:p14="http://schemas.microsoft.com/office/powerpoint/2010/main" val="818296188"/>
              </p:ext>
            </p:extLst>
          </p:nvPr>
        </p:nvGraphicFramePr>
        <p:xfrm>
          <a:off x="323528" y="5625244"/>
          <a:ext cx="8532946" cy="811501"/>
        </p:xfrm>
        <a:graphic>
          <a:graphicData uri="http://schemas.openxmlformats.org/drawingml/2006/table">
            <a:tbl>
              <a:tblPr/>
              <a:tblGrid>
                <a:gridCol w="1296286"/>
                <a:gridCol w="1206110"/>
                <a:gridCol w="1206110"/>
                <a:gridCol w="1206110"/>
                <a:gridCol w="1206110"/>
                <a:gridCol w="1206110"/>
                <a:gridCol w="1206110"/>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lt"/>
                          <a:ea typeface="+mn-ea"/>
                        </a:rPr>
                        <a:t>일반음식</a:t>
                      </a:r>
                      <a:endParaRPr lang="en-US" altLang="ko-KR" sz="1200" b="1" i="0" u="none" strike="noStrike" smtClean="0">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음식료품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휴게</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가맹점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3</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비중</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chemeClr val="tx1"/>
                          </a:solidFill>
                          <a:latin typeface="+mn-lt"/>
                          <a:ea typeface="+mn-ea"/>
                        </a:rPr>
                        <a:t>100%</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chemeClr val="tx1"/>
                          </a:solidFill>
                          <a:latin typeface="+mn-lt"/>
                          <a:ea typeface="+mn-ea"/>
                        </a:rPr>
                        <a:t>-</a:t>
                      </a: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chemeClr val="tx1"/>
                        </a:solidFill>
                        <a:latin typeface="+mn-lt"/>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5" name="그림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2" y="2420888"/>
            <a:ext cx="4763193" cy="3060340"/>
          </a:xfrm>
          <a:prstGeom prst="rect">
            <a:avLst/>
          </a:prstGeom>
          <a:ln>
            <a:solidFill>
              <a:schemeClr val="bg1">
                <a:lumMod val="65000"/>
              </a:schemeClr>
            </a:solidFill>
          </a:ln>
        </p:spPr>
      </p:pic>
      <p:sp>
        <p:nvSpPr>
          <p:cNvPr id="12" name="직사각형 11"/>
          <p:cNvSpPr/>
          <p:nvPr/>
        </p:nvSpPr>
        <p:spPr>
          <a:xfrm>
            <a:off x="143508"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 업종</a:t>
            </a:r>
            <a:r>
              <a:rPr lang="en-US" altLang="ko-KR" sz="1600" spc="100">
                <a:ln>
                  <a:solidFill>
                    <a:prstClr val="black">
                      <a:alpha val="20000"/>
                    </a:prstClr>
                  </a:solidFill>
                </a:ln>
                <a:solidFill>
                  <a:srgbClr val="000000"/>
                </a:solidFill>
                <a:latin typeface="NOVA Bold"/>
                <a:ea typeface="NOVA Bold"/>
                <a:cs typeface="Arial" pitchFamily="34" charset="0"/>
              </a:rPr>
              <a:t>, 12</a:t>
            </a:r>
            <a:r>
              <a:rPr lang="ko-KR" altLang="en-US" sz="1600" spc="100">
                <a:ln>
                  <a:solidFill>
                    <a:prstClr val="black">
                      <a:alpha val="20000"/>
                    </a:prstClr>
                  </a:solidFill>
                </a:ln>
                <a:solidFill>
                  <a:srgbClr val="000000"/>
                </a:solidFill>
                <a:latin typeface="NOVA Bold"/>
                <a:ea typeface="NOVA Bold"/>
                <a:cs typeface="Arial" pitchFamily="34" charset="0"/>
              </a:rPr>
              <a:t>개 가맹점이 있었으나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년 내 </a:t>
            </a:r>
            <a:r>
              <a:rPr lang="en-US" altLang="ko-KR" sz="1600" spc="100">
                <a:ln>
                  <a:solidFill>
                    <a:prstClr val="black">
                      <a:alpha val="20000"/>
                    </a:prstClr>
                  </a:solidFill>
                </a:ln>
                <a:solidFill>
                  <a:srgbClr val="000000"/>
                </a:solidFill>
                <a:latin typeface="NOVA Bold"/>
                <a:ea typeface="NOVA Bold"/>
                <a:cs typeface="Arial" pitchFamily="34" charset="0"/>
              </a:rPr>
              <a:t> 9</a:t>
            </a:r>
            <a:r>
              <a:rPr lang="ko-KR" altLang="en-US" sz="1600" spc="100">
                <a:ln>
                  <a:solidFill>
                    <a:prstClr val="black">
                      <a:alpha val="20000"/>
                    </a:prstClr>
                  </a:solidFill>
                </a:ln>
                <a:solidFill>
                  <a:srgbClr val="000000"/>
                </a:solidFill>
                <a:latin typeface="NOVA Bold"/>
                <a:ea typeface="NOVA Bold"/>
                <a:cs typeface="Arial" pitchFamily="34" charset="0"/>
              </a:rPr>
              <a:t>개 가맹점이 폐업하여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현재 일반음식 업종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개의 가맹점으로 구성되어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평균 </a:t>
            </a:r>
            <a:r>
              <a:rPr lang="ko-KR" altLang="en-US" sz="1600" spc="100">
                <a:ln>
                  <a:solidFill>
                    <a:prstClr val="black">
                      <a:alpha val="20000"/>
                    </a:prstClr>
                  </a:solidFill>
                </a:ln>
                <a:solidFill>
                  <a:srgbClr val="000000"/>
                </a:solidFill>
                <a:latin typeface="NOVA Bold"/>
                <a:ea typeface="NOVA Bold"/>
                <a:cs typeface="Arial" pitchFamily="34" charset="0"/>
              </a:rPr>
              <a:t>업력</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개월로 가장 짧은 시장임</a:t>
            </a:r>
            <a:r>
              <a:rPr lang="en-US" altLang="ko-KR" sz="1600" spc="100">
                <a:ln>
                  <a:solidFill>
                    <a:prstClr val="black">
                      <a:alpha val="20000"/>
                    </a:prstClr>
                  </a:solidFill>
                </a:ln>
                <a:solidFill>
                  <a:srgbClr val="000000"/>
                </a:solidFill>
                <a:latin typeface="NOVA Bold"/>
                <a:ea typeface="NOVA Bold"/>
                <a:cs typeface="Arial" pitchFamily="34" charset="0"/>
              </a:rPr>
              <a:t> </a:t>
            </a:r>
          </a:p>
        </p:txBody>
      </p:sp>
    </p:spTree>
    <p:extLst>
      <p:ext uri="{BB962C8B-B14F-4D97-AF65-F5344CB8AC3E}">
        <p14:creationId xmlns:p14="http://schemas.microsoft.com/office/powerpoint/2010/main" val="1970101068"/>
      </p:ext>
    </p:extLst>
  </p:cSld>
  <p:clrMapOvr>
    <a:masterClrMapping/>
  </p:clrMapOvr>
  <p:transition/>
  <p:timing/>
</p:sld>
</file>

<file path=ppt/slides/slide4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창업 </a:t>
            </a:r>
            <a:r>
              <a:rPr lang="en-US" altLang="ko-KR" smtClean="0"/>
              <a:t>/ </a:t>
            </a:r>
            <a:r>
              <a:rPr lang="ko-KR" altLang="en-US" smtClean="0"/>
              <a:t>폐업 및 업력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중문 향토 </a:t>
            </a:r>
            <a:r>
              <a:rPr lang="en-US" altLang="ko-KR"/>
              <a:t>5</a:t>
            </a:r>
            <a:r>
              <a:rPr lang="ko-KR" altLang="en-US"/>
              <a:t>일 </a:t>
            </a:r>
            <a:r>
              <a:rPr lang="ko-KR" altLang="en-US" smtClean="0"/>
              <a:t>시장 업종 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54388"/>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2" y="20303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창업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폐업 현황</a:t>
            </a:r>
          </a:p>
        </p:txBody>
      </p:sp>
      <p:graphicFrame>
        <p:nvGraphicFramePr>
          <p:cNvPr id="12" name="표 11"/>
          <p:cNvGraphicFramePr>
            <a:graphicFrameLocks noGrp="1"/>
          </p:cNvGraphicFramePr>
          <p:nvPr>
            <p:extLst>
              <p:ext uri="{D42A27DB-BD31-4B8C-83A1-F6EECF244321}">
                <p14:modId xmlns:p14="http://schemas.microsoft.com/office/powerpoint/2010/main" val="564600939"/>
              </p:ext>
            </p:extLst>
          </p:nvPr>
        </p:nvGraphicFramePr>
        <p:xfrm>
          <a:off x="349493" y="2420886"/>
          <a:ext cx="8470981" cy="2233918"/>
        </p:xfrm>
        <a:graphic>
          <a:graphicData uri="http://schemas.openxmlformats.org/drawingml/2006/table">
            <a:tbl>
              <a:tblPr/>
              <a:tblGrid>
                <a:gridCol w="681259"/>
                <a:gridCol w="832236"/>
                <a:gridCol w="1159581"/>
                <a:gridCol w="1159581"/>
                <a:gridCol w="1159581"/>
                <a:gridCol w="1159581"/>
                <a:gridCol w="1159581"/>
                <a:gridCol w="1159581"/>
              </a:tblGrid>
              <a:tr h="388067">
                <a:tc>
                  <a:txBody>
                    <a:bodyPr/>
                    <a:lstStyle/>
                    <a:p>
                      <a:pPr algn="ctr" rtl="0" fontAlgn="ctr"/>
                      <a:r>
                        <a:rPr lang="ko-KR" altLang="en-US" sz="1200" b="1" i="0" u="none" strike="noStrike" smtClean="0">
                          <a:solidFill>
                            <a:schemeClr val="bg1"/>
                          </a:solidFill>
                          <a:latin typeface="+mn-ea"/>
                          <a:ea typeface="+mn-ea"/>
                        </a:rPr>
                        <a:t>년도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음식료품</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chemeClr val="tx1"/>
                          </a:solidFill>
                          <a:latin typeface="+mn-ea"/>
                          <a:ea typeface="+mn-ea"/>
                        </a:rPr>
                        <a:t>휴게</a:t>
                      </a: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3693">
                <a:tc rowSpan="2">
                  <a:txBody>
                    <a:bodyPr/>
                    <a:lstStyle/>
                    <a:p>
                      <a:pPr algn="ctr" rtl="0" fontAlgn="ctr"/>
                      <a:r>
                        <a:rPr lang="en-US" altLang="ko-KR" sz="1200" b="1" i="0" u="none" strike="noStrike" smtClean="0">
                          <a:solidFill>
                            <a:schemeClr val="bg1"/>
                          </a:solidFill>
                          <a:latin typeface="+mn-ea"/>
                          <a:ea typeface="+mn-ea"/>
                        </a:rPr>
                        <a:t>’14</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2">
                  <a:txBody>
                    <a:bodyPr/>
                    <a:lstStyle/>
                    <a:p>
                      <a:pPr algn="ctr" rtl="0" fontAlgn="ctr"/>
                      <a:r>
                        <a:rPr lang="en-US" altLang="ko-KR" sz="1200" b="1" i="0" u="none" strike="noStrike" smtClean="0">
                          <a:solidFill>
                            <a:schemeClr val="bg1"/>
                          </a:solidFill>
                          <a:latin typeface="+mn-ea"/>
                          <a:ea typeface="+mn-ea"/>
                        </a:rPr>
                        <a:t>’15</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rowSpan="3">
                  <a:txBody>
                    <a:bodyPr/>
                    <a:lstStyle/>
                    <a:p>
                      <a:pPr algn="ctr" rtl="0" fontAlgn="ctr"/>
                      <a:r>
                        <a:rPr lang="en-US" altLang="ko-KR" sz="1200" b="1" i="0" u="none" strike="noStrike" smtClean="0">
                          <a:solidFill>
                            <a:schemeClr val="bg1"/>
                          </a:solidFill>
                          <a:latin typeface="+mn-ea"/>
                          <a:ea typeface="+mn-ea"/>
                        </a:rPr>
                        <a:t>‘16</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신규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폐업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3693">
                <a:tc vMerge="1">
                  <a:txBody>
                    <a:bodyPr/>
                    <a:lstStyle/>
                    <a:p>
                      <a:pPr algn="ctr" rtl="0" fontAlgn="ct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영업</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2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4" name="직선 연결선 13"/>
          <p:cNvCxnSpPr/>
          <p:nvPr/>
        </p:nvCxnSpPr>
        <p:spPr>
          <a:xfrm>
            <a:off x="365327" y="5157192"/>
            <a:ext cx="84605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4927" y="48331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평균 업력 현황</a:t>
            </a:r>
          </a:p>
        </p:txBody>
      </p:sp>
      <p:graphicFrame>
        <p:nvGraphicFramePr>
          <p:cNvPr id="16" name="표 15"/>
          <p:cNvGraphicFramePr>
            <a:graphicFrameLocks noGrp="1"/>
          </p:cNvGraphicFramePr>
          <p:nvPr>
            <p:extLst>
              <p:ext uri="{D42A27DB-BD31-4B8C-83A1-F6EECF244321}">
                <p14:modId xmlns:p14="http://schemas.microsoft.com/office/powerpoint/2010/main" val="1283365722"/>
              </p:ext>
            </p:extLst>
          </p:nvPr>
        </p:nvGraphicFramePr>
        <p:xfrm>
          <a:off x="372517" y="5230869"/>
          <a:ext cx="8447955" cy="1152129"/>
        </p:xfrm>
        <a:graphic>
          <a:graphicData uri="http://schemas.openxmlformats.org/drawingml/2006/table">
            <a:tbl>
              <a:tblPr/>
              <a:tblGrid>
                <a:gridCol w="1509381"/>
                <a:gridCol w="1156429"/>
                <a:gridCol w="1156429"/>
                <a:gridCol w="1156429"/>
                <a:gridCol w="1156429"/>
                <a:gridCol w="1156429"/>
                <a:gridCol w="1156429"/>
              </a:tblGrid>
              <a:tr h="379176">
                <a:tc>
                  <a:txBody>
                    <a:bodyPr/>
                    <a:lstStyle/>
                    <a:p>
                      <a:pPr algn="ctr" rtl="0" fontAlgn="ctr"/>
                      <a:r>
                        <a:rPr lang="ko-KR" altLang="en-US" sz="1200" b="1" i="0" u="none" strike="noStrike" smtClean="0">
                          <a:solidFill>
                            <a:schemeClr val="bg1"/>
                          </a:solidFill>
                          <a:latin typeface="+mn-ea"/>
                          <a:ea typeface="+mn-ea"/>
                        </a:rPr>
                        <a:t>업종</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tx1"/>
                          </a:solidFill>
                          <a:latin typeface="+mn-ea"/>
                          <a:ea typeface="+mn-ea"/>
                        </a:rPr>
                        <a:t>일반음식</a:t>
                      </a:r>
                      <a:endParaRPr lang="en-US" altLang="ko-KR" sz="1200" b="1" i="0" u="none" strike="noStrike" smtClean="0">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음식료품</a:t>
                      </a:r>
                      <a:endParaRPr lang="en-US" sz="12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1" i="0" u="none" strike="noStrike" smtClean="0">
                          <a:solidFill>
                            <a:srgbClr val="FF0000"/>
                          </a:solidFill>
                          <a:latin typeface="+mn-ea"/>
                          <a:ea typeface="+mn-ea"/>
                        </a:rPr>
                        <a:t>휴게</a:t>
                      </a:r>
                      <a:endParaRPr lang="en-US" sz="1200" b="1"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endParaRPr lang="en-US" sz="1200" b="1" i="0" u="none" strike="noStrike">
                        <a:solidFill>
                          <a:schemeClr val="tx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57651">
                <a:tc>
                  <a:txBody>
                    <a:bodyPr/>
                    <a:lstStyle/>
                    <a:p>
                      <a:pPr algn="ctr" rtl="0" fontAlgn="ctr"/>
                      <a:r>
                        <a:rPr lang="ko-KR" altLang="en-US" sz="1200" b="1" i="0" u="none" strike="noStrike" smtClean="0">
                          <a:solidFill>
                            <a:schemeClr val="bg1"/>
                          </a:solidFill>
                          <a:latin typeface="+mn-ea"/>
                          <a:ea typeface="+mn-ea"/>
                        </a:rPr>
                        <a:t>전체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9</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3</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영업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11</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7651">
                <a:tc>
                  <a:txBody>
                    <a:bodyPr/>
                    <a:lstStyle/>
                    <a:p>
                      <a:pPr algn="ctr" rtl="0" fontAlgn="ctr"/>
                      <a:r>
                        <a:rPr lang="ko-KR" altLang="en-US" sz="1200" b="1" i="0" u="none" strike="noStrike" smtClean="0">
                          <a:solidFill>
                            <a:schemeClr val="bg1"/>
                          </a:solidFill>
                          <a:latin typeface="+mn-ea"/>
                          <a:ea typeface="+mn-ea"/>
                        </a:rPr>
                        <a:t>폐업 기준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FF0000"/>
                          </a:solidFill>
                          <a:latin typeface="+mn-ea"/>
                          <a:ea typeface="+mn-ea"/>
                        </a:rPr>
                        <a:t>1</a:t>
                      </a:r>
                      <a:r>
                        <a:rPr lang="ko-KR" altLang="en-US" sz="1000" b="0" i="0" u="none" strike="noStrike" smtClean="0">
                          <a:solidFill>
                            <a:srgbClr val="FF0000"/>
                          </a:solidFill>
                          <a:latin typeface="+mn-ea"/>
                          <a:ea typeface="+mn-ea"/>
                        </a:rPr>
                        <a:t>년 </a:t>
                      </a:r>
                      <a:r>
                        <a:rPr lang="en-US" altLang="ko-KR" sz="1000" b="0" i="0" u="none" strike="noStrike" smtClean="0">
                          <a:solidFill>
                            <a:srgbClr val="FF0000"/>
                          </a:solidFill>
                          <a:latin typeface="+mn-ea"/>
                          <a:ea typeface="+mn-ea"/>
                        </a:rPr>
                        <a:t>3</a:t>
                      </a:r>
                      <a:r>
                        <a:rPr lang="ko-KR" altLang="en-US" sz="1000" b="0" i="0" u="none" strike="noStrike" smtClean="0">
                          <a:solidFill>
                            <a:srgbClr val="FF0000"/>
                          </a:solidFill>
                          <a:latin typeface="+mn-ea"/>
                          <a:ea typeface="+mn-ea"/>
                        </a:rPr>
                        <a:t>개월</a:t>
                      </a:r>
                      <a:endParaRPr lang="ko-KR" altLang="en-US" sz="1000" b="0" i="0" u="none" strike="noStrike">
                        <a:solidFill>
                          <a:srgbClr val="FF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 </a:t>
                      </a:r>
                      <a:r>
                        <a:rPr lang="en-US" altLang="ko-KR" sz="1000" b="0" i="0" u="none" strike="noStrike" smtClean="0">
                          <a:solidFill>
                            <a:srgbClr val="000000"/>
                          </a:solidFill>
                          <a:latin typeface="+mn-ea"/>
                          <a:ea typeface="+mn-ea"/>
                        </a:rPr>
                        <a:t>3</a:t>
                      </a:r>
                      <a:r>
                        <a:rPr lang="ko-KR" altLang="en-US" sz="1000" b="0" i="0" u="none" strike="noStrike" smtClean="0">
                          <a:solidFill>
                            <a:srgbClr val="000000"/>
                          </a:solidFill>
                          <a:latin typeface="+mn-ea"/>
                          <a:ea typeface="+mn-ea"/>
                        </a:rPr>
                        <a:t>개월</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000" b="0" i="0" u="none" strike="noStrike" smtClean="0">
                          <a:solidFill>
                            <a:srgbClr val="000000"/>
                          </a:solidFill>
                          <a:latin typeface="+mn-ea"/>
                          <a:ea typeface="+mn-ea"/>
                        </a:rPr>
                        <a:t>1</a:t>
                      </a:r>
                      <a:r>
                        <a:rPr lang="ko-KR" altLang="en-US" sz="1000" b="0" i="0" u="none" strike="noStrike" smtClean="0">
                          <a:solidFill>
                            <a:srgbClr val="000000"/>
                          </a:solidFill>
                          <a:latin typeface="+mn-ea"/>
                          <a:ea typeface="+mn-ea"/>
                        </a:rPr>
                        <a:t>년</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7" name="TextBox 16"/>
          <p:cNvSpPr txBox="1"/>
          <p:nvPr/>
        </p:nvSpPr>
        <p:spPr>
          <a:xfrm>
            <a:off x="383240" y="641900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19" name="TextBox 18"/>
          <p:cNvSpPr txBox="1"/>
          <p:nvPr/>
        </p:nvSpPr>
        <p:spPr>
          <a:xfrm>
            <a:off x="395536" y="4690809"/>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16.8</a:t>
            </a:r>
            <a:r>
              <a:rPr lang="ko-KR" altLang="en-US" sz="1000">
                <a:solidFill>
                  <a:srgbClr val="000000"/>
                </a:solidFill>
                <a:cs typeface="Arial Narrow" pitchFamily="34" charset="0"/>
              </a:rPr>
              <a:t>월까지 누계 기준</a:t>
            </a:r>
          </a:p>
        </p:txBody>
      </p:sp>
      <p:sp>
        <p:nvSpPr>
          <p:cNvPr id="20" name="위쪽 화살표 19"/>
          <p:cNvSpPr/>
          <p:nvPr/>
        </p:nvSpPr>
        <p:spPr>
          <a:xfrm rot="10800000">
            <a:off x="2555776" y="3933056"/>
            <a:ext cx="288032" cy="39437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1" name="위쪽 화살표 20"/>
          <p:cNvSpPr/>
          <p:nvPr/>
        </p:nvSpPr>
        <p:spPr>
          <a:xfrm>
            <a:off x="2555776" y="2894195"/>
            <a:ext cx="288032" cy="89484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143508"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년까지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 업종이 영업 중이었으나</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년부터 </a:t>
            </a:r>
            <a:r>
              <a:rPr lang="en-US" altLang="ko-KR" sz="1600" spc="100">
                <a:ln>
                  <a:solidFill>
                    <a:prstClr val="black">
                      <a:alpha val="20000"/>
                    </a:prstClr>
                  </a:solidFill>
                </a:ln>
                <a:solidFill>
                  <a:srgbClr val="000000"/>
                </a:solidFill>
                <a:latin typeface="NOVA Bold"/>
                <a:ea typeface="NOVA Bold"/>
                <a:cs typeface="Arial" pitchFamily="34" charset="0"/>
              </a:rPr>
              <a:t>9</a:t>
            </a:r>
            <a:r>
              <a:rPr lang="ko-KR" altLang="en-US" sz="1600" spc="100">
                <a:ln>
                  <a:solidFill>
                    <a:prstClr val="black">
                      <a:alpha val="20000"/>
                    </a:prstClr>
                  </a:solidFill>
                </a:ln>
                <a:solidFill>
                  <a:srgbClr val="000000"/>
                </a:solidFill>
                <a:latin typeface="NOVA Bold"/>
                <a:ea typeface="NOVA Bold"/>
                <a:cs typeface="Arial" pitchFamily="34" charset="0"/>
              </a:rPr>
              <a:t>개 가맹점이 폐업되어 현재 일반음식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 가맹점만 영업 중이며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폐업 가맹점의 평균 </a:t>
            </a:r>
            <a:r>
              <a:rPr lang="ko-KR" altLang="en-US" sz="1600" spc="100">
                <a:ln>
                  <a:solidFill>
                    <a:prstClr val="black">
                      <a:alpha val="20000"/>
                    </a:prstClr>
                  </a:solidFill>
                </a:ln>
                <a:solidFill>
                  <a:srgbClr val="000000"/>
                </a:solidFill>
                <a:latin typeface="NOVA Bold"/>
                <a:ea typeface="NOVA Bold"/>
                <a:cs typeface="Arial" pitchFamily="34" charset="0"/>
              </a:rPr>
              <a:t>업력이</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개월로 영업기간이 짧음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2" name="위쪽 화살표 21"/>
          <p:cNvSpPr/>
          <p:nvPr/>
        </p:nvSpPr>
        <p:spPr>
          <a:xfrm rot="10800000">
            <a:off x="3707904" y="3939799"/>
            <a:ext cx="288032" cy="39437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위쪽 화살표 22"/>
          <p:cNvSpPr/>
          <p:nvPr/>
        </p:nvSpPr>
        <p:spPr>
          <a:xfrm>
            <a:off x="3707903" y="2852936"/>
            <a:ext cx="288032" cy="390789"/>
          </a:xfrm>
          <a:prstGeom prst="upArrow">
            <a:avLst/>
          </a:prstGeom>
          <a:solidFill>
            <a:srgbClr val="FF0000">
              <a:alpha val="35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060426900"/>
      </p:ext>
    </p:extLst>
  </p:cSld>
  <p:clrMapOvr>
    <a:masterClrMapping/>
  </p:clrMapOvr>
  <p:transition/>
  <p:timing/>
</p:sld>
</file>

<file path=ppt/slides/slide4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중문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10" name="직선 연결선 9"/>
          <p:cNvCxnSpPr/>
          <p:nvPr/>
        </p:nvCxnSpPr>
        <p:spPr>
          <a:xfrm>
            <a:off x="503948" y="2746593"/>
            <a:ext cx="3167923"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3548" y="2422557"/>
            <a:ext cx="31683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거래패턴 현황</a:t>
            </a:r>
          </a:p>
        </p:txBody>
      </p:sp>
      <p:cxnSp>
        <p:nvCxnSpPr>
          <p:cNvPr id="13" name="직선 연결선 12"/>
          <p:cNvCxnSpPr/>
          <p:nvPr/>
        </p:nvCxnSpPr>
        <p:spPr>
          <a:xfrm>
            <a:off x="4103948" y="224086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03948" y="1951604"/>
            <a:ext cx="47165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a:t>
            </a:r>
          </a:p>
        </p:txBody>
      </p:sp>
      <p:graphicFrame>
        <p:nvGraphicFramePr>
          <p:cNvPr id="15" name="표 14"/>
          <p:cNvGraphicFramePr>
            <a:graphicFrameLocks noGrp="1"/>
          </p:cNvGraphicFramePr>
          <p:nvPr>
            <p:extLst>
              <p:ext uri="{D42A27DB-BD31-4B8C-83A1-F6EECF244321}">
                <p14:modId xmlns:p14="http://schemas.microsoft.com/office/powerpoint/2010/main" val="2979062386"/>
              </p:ext>
            </p:extLst>
          </p:nvPr>
        </p:nvGraphicFramePr>
        <p:xfrm>
          <a:off x="4103947" y="2313616"/>
          <a:ext cx="4752129" cy="1080613"/>
        </p:xfrm>
        <a:graphic>
          <a:graphicData uri="http://schemas.openxmlformats.org/drawingml/2006/table">
            <a:tbl>
              <a:tblPr/>
              <a:tblGrid>
                <a:gridCol w="648073"/>
                <a:gridCol w="630070"/>
                <a:gridCol w="630070"/>
                <a:gridCol w="710979"/>
                <a:gridCol w="710979"/>
                <a:gridCol w="710979"/>
                <a:gridCol w="710979"/>
              </a:tblGrid>
              <a:tr h="218117">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성별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200" b="1" i="0" u="none" strike="noStrike" smtClean="0">
                          <a:solidFill>
                            <a:schemeClr val="bg1"/>
                          </a:solidFill>
                          <a:latin typeface="+mn-ea"/>
                          <a:ea typeface="+mn-ea"/>
                        </a:rPr>
                        <a:t>연령대별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8117">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남</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여</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20</a:t>
                      </a:r>
                      <a:r>
                        <a:rPr lang="ko-KR" altLang="en-US" sz="1050" b="1" i="0" u="none" strike="noStrike" smtClean="0">
                          <a:solidFill>
                            <a:schemeClr val="bg1"/>
                          </a:solidFill>
                          <a:latin typeface="+mn-ea"/>
                          <a:ea typeface="+mn-ea"/>
                        </a:rPr>
                        <a:t>대 이하</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30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40</a:t>
                      </a:r>
                      <a:r>
                        <a:rPr lang="ko-KR" altLang="en-US" sz="1050" b="1" i="0" u="none" strike="noStrike" smtClean="0">
                          <a:solidFill>
                            <a:schemeClr val="bg1"/>
                          </a:solidFill>
                          <a:latin typeface="+mn-ea"/>
                          <a:ea typeface="+mn-ea"/>
                        </a:rPr>
                        <a:t>대</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050" b="1" i="0" u="none" strike="noStrike" smtClean="0">
                          <a:solidFill>
                            <a:schemeClr val="bg1"/>
                          </a:solidFill>
                          <a:latin typeface="+mn-ea"/>
                          <a:ea typeface="+mn-ea"/>
                        </a:rPr>
                        <a:t>50</a:t>
                      </a:r>
                      <a:r>
                        <a:rPr lang="ko-KR" altLang="en-US" sz="1050" b="1" i="0" u="none" strike="noStrike" smtClean="0">
                          <a:solidFill>
                            <a:schemeClr val="bg1"/>
                          </a:solidFill>
                          <a:latin typeface="+mn-ea"/>
                          <a:ea typeface="+mn-ea"/>
                        </a:rPr>
                        <a:t>대 이상</a:t>
                      </a:r>
                      <a:endParaRPr lang="en-US" sz="105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1479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1479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표 20"/>
          <p:cNvGraphicFramePr>
            <a:graphicFrameLocks noGrp="1"/>
          </p:cNvGraphicFramePr>
          <p:nvPr>
            <p:extLst>
              <p:ext uri="{D42A27DB-BD31-4B8C-83A1-F6EECF244321}">
                <p14:modId xmlns:p14="http://schemas.microsoft.com/office/powerpoint/2010/main" val="1503498587"/>
              </p:ext>
            </p:extLst>
          </p:nvPr>
        </p:nvGraphicFramePr>
        <p:xfrm>
          <a:off x="4103945" y="3932564"/>
          <a:ext cx="4752531" cy="1152620"/>
        </p:xfrm>
        <a:graphic>
          <a:graphicData uri="http://schemas.openxmlformats.org/drawingml/2006/table">
            <a:tbl>
              <a:tblPr/>
              <a:tblGrid>
                <a:gridCol w="851751"/>
                <a:gridCol w="975195"/>
                <a:gridCol w="975195"/>
                <a:gridCol w="975195"/>
                <a:gridCol w="975195"/>
              </a:tblGrid>
              <a:tr h="232651">
                <a:tc rowSpan="2">
                  <a:txBody>
                    <a:body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200" b="1" i="0" u="none" strike="noStrike" smtClean="0">
                          <a:solidFill>
                            <a:schemeClr val="bg1"/>
                          </a:solidFill>
                          <a:latin typeface="+mn-ea"/>
                          <a:ea typeface="+mn-ea"/>
                        </a:rPr>
                        <a:t>시간대별</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200" b="1" i="0" u="none" strike="noStrike" smtClean="0">
                          <a:solidFill>
                            <a:schemeClr val="bg1"/>
                          </a:solidFill>
                          <a:latin typeface="+mn-ea"/>
                          <a:ea typeface="+mn-ea"/>
                        </a:rPr>
                        <a:t>요일</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2651">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8~18</a:t>
                      </a:r>
                      <a:r>
                        <a:rPr lang="ko-KR" altLang="en-US" sz="1200" b="1" i="0" u="none" strike="noStrike" smtClean="0">
                          <a:solidFill>
                            <a:schemeClr val="bg1"/>
                          </a:solidFill>
                          <a:latin typeface="+mn-ea"/>
                          <a:ea typeface="+mn-ea"/>
                        </a:rPr>
                        <a:t>시</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18~8</a:t>
                      </a:r>
                      <a:r>
                        <a:rPr lang="ko-KR" altLang="en-US" sz="1200" b="1" i="0" u="none" strike="noStrike" smtClean="0">
                          <a:solidFill>
                            <a:schemeClr val="bg1"/>
                          </a:solidFill>
                          <a:latin typeface="+mn-ea"/>
                          <a:ea typeface="+mn-ea"/>
                        </a:rPr>
                        <a:t>시</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주말</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주중</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2910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29106">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TextBox 22"/>
          <p:cNvSpPr txBox="1"/>
          <p:nvPr/>
        </p:nvSpPr>
        <p:spPr>
          <a:xfrm>
            <a:off x="4103948" y="3573016"/>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거래패턴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4" name="표 23"/>
          <p:cNvGraphicFramePr>
            <a:graphicFrameLocks noGrp="1"/>
          </p:cNvGraphicFramePr>
          <p:nvPr>
            <p:extLst>
              <p:ext uri="{D42A27DB-BD31-4B8C-83A1-F6EECF244321}">
                <p14:modId xmlns:p14="http://schemas.microsoft.com/office/powerpoint/2010/main" val="4244622731"/>
              </p:ext>
            </p:extLst>
          </p:nvPr>
        </p:nvGraphicFramePr>
        <p:xfrm>
          <a:off x="431540" y="4976680"/>
          <a:ext cx="3276364" cy="1152128"/>
        </p:xfrm>
        <a:graphic>
          <a:graphicData uri="http://schemas.openxmlformats.org/drawingml/2006/table">
            <a:tbl>
              <a:tblPr/>
              <a:tblGrid>
                <a:gridCol w="622780"/>
                <a:gridCol w="893554"/>
                <a:gridCol w="920631"/>
                <a:gridCol w="83939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인당 건수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인당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건당 금액</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84,643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53,864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50,564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48,808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5" name="직선 연결선 24"/>
          <p:cNvCxnSpPr/>
          <p:nvPr/>
        </p:nvCxnSpPr>
        <p:spPr>
          <a:xfrm>
            <a:off x="467944" y="4904672"/>
            <a:ext cx="321796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473" y="4581128"/>
            <a:ext cx="321839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7" name="TextBox 26"/>
          <p:cNvSpPr txBox="1"/>
          <p:nvPr/>
        </p:nvSpPr>
        <p:spPr>
          <a:xfrm>
            <a:off x="503548" y="4114745"/>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2" name="표 41"/>
          <p:cNvGraphicFramePr>
            <a:graphicFrameLocks noGrp="1"/>
          </p:cNvGraphicFramePr>
          <p:nvPr>
            <p:extLst>
              <p:ext uri="{D42A27DB-BD31-4B8C-83A1-F6EECF244321}">
                <p14:modId xmlns:p14="http://schemas.microsoft.com/office/powerpoint/2010/main" val="1294846063"/>
              </p:ext>
            </p:extLst>
          </p:nvPr>
        </p:nvGraphicFramePr>
        <p:xfrm>
          <a:off x="4103948" y="5552743"/>
          <a:ext cx="4752526" cy="972601"/>
        </p:xfrm>
        <a:graphic>
          <a:graphicData uri="http://schemas.openxmlformats.org/drawingml/2006/table">
            <a:tbl>
              <a:tblPr/>
              <a:tblGrid>
                <a:gridCol w="842390"/>
                <a:gridCol w="977534"/>
                <a:gridCol w="977534"/>
                <a:gridCol w="977534"/>
                <a:gridCol w="977534"/>
              </a:tblGrid>
              <a:tr h="24596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1~3</a:t>
                      </a:r>
                      <a:r>
                        <a:rPr lang="en-US" sz="1200" b="1" i="0" u="none" strike="noStrike" baseline="0" smtClean="0">
                          <a:solidFill>
                            <a:schemeClr val="bg1"/>
                          </a:solidFill>
                          <a:latin typeface="+mn-ea"/>
                          <a:ea typeface="+mn-ea"/>
                        </a:rPr>
                        <a:t>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3~5 Km</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5 Km ~</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213">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8" name="TextBox 47"/>
          <p:cNvSpPr txBox="1"/>
          <p:nvPr/>
        </p:nvSpPr>
        <p:spPr>
          <a:xfrm>
            <a:off x="4103948" y="5192704"/>
            <a:ext cx="471612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거리별 고객분포 현황</a:t>
            </a:r>
          </a:p>
        </p:txBody>
      </p:sp>
      <p:cxnSp>
        <p:nvCxnSpPr>
          <p:cNvPr id="49" name="직선 연결선 48"/>
          <p:cNvCxnSpPr/>
          <p:nvPr/>
        </p:nvCxnSpPr>
        <p:spPr>
          <a:xfrm>
            <a:off x="4139952" y="386104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4139952" y="5481228"/>
            <a:ext cx="47165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51" name="표 50"/>
          <p:cNvGraphicFramePr>
            <a:graphicFrameLocks noGrp="1"/>
          </p:cNvGraphicFramePr>
          <p:nvPr>
            <p:extLst>
              <p:ext uri="{D42A27DB-BD31-4B8C-83A1-F6EECF244321}">
                <p14:modId xmlns:p14="http://schemas.microsoft.com/office/powerpoint/2010/main" val="2172149991"/>
              </p:ext>
            </p:extLst>
          </p:nvPr>
        </p:nvGraphicFramePr>
        <p:xfrm>
          <a:off x="478612" y="2854605"/>
          <a:ext cx="3229291" cy="1233926"/>
        </p:xfrm>
        <a:graphic>
          <a:graphicData uri="http://schemas.openxmlformats.org/drawingml/2006/table">
            <a:tbl>
              <a:tblPr/>
              <a:tblGrid>
                <a:gridCol w="613832"/>
                <a:gridCol w="880716"/>
                <a:gridCol w="907404"/>
                <a:gridCol w="827339"/>
              </a:tblGrid>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년도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고객수</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거래건수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거래금액</a:t>
                      </a:r>
                      <a:endParaRPr lang="en-US" altLang="ko-KR" sz="1200" b="1" i="0" u="none" strike="noStrike" smtClean="0">
                        <a:solidFill>
                          <a:schemeClr val="bg1"/>
                        </a:solidFill>
                        <a:latin typeface="+mn-ea"/>
                        <a:ea typeface="+mn-ea"/>
                      </a:endParaRPr>
                    </a:p>
                    <a:p>
                      <a:pPr algn="ctr" rtl="0" fontAlgn="ctr"/>
                      <a:r>
                        <a:rPr lang="en-US"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백만원</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‘14</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’15</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88032">
                <a:tc>
                  <a:txBody>
                    <a:bodyPr/>
                    <a:lstStyle/>
                    <a:p>
                      <a:pPr algn="ctr" rtl="0" fontAlgn="ctr"/>
                      <a:r>
                        <a:rPr lang="en-US" altLang="ko-KR" sz="1200" b="1" i="0" u="none" strike="noStrike" smtClean="0">
                          <a:solidFill>
                            <a:schemeClr val="bg1"/>
                          </a:solidFill>
                          <a:latin typeface="+mn-ea"/>
                          <a:ea typeface="+mn-ea"/>
                        </a:rPr>
                        <a:t>’16</a:t>
                      </a:r>
                      <a:r>
                        <a:rPr lang="ko-KR" altLang="en-US" sz="1200" b="1" i="0" u="none" strike="noStrike" smtClean="0">
                          <a:solidFill>
                            <a:schemeClr val="bg1"/>
                          </a:solidFill>
                          <a:latin typeface="+mn-ea"/>
                          <a:ea typeface="+mn-ea"/>
                        </a:rPr>
                        <a:t>년</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3" name="위쪽 화살표 52"/>
          <p:cNvSpPr/>
          <p:nvPr/>
        </p:nvSpPr>
        <p:spPr>
          <a:xfrm rot="10800000">
            <a:off x="3522505" y="5344183"/>
            <a:ext cx="288032" cy="720080"/>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a:off x="7128284"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8" name="위쪽 화살표 57"/>
          <p:cNvSpPr/>
          <p:nvPr/>
        </p:nvSpPr>
        <p:spPr>
          <a:xfrm rot="10800000">
            <a:off x="7884368" y="2766451"/>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9" name="위쪽 화살표 58"/>
          <p:cNvSpPr/>
          <p:nvPr/>
        </p:nvSpPr>
        <p:spPr>
          <a:xfrm>
            <a:off x="6408204" y="2780928"/>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1" name="위쪽 화살표 60"/>
          <p:cNvSpPr/>
          <p:nvPr/>
        </p:nvSpPr>
        <p:spPr>
          <a:xfrm>
            <a:off x="6606026" y="445418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2" name="위쪽 화살표 61"/>
          <p:cNvSpPr/>
          <p:nvPr/>
        </p:nvSpPr>
        <p:spPr>
          <a:xfrm rot="10800000">
            <a:off x="5616116" y="443711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6" name="위쪽 화살표 65"/>
          <p:cNvSpPr/>
          <p:nvPr/>
        </p:nvSpPr>
        <p:spPr>
          <a:xfrm rot="10800000">
            <a:off x="655222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7" name="위쪽 화살표 66"/>
          <p:cNvSpPr/>
          <p:nvPr/>
        </p:nvSpPr>
        <p:spPr>
          <a:xfrm rot="10800000">
            <a:off x="7542501" y="5877272"/>
            <a:ext cx="288032" cy="626545"/>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8" name="위쪽 화살표 67"/>
          <p:cNvSpPr/>
          <p:nvPr/>
        </p:nvSpPr>
        <p:spPr>
          <a:xfrm>
            <a:off x="8530823" y="5891750"/>
            <a:ext cx="288032" cy="612068"/>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3" name="위쪽 화살표 42"/>
          <p:cNvSpPr/>
          <p:nvPr/>
        </p:nvSpPr>
        <p:spPr>
          <a:xfrm rot="4420004">
            <a:off x="2236050" y="2546225"/>
            <a:ext cx="288032" cy="223273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7" name="모서리가 둥근 직사각형 36"/>
          <p:cNvSpPr/>
          <p:nvPr/>
        </p:nvSpPr>
        <p:spPr>
          <a:xfrm>
            <a:off x="341516" y="2249853"/>
            <a:ext cx="3510404" cy="4095471"/>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5" name="구부러진 연결선 34"/>
          <p:cNvCxnSpPr>
            <a:stCxn id="39" idx="4"/>
            <a:endCxn id="36" idx="4"/>
          </p:cNvCxnSpPr>
          <p:nvPr/>
        </p:nvCxnSpPr>
        <p:spPr>
          <a:xfrm rot="5400000" flipH="1">
            <a:off x="2717548" y="5534988"/>
            <a:ext cx="252520" cy="936104"/>
          </a:xfrm>
          <a:prstGeom prst="curvedConnector3">
            <a:avLst>
              <a:gd name="adj1" fmla="val -90527"/>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1943708"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타원 38"/>
          <p:cNvSpPr/>
          <p:nvPr/>
        </p:nvSpPr>
        <p:spPr>
          <a:xfrm>
            <a:off x="2879812" y="5228707"/>
            <a:ext cx="864096" cy="90059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타원 40"/>
          <p:cNvSpPr/>
          <p:nvPr/>
        </p:nvSpPr>
        <p:spPr>
          <a:xfrm>
            <a:off x="1079612" y="3153400"/>
            <a:ext cx="864096" cy="920283"/>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4" name="타원 43"/>
          <p:cNvSpPr/>
          <p:nvPr/>
        </p:nvSpPr>
        <p:spPr>
          <a:xfrm>
            <a:off x="1979712" y="3153401"/>
            <a:ext cx="864096" cy="92028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5" name="타원 44"/>
          <p:cNvSpPr/>
          <p:nvPr/>
        </p:nvSpPr>
        <p:spPr>
          <a:xfrm>
            <a:off x="2879812" y="3153400"/>
            <a:ext cx="864096" cy="96134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46" name="구부러진 연결선 45"/>
          <p:cNvCxnSpPr>
            <a:stCxn id="41" idx="4"/>
            <a:endCxn id="44" idx="4"/>
          </p:cNvCxnSpPr>
          <p:nvPr/>
        </p:nvCxnSpPr>
        <p:spPr>
          <a:xfrm rot="16200000" flipH="1">
            <a:off x="1961710" y="3623633"/>
            <a:ext cx="12700" cy="900100"/>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구부러진 연결선 46"/>
          <p:cNvCxnSpPr>
            <a:stCxn id="41" idx="4"/>
            <a:endCxn id="45" idx="4"/>
          </p:cNvCxnSpPr>
          <p:nvPr/>
        </p:nvCxnSpPr>
        <p:spPr>
          <a:xfrm rot="16200000" flipH="1">
            <a:off x="2391229" y="3194114"/>
            <a:ext cx="41062" cy="1800200"/>
          </a:xfrm>
          <a:prstGeom prst="curvedConnector3">
            <a:avLst>
              <a:gd name="adj1" fmla="val 656719"/>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증가로 인해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금액 모두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감소하며</a:t>
            </a:r>
            <a:r>
              <a:rPr lang="en-US" altLang="ko-KR" sz="1600" spc="100">
                <a:ln>
                  <a:solidFill>
                    <a:prstClr val="black">
                      <a:alpha val="20000"/>
                    </a:prstClr>
                  </a:solidFill>
                </a:ln>
                <a:solidFill>
                  <a:srgbClr val="000000"/>
                </a:solidFill>
                <a:latin typeface="NOVA Bold"/>
                <a:ea typeface="NOVA Bold"/>
                <a:cs typeface="Arial" pitchFamily="34" charset="0"/>
              </a:rPr>
              <a:t>, 30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 매출이 증가하고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4" name="위쪽 화살표 53"/>
          <p:cNvSpPr/>
          <p:nvPr/>
        </p:nvSpPr>
        <p:spPr>
          <a:xfrm rot="10800000">
            <a:off x="2607030" y="5320815"/>
            <a:ext cx="288032" cy="4844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6" name="타원 55"/>
          <p:cNvSpPr/>
          <p:nvPr/>
        </p:nvSpPr>
        <p:spPr>
          <a:xfrm>
            <a:off x="1079612" y="5228708"/>
            <a:ext cx="864096" cy="648072"/>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rot="10800000">
            <a:off x="1619671" y="5336155"/>
            <a:ext cx="288032" cy="484448"/>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63" name="구부러진 연결선 62"/>
          <p:cNvCxnSpPr>
            <a:stCxn id="56" idx="4"/>
            <a:endCxn id="36" idx="4"/>
          </p:cNvCxnSpPr>
          <p:nvPr/>
        </p:nvCxnSpPr>
        <p:spPr>
          <a:xfrm rot="16200000" flipH="1">
            <a:off x="1943708" y="5444732"/>
            <a:ext cx="12700" cy="864096"/>
          </a:xfrm>
          <a:prstGeom prst="curvedConnector3">
            <a:avLst>
              <a:gd name="adj1" fmla="val 180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191574"/>
      </p:ext>
    </p:extLst>
  </p:cSld>
  <p:clrMapOvr>
    <a:masterClrMapping/>
  </p:clrMapOvr>
  <p:transition/>
  <p:timing/>
</p:sld>
</file>

<file path=ppt/slides/slide4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고객군별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중문 향토 </a:t>
            </a:r>
            <a:r>
              <a:rPr lang="en-US" altLang="ko-KR"/>
              <a:t>5</a:t>
            </a:r>
            <a:r>
              <a:rPr lang="ko-KR" altLang="en-US"/>
              <a:t>일 시장 업종 </a:t>
            </a:r>
            <a:r>
              <a:rPr lang="ko-KR" altLang="en-US" smtClean="0"/>
              <a:t>및 특성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graphicFrame>
        <p:nvGraphicFramePr>
          <p:cNvPr id="208" name="표 207"/>
          <p:cNvGraphicFramePr>
            <a:graphicFrameLocks noGrp="1"/>
          </p:cNvGraphicFramePr>
          <p:nvPr>
            <p:extLst>
              <p:ext uri="{D42A27DB-BD31-4B8C-83A1-F6EECF244321}">
                <p14:modId xmlns:p14="http://schemas.microsoft.com/office/powerpoint/2010/main" val="736773379"/>
              </p:ext>
            </p:extLst>
          </p:nvPr>
        </p:nvGraphicFramePr>
        <p:xfrm>
          <a:off x="244454" y="2384885"/>
          <a:ext cx="8612026" cy="1584177"/>
        </p:xfrm>
        <a:graphic>
          <a:graphicData uri="http://schemas.openxmlformats.org/drawingml/2006/table">
            <a:tbl>
              <a:tblPr/>
              <a:tblGrid>
                <a:gridCol w="979174"/>
                <a:gridCol w="636071"/>
                <a:gridCol w="636071"/>
                <a:gridCol w="636071"/>
                <a:gridCol w="636071"/>
                <a:gridCol w="636071"/>
                <a:gridCol w="636071"/>
                <a:gridCol w="636071"/>
                <a:gridCol w="636071"/>
                <a:gridCol w="636071"/>
                <a:gridCol w="636071"/>
                <a:gridCol w="636071"/>
                <a:gridCol w="636071"/>
              </a:tblGrid>
              <a:tr h="234333">
                <a:tc rowSpan="2">
                  <a:txBody>
                    <a:bodyPr/>
                    <a:lstStyle/>
                    <a:p>
                      <a:pPr algn="ctr" rtl="0" fontAlgn="ctr"/>
                      <a:r>
                        <a:rPr lang="ko-KR" altLang="en-US" sz="1200" b="1" i="0" u="none" strike="noStrike" smtClean="0">
                          <a:solidFill>
                            <a:schemeClr val="bg1"/>
                          </a:solidFill>
                          <a:latin typeface="+mn-ea"/>
                          <a:ea typeface="+mn-ea"/>
                        </a:rPr>
                        <a:t>구매 유형</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3">
                  <a:txBody>
                    <a:bodyPr/>
                    <a:lstStyle/>
                    <a:p>
                      <a:pPr algn="ctr" rtl="0" fontAlgn="ctr"/>
                      <a:r>
                        <a:rPr lang="ko-KR" altLang="en-US" sz="1200" b="1" i="0" u="none" strike="noStrike" smtClean="0">
                          <a:solidFill>
                            <a:schemeClr val="bg1"/>
                          </a:solidFill>
                          <a:latin typeface="+mn-ea"/>
                          <a:ea typeface="+mn-ea"/>
                        </a:rPr>
                        <a:t>전체 </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법인 포함</a:t>
                      </a:r>
                      <a:r>
                        <a:rPr lang="en-US" altLang="ko-KR" sz="1200" b="1" i="0" u="none" strike="noStrike" smtClean="0">
                          <a:solidFill>
                            <a:schemeClr val="bg1"/>
                          </a:solidFill>
                          <a:latin typeface="+mn-ea"/>
                          <a:ea typeface="+mn-ea"/>
                        </a:rPr>
                        <a:t>)</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ctr" rtl="0" fontAlgn="ctr"/>
                      <a:r>
                        <a:rPr lang="ko-KR" altLang="en-US" sz="1200" b="1" i="0" u="none" strike="noStrike" smtClean="0">
                          <a:solidFill>
                            <a:schemeClr val="bg1"/>
                          </a:solidFill>
                          <a:latin typeface="+mn-ea"/>
                          <a:ea typeface="+mn-ea"/>
                        </a:rPr>
                        <a:t>제주도민</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국내관광객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3">
                  <a:txBody>
                    <a:bodyPr/>
                    <a:lstStyle/>
                    <a:p>
                      <a:pPr algn="ctr" rtl="0" fontAlgn="ctr"/>
                      <a:r>
                        <a:rPr lang="ko-KR" altLang="en-US" sz="1200" b="1" i="0" u="none" strike="noStrike" smtClean="0">
                          <a:solidFill>
                            <a:schemeClr val="bg1"/>
                          </a:solidFill>
                          <a:latin typeface="+mn-ea"/>
                          <a:ea typeface="+mn-ea"/>
                        </a:rPr>
                        <a:t>중국관광객</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c hMerge="1">
                  <a:txBody>
                    <a:bodyPr/>
                    <a:lstStyle/>
                    <a:p>
                      <a:pPr latinLnBrk="1"/>
                      <a:endParaRPr lang="ko-KR" altLang="en-US"/>
                    </a:p>
                  </a:txBody>
                  <a:tcPr>
                    <a:lnB w="9525" cap="flat" cmpd="sng" algn="ctr">
                      <a:solidFill>
                        <a:sysClr val="window" lastClr="FFFFFF">
                          <a:lumMod val="75000"/>
                        </a:sysClr>
                      </a:solidFill>
                      <a:prstDash val="solid"/>
                      <a:round/>
                      <a:headEnd type="none" w="med" len="med"/>
                      <a:tailEnd type="none" w="med" len="med"/>
                    </a:lnB>
                  </a:tcPr>
                </a:tc>
              </a:tr>
              <a:tr h="23433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’14</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’15</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200" b="1" i="0" u="none" strike="noStrike" smtClean="0">
                          <a:solidFill>
                            <a:schemeClr val="bg1"/>
                          </a:solidFill>
                          <a:latin typeface="+mn-ea"/>
                          <a:ea typeface="+mn-ea"/>
                        </a:rPr>
                        <a:t>’16</a:t>
                      </a: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70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122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321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42</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176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74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향토시장 </a:t>
                      </a:r>
                      <a:r>
                        <a:rPr lang="en-US" altLang="ko-KR" sz="1200" b="1" i="0" u="none" strike="noStrike" smtClean="0">
                          <a:solidFill>
                            <a:schemeClr val="bg1"/>
                          </a:solidFill>
                          <a:latin typeface="+mn-ea"/>
                          <a:ea typeface="+mn-ea"/>
                        </a:rPr>
                        <a:t>&amp;</a:t>
                      </a:r>
                    </a:p>
                    <a:p>
                      <a:pPr algn="ctr" rtl="0" fontAlgn="ctr"/>
                      <a:r>
                        <a:rPr lang="ko-KR" altLang="en-US" sz="1200" b="1" i="0" u="none" strike="noStrike" smtClean="0">
                          <a:solidFill>
                            <a:schemeClr val="bg1"/>
                          </a:solidFill>
                          <a:latin typeface="+mn-ea"/>
                          <a:ea typeface="+mn-ea"/>
                        </a:rPr>
                        <a:t>대형마트</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51</a:t>
                      </a:r>
                    </a:p>
                    <a:p>
                      <a:pPr algn="ctr" rtl="0" fontAlgn="ctr"/>
                      <a:r>
                        <a:rPr lang="en-US" altLang="ko-KR" sz="1050" b="0" i="0" u="none" strike="noStrike" smtClean="0">
                          <a:solidFill>
                            <a:srgbClr val="000000"/>
                          </a:solidFill>
                          <a:latin typeface="+mn-ea"/>
                          <a:ea typeface="+mn-ea"/>
                        </a:rPr>
                        <a:t>(73%)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87</a:t>
                      </a:r>
                    </a:p>
                    <a:p>
                      <a:pPr algn="ctr" rtl="0" fontAlgn="ctr"/>
                      <a:r>
                        <a:rPr lang="en-US" altLang="ko-KR" sz="1050" b="0" i="0" u="none" strike="noStrike" smtClean="0">
                          <a:solidFill>
                            <a:srgbClr val="000000"/>
                          </a:solidFill>
                          <a:latin typeface="+mn-ea"/>
                          <a:ea typeface="+mn-ea"/>
                        </a:rPr>
                        <a:t>(71%)</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212</a:t>
                      </a:r>
                    </a:p>
                    <a:p>
                      <a:pPr algn="ctr" rtl="0" fontAlgn="ctr"/>
                      <a:r>
                        <a:rPr lang="en-US" altLang="ko-KR" sz="1050" b="0" i="0" u="none" strike="noStrike" smtClean="0">
                          <a:solidFill>
                            <a:srgbClr val="000000"/>
                          </a:solidFill>
                          <a:latin typeface="+mn-ea"/>
                          <a:ea typeface="+mn-ea"/>
                        </a:rPr>
                        <a:t>(66%)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33</a:t>
                      </a:r>
                    </a:p>
                    <a:p>
                      <a:pPr algn="ctr" rtl="0" fontAlgn="ctr"/>
                      <a:r>
                        <a:rPr lang="en-US" altLang="ko-KR" sz="1050" b="0" i="0" u="none" strike="noStrike" smtClean="0">
                          <a:solidFill>
                            <a:srgbClr val="000000"/>
                          </a:solidFill>
                          <a:latin typeface="+mn-ea"/>
                          <a:ea typeface="+mn-ea"/>
                        </a:rPr>
                        <a:t>(79%)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60</a:t>
                      </a:r>
                    </a:p>
                    <a:p>
                      <a:pPr algn="ctr" rtl="0" fontAlgn="ctr"/>
                      <a:r>
                        <a:rPr lang="en-US" altLang="ko-KR" sz="1050" b="0" i="0" u="none" strike="noStrike" smtClean="0">
                          <a:solidFill>
                            <a:srgbClr val="000000"/>
                          </a:solidFill>
                          <a:latin typeface="+mn-ea"/>
                          <a:ea typeface="+mn-ea"/>
                        </a:rPr>
                        <a:t>(76%)</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131</a:t>
                      </a:r>
                    </a:p>
                    <a:p>
                      <a:pPr algn="ctr" rtl="0" fontAlgn="ctr"/>
                      <a:r>
                        <a:rPr lang="en-US" altLang="ko-KR" sz="1050" b="0" i="0" u="none" strike="noStrike" smtClean="0">
                          <a:solidFill>
                            <a:srgbClr val="000000"/>
                          </a:solidFill>
                          <a:latin typeface="+mn-ea"/>
                          <a:ea typeface="+mn-ea"/>
                        </a:rPr>
                        <a:t>(74%)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a:t>
                      </a:r>
                    </a:p>
                    <a:p>
                      <a:pPr algn="ctr" rtl="0" fontAlgn="ctr"/>
                      <a:r>
                        <a:rPr lang="en-US" altLang="ko-KR" sz="1050" b="0" i="0" u="none" strike="noStrike" smtClean="0">
                          <a:solidFill>
                            <a:srgbClr val="000000"/>
                          </a:solidFill>
                          <a:latin typeface="+mn-ea"/>
                          <a:ea typeface="+mn-ea"/>
                        </a:rPr>
                        <a:t>(43%)</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a:t>
                      </a:r>
                    </a:p>
                    <a:p>
                      <a:pPr algn="ctr" rtl="0" fontAlgn="ctr"/>
                      <a:r>
                        <a:rPr lang="en-US" altLang="ko-KR" sz="1050" b="0" i="0" u="none" strike="noStrike" smtClean="0">
                          <a:solidFill>
                            <a:srgbClr val="000000"/>
                          </a:solidFill>
                          <a:latin typeface="+mn-ea"/>
                          <a:ea typeface="+mn-ea"/>
                        </a:rPr>
                        <a:t>(27%)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35</a:t>
                      </a:r>
                    </a:p>
                    <a:p>
                      <a:pPr algn="ctr" rtl="0" fontAlgn="ctr"/>
                      <a:r>
                        <a:rPr lang="en-US" altLang="ko-KR" sz="1050" b="0" i="0" u="none" strike="noStrike" smtClean="0">
                          <a:solidFill>
                            <a:srgbClr val="000000"/>
                          </a:solidFill>
                          <a:latin typeface="+mn-ea"/>
                          <a:ea typeface="+mn-ea"/>
                        </a:rPr>
                        <a:t>(47%)</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1837">
                <a:tc>
                  <a:txBody>
                    <a:bodyPr/>
                    <a:lstStyle/>
                    <a:p>
                      <a:pPr algn="ctr" rtl="0" fontAlgn="ctr"/>
                      <a:r>
                        <a:rPr lang="ko-KR" altLang="en-US" sz="1200" b="1" i="0" u="none" strike="noStrike" smtClean="0">
                          <a:solidFill>
                            <a:schemeClr val="bg1"/>
                          </a:solidFill>
                          <a:latin typeface="+mn-ea"/>
                          <a:ea typeface="+mn-ea"/>
                        </a:rPr>
                        <a:t>향토시장</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Only</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50" b="0" i="0" u="none" strike="noStrike" smtClean="0">
                          <a:solidFill>
                            <a:srgbClr val="000000"/>
                          </a:solidFill>
                          <a:latin typeface="+mn-ea"/>
                          <a:ea typeface="+mn-ea"/>
                        </a:rPr>
                        <a:t>19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110</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19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45</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4</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8</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39</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50" b="0" i="0" u="none" strike="noStrike" smtClean="0">
                          <a:solidFill>
                            <a:srgbClr val="000000"/>
                          </a:solidFill>
                          <a:latin typeface="+mn-ea"/>
                          <a:ea typeface="+mn-ea"/>
                        </a:rPr>
                        <a:t>-</a:t>
                      </a:r>
                      <a:endParaRPr lang="ko-KR" altLang="en-US" sz="105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7" name="직선 연결선 6"/>
          <p:cNvCxnSpPr/>
          <p:nvPr/>
        </p:nvCxnSpPr>
        <p:spPr>
          <a:xfrm>
            <a:off x="287924" y="231287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7524" y="198884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고객 분포 현황 </a:t>
            </a:r>
          </a:p>
        </p:txBody>
      </p:sp>
      <p:graphicFrame>
        <p:nvGraphicFramePr>
          <p:cNvPr id="10" name="표 9"/>
          <p:cNvGraphicFramePr>
            <a:graphicFrameLocks noGrp="1"/>
          </p:cNvGraphicFramePr>
          <p:nvPr>
            <p:extLst>
              <p:ext uri="{D42A27DB-BD31-4B8C-83A1-F6EECF244321}">
                <p14:modId xmlns:p14="http://schemas.microsoft.com/office/powerpoint/2010/main" val="1033997546"/>
              </p:ext>
            </p:extLst>
          </p:nvPr>
        </p:nvGraphicFramePr>
        <p:xfrm>
          <a:off x="226706" y="4545124"/>
          <a:ext cx="8593003" cy="2132784"/>
        </p:xfrm>
        <a:graphic>
          <a:graphicData uri="http://schemas.openxmlformats.org/drawingml/2006/table">
            <a:tbl>
              <a:tblPr/>
              <a:tblGrid>
                <a:gridCol w="931747"/>
                <a:gridCol w="997096"/>
                <a:gridCol w="833020"/>
                <a:gridCol w="833020"/>
                <a:gridCol w="833020"/>
                <a:gridCol w="833020"/>
                <a:gridCol w="833020"/>
                <a:gridCol w="833020"/>
                <a:gridCol w="833020"/>
                <a:gridCol w="833020"/>
              </a:tblGrid>
              <a:tr h="266598">
                <a:tc rowSpan="2">
                  <a:txBody>
                    <a:bodyPr/>
                    <a:lstStyle/>
                    <a:p>
                      <a:pPr algn="ctr" rtl="0" fontAlgn="ctr"/>
                      <a:r>
                        <a:rPr lang="ko-KR" altLang="en-US" sz="1100" b="1" i="0" u="none" strike="noStrike" smtClean="0">
                          <a:solidFill>
                            <a:schemeClr val="bg1"/>
                          </a:solidFill>
                          <a:latin typeface="+mn-ea"/>
                          <a:ea typeface="+mn-ea"/>
                        </a:rPr>
                        <a:t>구매 유형</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rowSpan="2">
                  <a:txBody>
                    <a:bodyPr/>
                    <a:lstStyle/>
                    <a:p>
                      <a:pPr algn="ctr" rtl="0" fontAlgn="ctr"/>
                      <a:r>
                        <a:rPr lang="ko-KR" altLang="en-US" sz="1100" b="1" i="0" u="none" strike="noStrike" smtClean="0">
                          <a:solidFill>
                            <a:schemeClr val="bg1"/>
                          </a:solidFill>
                          <a:latin typeface="+mn-ea"/>
                          <a:ea typeface="+mn-ea"/>
                        </a:rPr>
                        <a:t>구매처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전체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법인 포함</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2">
                  <a:txBody>
                    <a:bodyPr/>
                    <a:lstStyle/>
                    <a:p>
                      <a:pPr algn="ctr" rtl="0" fontAlgn="ctr"/>
                      <a:r>
                        <a:rPr lang="ko-KR" altLang="en-US" sz="1100" b="1" i="0" u="none" strike="noStrike" smtClean="0">
                          <a:solidFill>
                            <a:schemeClr val="bg1"/>
                          </a:solidFill>
                          <a:latin typeface="+mn-ea"/>
                          <a:ea typeface="+mn-ea"/>
                        </a:rPr>
                        <a:t>제주도민</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국내관광객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B w="9525" cap="flat" cmpd="sng" algn="ctr">
                      <a:solidFill>
                        <a:sysClr val="window" lastClr="FFFFFF">
                          <a:lumMod val="75000"/>
                        </a:sysClr>
                      </a:solidFill>
                      <a:prstDash val="solid"/>
                      <a:round/>
                      <a:headEnd type="none" w="med" len="med"/>
                      <a:tailEnd type="none" w="med" len="med"/>
                    </a:lnB>
                  </a:tcPr>
                </a:tc>
                <a:tc gridSpan="2">
                  <a:txBody>
                    <a:bodyPr/>
                    <a:lstStyle/>
                    <a:p>
                      <a:pPr algn="ctr" rtl="0" fontAlgn="ctr"/>
                      <a:r>
                        <a:rPr lang="ko-KR" altLang="en-US" sz="1100" b="1" i="0" u="none" strike="noStrike" smtClean="0">
                          <a:solidFill>
                            <a:schemeClr val="bg1"/>
                          </a:solidFill>
                          <a:latin typeface="+mn-ea"/>
                          <a:ea typeface="+mn-ea"/>
                        </a:rPr>
                        <a:t>중국관광객</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B w="9525" cap="flat" cmpd="sng" algn="ctr">
                      <a:solidFill>
                        <a:sysClr val="window" lastClr="FFFFFF">
                          <a:lumMod val="75000"/>
                        </a:sysClr>
                      </a:solidFill>
                      <a:prstDash val="solid"/>
                      <a:round/>
                      <a:headEnd type="none" w="med" len="med"/>
                      <a:tailEnd type="none" w="med" len="med"/>
                    </a:lnB>
                  </a:tcPr>
                </a:tc>
              </a:tr>
              <a:tr h="266598">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altLang="ko-KR" sz="1200" b="0" i="0" u="none" strike="noStrike" smtClean="0">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v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’14</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’15</a:t>
                      </a:r>
                      <a:endParaRPr 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6598">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84,643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66,016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63,833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66,930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42,571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54,636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3">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&amp;</a:t>
                      </a:r>
                    </a:p>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대형마트</a:t>
                      </a:r>
                      <a:endParaRPr lang="en-US" altLang="ko-KR" sz="1100" b="1" i="0" u="none" strike="noStrike" smtClean="0">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700,582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923,241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603,932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718,877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119,113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350,213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92,961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68,126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62,515</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69,742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61,333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37,000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616,960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563,111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317,117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256,502</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604,167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117,633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rowSpan="2">
                  <a:txBody>
                    <a:bodyPr/>
                    <a:lstStyle/>
                    <a:p>
                      <a:pPr algn="ctr" rtl="0" fontAlgn="ctr"/>
                      <a:r>
                        <a:rPr lang="ko-KR" altLang="en-US" sz="1100" b="1" i="0" u="none" strike="noStrike" smtClean="0">
                          <a:solidFill>
                            <a:schemeClr val="bg1"/>
                          </a:solidFill>
                          <a:latin typeface="+mn-ea"/>
                          <a:ea typeface="+mn-ea"/>
                        </a:rPr>
                        <a:t>향토시장</a:t>
                      </a:r>
                      <a:endParaRPr lang="en-US" altLang="ko-KR" sz="1100" b="1" i="0" u="none" strike="noStrike" smtClean="0">
                        <a:solidFill>
                          <a:schemeClr val="bg1"/>
                        </a:solidFill>
                        <a:latin typeface="+mn-ea"/>
                        <a:ea typeface="+mn-ea"/>
                      </a:endParaRPr>
                    </a:p>
                    <a:p>
                      <a:pPr algn="ctr" rtl="0" fontAlgn="ctr"/>
                      <a:r>
                        <a:rPr lang="en-US" altLang="ko-KR" sz="1100" b="1" i="0" u="none" strike="noStrike" smtClean="0">
                          <a:solidFill>
                            <a:schemeClr val="bg1"/>
                          </a:solidFill>
                          <a:latin typeface="+mn-ea"/>
                          <a:ea typeface="+mn-ea"/>
                        </a:rPr>
                        <a:t>Only</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향토시장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62,316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60,771</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68,667</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58,053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28,500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61,250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6598">
                <a:tc vMerge="1">
                  <a:txBody>
                    <a:bodyPr/>
                    <a:lstStyle/>
                    <a:p>
                      <a:pPr algn="ctr" rtl="0" fontAlgn="ctr"/>
                      <a:endParaRPr lang="ko-KR" altLang="en-US" sz="12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전체시장</a:t>
                      </a:r>
                      <a:endParaRPr lang="ko-KR" altLang="en-US" sz="1100" b="1" i="0" u="none" strike="noStrike">
                        <a:solidFill>
                          <a:schemeClr val="bg1"/>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000" b="0" i="0" u="none" strike="noStrike" smtClean="0">
                          <a:solidFill>
                            <a:srgbClr val="000000"/>
                          </a:solidFill>
                          <a:latin typeface="+mn-ea"/>
                          <a:ea typeface="+mn-ea"/>
                        </a:rPr>
                        <a:t>255,500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105,664</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462,833</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133,189</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46,750</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71,456</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000" b="0" i="0" u="none" strike="noStrike" smtClean="0">
                          <a:solidFill>
                            <a:srgbClr val="000000"/>
                          </a:solidFill>
                          <a:latin typeface="+mn-ea"/>
                          <a:ea typeface="+mn-ea"/>
                        </a:rPr>
                        <a:t>-</a:t>
                      </a:r>
                      <a:endParaRPr lang="ko-KR" altLang="en-US" sz="1000" b="0" i="0" u="none" strike="noStrike">
                        <a:solidFill>
                          <a:srgbClr val="000000"/>
                        </a:solidFill>
                        <a:latin typeface="+mn-ea"/>
                        <a:ea typeface="+mn-ea"/>
                      </a:endParaRPr>
                    </a:p>
                  </a:txBody>
                  <a:tcPr marL="0" marR="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12" name="직선 연결선 11"/>
          <p:cNvCxnSpPr/>
          <p:nvPr/>
        </p:nvCxnSpPr>
        <p:spPr>
          <a:xfrm>
            <a:off x="251920" y="4473116"/>
            <a:ext cx="856779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520" y="414908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구매유형별 고객군별 거래 패턴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금액</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 </a:t>
            </a:r>
          </a:p>
        </p:txBody>
      </p:sp>
      <p:sp>
        <p:nvSpPr>
          <p:cNvPr id="14" name="위쪽 화살표 13"/>
          <p:cNvSpPr/>
          <p:nvPr/>
        </p:nvSpPr>
        <p:spPr>
          <a:xfrm rot="5400000">
            <a:off x="3635896" y="872715"/>
            <a:ext cx="900100" cy="5076564"/>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위쪽 화살표 17"/>
          <p:cNvSpPr/>
          <p:nvPr/>
        </p:nvSpPr>
        <p:spPr>
          <a:xfrm rot="16200000">
            <a:off x="2881011" y="4939970"/>
            <a:ext cx="216025" cy="506454"/>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위쪽 화살표 25"/>
          <p:cNvSpPr/>
          <p:nvPr/>
        </p:nvSpPr>
        <p:spPr>
          <a:xfrm rot="5400000">
            <a:off x="6211213" y="4955742"/>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위쪽 화살표 28"/>
          <p:cNvSpPr/>
          <p:nvPr/>
        </p:nvSpPr>
        <p:spPr>
          <a:xfrm rot="13261064">
            <a:off x="2772591" y="5608641"/>
            <a:ext cx="216025" cy="107069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rot="5400000">
            <a:off x="2865240" y="5248233"/>
            <a:ext cx="247569" cy="506453"/>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4189571">
            <a:off x="4518719" y="5794045"/>
            <a:ext cx="216025" cy="977221"/>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7" name="위쪽 화살표 26"/>
          <p:cNvSpPr/>
          <p:nvPr/>
        </p:nvSpPr>
        <p:spPr>
          <a:xfrm rot="3610244">
            <a:off x="4562866" y="5002086"/>
            <a:ext cx="247569" cy="1004815"/>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TextBox 27"/>
          <p:cNvSpPr txBox="1"/>
          <p:nvPr/>
        </p:nvSpPr>
        <p:spPr>
          <a:xfrm>
            <a:off x="251520" y="4005064"/>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20" name="직사각형 19"/>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제주도민</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국내관광객의 고객 수는 증가하고</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중국관광객 고객은 없으며</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제주도민</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국내관광객의 인당 금액이 증가하나</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법인 금액이 감소하여</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전체 인당 금액은 감소 추세임</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21" name="직사각형 20"/>
          <p:cNvSpPr/>
          <p:nvPr/>
        </p:nvSpPr>
        <p:spPr>
          <a:xfrm>
            <a:off x="7200292" y="2969496"/>
            <a:ext cx="1440160" cy="891552"/>
          </a:xfrm>
          <a:prstGeom prst="rect">
            <a:avLst/>
          </a:prstGeom>
          <a:solidFill>
            <a:schemeClr val="tx1">
              <a:lumMod val="50000"/>
              <a:lumOff val="50000"/>
              <a:alpha val="3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202254480"/>
      </p:ext>
    </p:extLst>
  </p:cSld>
  <p:clrMapOvr>
    <a:masterClrMapping/>
  </p:clrMapOvr>
  <p:transition/>
  <p:timing/>
</p:sld>
</file>

<file path=ppt/slides/slide4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4.</a:t>
            </a:r>
            <a:endParaRPr lang="ko-KR" altLang="en-US"/>
          </a:p>
        </p:txBody>
      </p:sp>
      <p:cxnSp>
        <p:nvCxnSpPr>
          <p:cNvPr id="9" name="직선 연결선 8"/>
          <p:cNvCxnSpPr/>
          <p:nvPr/>
        </p:nvCxnSpPr>
        <p:spPr>
          <a:xfrm flipH="1">
            <a:off x="4716016" y="2816932"/>
            <a:ext cx="0" cy="7920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39746" y="2717889"/>
            <a:ext cx="3104162"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mtClean="0">
                <a:solidFill>
                  <a:srgbClr val="00B050"/>
                </a:solidFill>
                <a:latin typeface="NOVA Bold" panose="00000800000000000000" pitchFamily="2" charset="-127"/>
                <a:ea typeface="NOVA Bold" panose="00000800000000000000" pitchFamily="2" charset="-127"/>
              </a:rPr>
              <a:t>Ⅳ. </a:t>
            </a:r>
            <a:r>
              <a:rPr lang="ko-KR" altLang="en-US" smtClean="0">
                <a:solidFill>
                  <a:srgbClr val="00B050"/>
                </a:solidFill>
                <a:latin typeface="NOVA Bold" panose="00000800000000000000" pitchFamily="2" charset="-127"/>
                <a:ea typeface="NOVA Bold" panose="00000800000000000000" pitchFamily="2" charset="-127"/>
              </a:rPr>
              <a:t>시장 활성화 방안</a:t>
            </a:r>
            <a:endParaRPr lang="ko-KR" altLang="en-US">
              <a:solidFill>
                <a:srgbClr val="00B050"/>
              </a:solidFill>
              <a:latin typeface="NOVA Bold" panose="00000800000000000000" pitchFamily="2" charset="-127"/>
              <a:ea typeface="NOVA Bold" panose="00000800000000000000" pitchFamily="2" charset="-127"/>
            </a:endParaRPr>
          </a:p>
        </p:txBody>
      </p:sp>
      <p:sp>
        <p:nvSpPr>
          <p:cNvPr id="8" name="TextBox 7"/>
          <p:cNvSpPr txBox="1"/>
          <p:nvPr/>
        </p:nvSpPr>
        <p:spPr>
          <a:xfrm>
            <a:off x="4896037" y="2636912"/>
            <a:ext cx="3780420" cy="112646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시장별 특징 </a:t>
            </a:r>
            <a:r>
              <a:rPr lang="en-US" altLang="ko-KR" sz="1400">
                <a:solidFill>
                  <a:srgbClr val="000000"/>
                </a:solidFill>
                <a:latin typeface="NOVA Bold" panose="00000800000000000000" pitchFamily="2" charset="-127"/>
                <a:ea typeface="NOVA Bold" panose="00000800000000000000" pitchFamily="2" charset="-127"/>
              </a:rPr>
              <a:t>Summary</a:t>
            </a: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대형마트 벤치마킹</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전통시장 활성화방안</a:t>
            </a:r>
            <a:endParaRPr lang="en-US" altLang="ko-KR" sz="14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550821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p>
            <a:r>
              <a:rPr lang="ko-KR" altLang="en-US" smtClean="0"/>
              <a:t>     시장별 특징 </a:t>
            </a:r>
            <a:r>
              <a:rPr lang="en-US" altLang="ko-KR" smtClean="0"/>
              <a:t>Summary</a:t>
            </a:r>
            <a:endParaRPr lang="ko-KR" altLang="en-US"/>
          </a:p>
        </p:txBody>
      </p:sp>
      <p:sp>
        <p:nvSpPr>
          <p:cNvPr id="3" name="텍스트 개체 틀 2"/>
          <p:cNvSpPr>
            <a:spLocks noGrp="1"/>
          </p:cNvSpPr>
          <p:nvPr>
            <p:ph type="body" sz="quarter" idx="12"/>
          </p:nvPr>
        </p:nvSpPr>
        <p:spPr>
          <a:xfrm>
            <a:off x="250828" y="509932"/>
            <a:ext cx="8137599" cy="284693"/>
          </a:xfrm>
        </p:spPr>
        <p:txBody>
          <a:bodyPr/>
          <a:lstStyle/>
          <a:p>
            <a:r>
              <a:rPr lang="ko-KR" altLang="en-US" smtClean="0"/>
              <a:t>전통시장 공통사항 및 개별 시장 특징 </a:t>
            </a:r>
            <a:r>
              <a:rPr lang="en-US" altLang="ko-KR" smtClean="0"/>
              <a:t>Summary</a:t>
            </a:r>
            <a:endParaRPr lang="en-US" altLang="ko-KR"/>
          </a:p>
        </p:txBody>
      </p:sp>
      <p:cxnSp>
        <p:nvCxnSpPr>
          <p:cNvPr id="4" name="직선 연결선 3"/>
          <p:cNvCxnSpPr/>
          <p:nvPr/>
        </p:nvCxnSpPr>
        <p:spPr>
          <a:xfrm>
            <a:off x="395536" y="2384884"/>
            <a:ext cx="831692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36496" y="2056651"/>
            <a:ext cx="827596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전통시장별 특징 현황</a:t>
            </a:r>
          </a:p>
        </p:txBody>
      </p:sp>
      <p:sp>
        <p:nvSpPr>
          <p:cNvPr id="6" name="모서리가 둥근 직사각형 5"/>
          <p:cNvSpPr/>
          <p:nvPr/>
        </p:nvSpPr>
        <p:spPr>
          <a:xfrm>
            <a:off x="287524" y="2755327"/>
            <a:ext cx="2196244" cy="3723744"/>
          </a:xfrm>
          <a:prstGeom prst="roundRect">
            <a:avLst>
              <a:gd name="adj" fmla="val 7439"/>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각 시장별 인근 대형마트가 평균 </a:t>
            </a:r>
            <a:r>
              <a:rPr lang="en-US" altLang="ko-KR" sz="1200">
                <a:solidFill>
                  <a:srgbClr val="000000"/>
                </a:solidFill>
              </a:rPr>
              <a:t>2.6</a:t>
            </a:r>
            <a:r>
              <a:rPr lang="ko-KR" altLang="en-US" sz="1200">
                <a:solidFill>
                  <a:srgbClr val="000000"/>
                </a:solidFill>
              </a:rPr>
              <a:t>개 존재</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일반음식</a:t>
            </a:r>
            <a:r>
              <a:rPr lang="en-US" altLang="ko-KR" sz="1200">
                <a:solidFill>
                  <a:srgbClr val="000000"/>
                </a:solidFill>
              </a:rPr>
              <a:t>, </a:t>
            </a:r>
            <a:r>
              <a:rPr lang="ko-KR" altLang="en-US" sz="1200">
                <a:solidFill>
                  <a:srgbClr val="000000"/>
                </a:solidFill>
              </a:rPr>
              <a:t>음식료품 업종 비중이 평균 </a:t>
            </a:r>
            <a:r>
              <a:rPr lang="en-US" altLang="ko-KR" sz="1200">
                <a:solidFill>
                  <a:srgbClr val="000000"/>
                </a:solidFill>
              </a:rPr>
              <a:t>60% </a:t>
            </a:r>
            <a:r>
              <a:rPr lang="ko-KR" altLang="en-US" sz="1200">
                <a:solidFill>
                  <a:srgbClr val="000000"/>
                </a:solidFill>
              </a:rPr>
              <a:t>수준임</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’15</a:t>
            </a:r>
            <a:r>
              <a:rPr lang="ko-KR" altLang="en-US" sz="1200">
                <a:solidFill>
                  <a:srgbClr val="000000"/>
                </a:solidFill>
              </a:rPr>
              <a:t>년까지 개업추세가 우세하나</a:t>
            </a:r>
            <a:r>
              <a:rPr lang="en-US" altLang="ko-KR" sz="1200">
                <a:solidFill>
                  <a:srgbClr val="000000"/>
                </a:solidFill>
              </a:rPr>
              <a:t>,’16</a:t>
            </a:r>
            <a:r>
              <a:rPr lang="ko-KR" altLang="en-US" sz="1200">
                <a:solidFill>
                  <a:srgbClr val="000000"/>
                </a:solidFill>
              </a:rPr>
              <a:t>년 상반기는 폐업이 많음</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고객 수는 증가하나</a:t>
            </a:r>
            <a:r>
              <a:rPr lang="en-US" altLang="ko-KR" sz="1200">
                <a:solidFill>
                  <a:srgbClr val="000000"/>
                </a:solidFill>
              </a:rPr>
              <a:t>, </a:t>
            </a:r>
            <a:r>
              <a:rPr lang="ko-KR" altLang="en-US" sz="1200">
                <a:solidFill>
                  <a:srgbClr val="000000"/>
                </a:solidFill>
              </a:rPr>
              <a:t>건당 금액 감소로 인당 금액 감소함</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20</a:t>
            </a:r>
            <a:r>
              <a:rPr lang="ko-KR" altLang="en-US" sz="1200">
                <a:solidFill>
                  <a:srgbClr val="000000"/>
                </a:solidFill>
              </a:rPr>
              <a:t>대 이하 고객</a:t>
            </a:r>
            <a:r>
              <a:rPr lang="en-US" altLang="ko-KR" sz="1200">
                <a:solidFill>
                  <a:srgbClr val="000000"/>
                </a:solidFill>
              </a:rPr>
              <a:t>, </a:t>
            </a:r>
            <a:r>
              <a:rPr lang="ko-KR" altLang="en-US" sz="1200">
                <a:solidFill>
                  <a:srgbClr val="000000"/>
                </a:solidFill>
              </a:rPr>
              <a:t>저녁시간 </a:t>
            </a:r>
            <a:r>
              <a:rPr lang="en-US" altLang="ko-KR" sz="1200">
                <a:solidFill>
                  <a:srgbClr val="000000"/>
                </a:solidFill>
              </a:rPr>
              <a:t>&amp; </a:t>
            </a:r>
            <a:r>
              <a:rPr lang="ko-KR" altLang="en-US" sz="1200">
                <a:solidFill>
                  <a:srgbClr val="000000"/>
                </a:solidFill>
              </a:rPr>
              <a:t>주말 매출 비중 증가</a:t>
            </a:r>
            <a:endParaRPr lang="en-US" altLang="ko-KR" sz="1200">
              <a:solidFill>
                <a:srgbClr val="000000"/>
              </a:solidFill>
            </a:endParaRPr>
          </a:p>
        </p:txBody>
      </p:sp>
      <p:sp>
        <p:nvSpPr>
          <p:cNvPr id="7" name="TextBox 6"/>
          <p:cNvSpPr txBox="1"/>
          <p:nvPr/>
        </p:nvSpPr>
        <p:spPr>
          <a:xfrm>
            <a:off x="575554" y="2590639"/>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공통사항</a:t>
            </a:r>
          </a:p>
        </p:txBody>
      </p:sp>
      <p:sp>
        <p:nvSpPr>
          <p:cNvPr id="9" name="모서리가 둥근 직사각형 8"/>
          <p:cNvSpPr/>
          <p:nvPr/>
        </p:nvSpPr>
        <p:spPr>
          <a:xfrm>
            <a:off x="2699792" y="4997844"/>
            <a:ext cx="1980220" cy="1481227"/>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en-US" altLang="ko-KR" sz="1100">
                <a:solidFill>
                  <a:srgbClr val="000000"/>
                </a:solidFill>
              </a:rPr>
              <a:t>’16</a:t>
            </a:r>
            <a:r>
              <a:rPr lang="ko-KR" altLang="en-US" sz="1100">
                <a:solidFill>
                  <a:srgbClr val="000000"/>
                </a:solidFill>
              </a:rPr>
              <a:t>년 고객수 증가</a:t>
            </a:r>
            <a:r>
              <a:rPr lang="en-US" altLang="ko-KR" sz="1100">
                <a:solidFill>
                  <a:srgbClr val="000000"/>
                </a:solidFill>
              </a:rPr>
              <a:t> &amp; </a:t>
            </a:r>
            <a:r>
              <a:rPr lang="ko-KR" altLang="en-US" sz="1100">
                <a:solidFill>
                  <a:srgbClr val="000000"/>
                </a:solidFill>
              </a:rPr>
              <a:t>거래건수</a:t>
            </a:r>
            <a:r>
              <a:rPr lang="en-US" altLang="ko-KR" sz="1100">
                <a:solidFill>
                  <a:srgbClr val="000000"/>
                </a:solidFill>
              </a:rPr>
              <a:t>/</a:t>
            </a:r>
            <a:r>
              <a:rPr lang="ko-KR" altLang="en-US" sz="1100">
                <a:solidFill>
                  <a:srgbClr val="000000"/>
                </a:solidFill>
              </a:rPr>
              <a:t>금액 정체 예상</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en-US" altLang="ko-KR" sz="1100">
                <a:solidFill>
                  <a:srgbClr val="000000"/>
                </a:solidFill>
              </a:rPr>
              <a:t>’16</a:t>
            </a:r>
            <a:r>
              <a:rPr lang="ko-KR" altLang="en-US" sz="1100">
                <a:solidFill>
                  <a:srgbClr val="000000"/>
                </a:solidFill>
              </a:rPr>
              <a:t>년 국내관광객 증가</a:t>
            </a:r>
            <a:r>
              <a:rPr lang="en-US" altLang="ko-KR" sz="1100">
                <a:solidFill>
                  <a:srgbClr val="000000"/>
                </a:solidFill>
              </a:rPr>
              <a:t>, </a:t>
            </a:r>
            <a:r>
              <a:rPr lang="ko-KR" altLang="en-US" sz="1100">
                <a:solidFill>
                  <a:srgbClr val="000000"/>
                </a:solidFill>
              </a:rPr>
              <a:t>제주도민 </a:t>
            </a:r>
            <a:r>
              <a:rPr lang="en-US" altLang="ko-KR" sz="1100">
                <a:solidFill>
                  <a:srgbClr val="000000"/>
                </a:solidFill>
              </a:rPr>
              <a:t>/ </a:t>
            </a:r>
            <a:r>
              <a:rPr lang="ko-KR" altLang="en-US" sz="1100">
                <a:solidFill>
                  <a:srgbClr val="000000"/>
                </a:solidFill>
              </a:rPr>
              <a:t>중국관광객 정체  예상</a:t>
            </a:r>
            <a:endParaRPr lang="en-US" altLang="ko-KR" sz="1100">
              <a:solidFill>
                <a:srgbClr val="000000"/>
              </a:solidFill>
            </a:endParaRPr>
          </a:p>
        </p:txBody>
      </p:sp>
      <p:sp>
        <p:nvSpPr>
          <p:cNvPr id="10" name="TextBox 9"/>
          <p:cNvSpPr txBox="1"/>
          <p:nvPr/>
        </p:nvSpPr>
        <p:spPr>
          <a:xfrm>
            <a:off x="2879812" y="486916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 서문시장</a:t>
            </a:r>
          </a:p>
        </p:txBody>
      </p:sp>
      <p:sp>
        <p:nvSpPr>
          <p:cNvPr id="12" name="모서리가 둥근 직사각형 11"/>
          <p:cNvSpPr/>
          <p:nvPr/>
        </p:nvSpPr>
        <p:spPr>
          <a:xfrm>
            <a:off x="2699792" y="2755327"/>
            <a:ext cx="1980220" cy="1789798"/>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제주도내 최대 전통시장임</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제주도민보다 국내관광객 수가 더 많은 국내관광객 위주 시장</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동문시장 구매고객은 그 외 시장에서 구매가 거의 없음</a:t>
            </a:r>
            <a:endParaRPr lang="en-US" altLang="ko-KR" sz="1100">
              <a:solidFill>
                <a:srgbClr val="000000"/>
              </a:solidFill>
            </a:endParaRPr>
          </a:p>
        </p:txBody>
      </p:sp>
      <p:sp>
        <p:nvSpPr>
          <p:cNvPr id="13" name="TextBox 12"/>
          <p:cNvSpPr txBox="1"/>
          <p:nvPr/>
        </p:nvSpPr>
        <p:spPr>
          <a:xfrm>
            <a:off x="2879810" y="260625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 동문시장</a:t>
            </a:r>
          </a:p>
        </p:txBody>
      </p:sp>
      <p:sp>
        <p:nvSpPr>
          <p:cNvPr id="14" name="모서리가 둥근 직사각형 13"/>
          <p:cNvSpPr/>
          <p:nvPr/>
        </p:nvSpPr>
        <p:spPr>
          <a:xfrm>
            <a:off x="4824028" y="4131610"/>
            <a:ext cx="1980220" cy="994113"/>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중국관광객이 제일 많이 찾는 시장임</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관광객 위주 시장</a:t>
            </a:r>
            <a:endParaRPr lang="en-US" altLang="ko-KR" sz="1100">
              <a:solidFill>
                <a:srgbClr val="000000"/>
              </a:solidFill>
            </a:endParaRPr>
          </a:p>
        </p:txBody>
      </p:sp>
      <p:sp>
        <p:nvSpPr>
          <p:cNvPr id="15" name="TextBox 14"/>
          <p:cNvSpPr txBox="1"/>
          <p:nvPr/>
        </p:nvSpPr>
        <p:spPr>
          <a:xfrm>
            <a:off x="5004048" y="4005064"/>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 매일올레시장</a:t>
            </a:r>
          </a:p>
        </p:txBody>
      </p:sp>
      <p:sp>
        <p:nvSpPr>
          <p:cNvPr id="16" name="모서리가 둥근 직사각형 15"/>
          <p:cNvSpPr/>
          <p:nvPr/>
        </p:nvSpPr>
        <p:spPr>
          <a:xfrm>
            <a:off x="4824028" y="2729315"/>
            <a:ext cx="1980220" cy="1131734"/>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제주도민 위주 시장 </a:t>
            </a:r>
            <a:r>
              <a:rPr lang="en-US" altLang="ko-KR" sz="1100">
                <a:solidFill>
                  <a:srgbClr val="000000"/>
                </a:solidFill>
              </a:rPr>
              <a:t>(</a:t>
            </a:r>
            <a:r>
              <a:rPr lang="ko-KR" altLang="en-US" sz="1100">
                <a:solidFill>
                  <a:srgbClr val="000000"/>
                </a:solidFill>
              </a:rPr>
              <a:t>중국 </a:t>
            </a:r>
            <a:r>
              <a:rPr lang="en-US" altLang="ko-KR" sz="1100">
                <a:solidFill>
                  <a:srgbClr val="000000"/>
                </a:solidFill>
              </a:rPr>
              <a:t>X)</a:t>
            </a: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en-US" altLang="ko-KR" sz="1100">
                <a:solidFill>
                  <a:srgbClr val="000000"/>
                </a:solidFill>
              </a:rPr>
              <a:t>50</a:t>
            </a:r>
            <a:r>
              <a:rPr lang="ko-KR" altLang="en-US" sz="1100">
                <a:solidFill>
                  <a:srgbClr val="000000"/>
                </a:solidFill>
              </a:rPr>
              <a:t>대 이상 고객 비중 증가</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전통시장 중 인당금액 최저</a:t>
            </a:r>
            <a:endParaRPr lang="en-US" altLang="ko-KR" sz="1100">
              <a:solidFill>
                <a:srgbClr val="000000"/>
              </a:solidFill>
            </a:endParaRPr>
          </a:p>
        </p:txBody>
      </p:sp>
      <p:sp>
        <p:nvSpPr>
          <p:cNvPr id="17" name="TextBox 16"/>
          <p:cNvSpPr txBox="1"/>
          <p:nvPr/>
        </p:nvSpPr>
        <p:spPr>
          <a:xfrm>
            <a:off x="5004048" y="2590639"/>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제주시 보성시장</a:t>
            </a:r>
          </a:p>
        </p:txBody>
      </p:sp>
      <p:sp>
        <p:nvSpPr>
          <p:cNvPr id="18" name="모서리가 둥근 직사각형 17"/>
          <p:cNvSpPr/>
          <p:nvPr/>
        </p:nvSpPr>
        <p:spPr>
          <a:xfrm>
            <a:off x="4824028" y="5367875"/>
            <a:ext cx="1980220" cy="1111195"/>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음식료품 위주 시장</a:t>
            </a:r>
            <a:r>
              <a:rPr lang="en-US" altLang="ko-KR" sz="1100">
                <a:solidFill>
                  <a:srgbClr val="000000"/>
                </a:solidFill>
              </a:rPr>
              <a:t>(69%)</a:t>
            </a: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남성 고객 증가 </a:t>
            </a:r>
            <a:r>
              <a:rPr lang="en-US" altLang="ko-KR" sz="1100">
                <a:solidFill>
                  <a:srgbClr val="000000"/>
                </a:solidFill>
              </a:rPr>
              <a:t>(</a:t>
            </a:r>
            <a:r>
              <a:rPr lang="ko-KR" altLang="en-US" sz="1100">
                <a:solidFill>
                  <a:srgbClr val="000000"/>
                </a:solidFill>
              </a:rPr>
              <a:t>중국 </a:t>
            </a:r>
            <a:r>
              <a:rPr lang="en-US" altLang="ko-KR" sz="1100">
                <a:solidFill>
                  <a:srgbClr val="000000"/>
                </a:solidFill>
              </a:rPr>
              <a:t>X)</a:t>
            </a: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기존 사업자 폐업 추세</a:t>
            </a:r>
            <a:endParaRPr lang="en-US" altLang="ko-KR" sz="1100">
              <a:solidFill>
                <a:srgbClr val="000000"/>
              </a:solidFill>
            </a:endParaRPr>
          </a:p>
        </p:txBody>
      </p:sp>
      <p:sp>
        <p:nvSpPr>
          <p:cNvPr id="19" name="TextBox 18"/>
          <p:cNvSpPr txBox="1"/>
          <p:nvPr/>
        </p:nvSpPr>
        <p:spPr>
          <a:xfrm>
            <a:off x="5004046" y="522920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모슬포 중앙시장</a:t>
            </a:r>
          </a:p>
        </p:txBody>
      </p:sp>
      <p:sp>
        <p:nvSpPr>
          <p:cNvPr id="26" name="모서리가 둥근 직사각형 2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7" name="모서리가 둥근 직사각형 26"/>
          <p:cNvSpPr/>
          <p:nvPr/>
        </p:nvSpPr>
        <p:spPr>
          <a:xfrm>
            <a:off x="6948264" y="3953729"/>
            <a:ext cx="1980220" cy="987439"/>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모든 업종에서 개업 추세 지속</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중국관광객은 없고</a:t>
            </a:r>
            <a:r>
              <a:rPr lang="en-US" altLang="ko-KR" sz="1100">
                <a:solidFill>
                  <a:srgbClr val="000000"/>
                </a:solidFill>
              </a:rPr>
              <a:t>, </a:t>
            </a:r>
            <a:r>
              <a:rPr lang="ko-KR" altLang="en-US" sz="1100">
                <a:solidFill>
                  <a:srgbClr val="000000"/>
                </a:solidFill>
              </a:rPr>
              <a:t>국내관관객 위주 시장임</a:t>
            </a:r>
            <a:endParaRPr lang="en-US" altLang="ko-KR" sz="1100">
              <a:solidFill>
                <a:srgbClr val="000000"/>
              </a:solidFill>
            </a:endParaRPr>
          </a:p>
        </p:txBody>
      </p:sp>
      <p:sp>
        <p:nvSpPr>
          <p:cNvPr id="28" name="TextBox 27"/>
          <p:cNvSpPr txBox="1"/>
          <p:nvPr/>
        </p:nvSpPr>
        <p:spPr>
          <a:xfrm>
            <a:off x="7128284" y="3825044"/>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제주도 민속 </a:t>
            </a:r>
            <a:r>
              <a:rPr lang="en-US" altLang="ko-KR" sz="1200">
                <a:solidFill>
                  <a:srgbClr val="000000"/>
                </a:solidFill>
                <a:latin typeface="NOVA Bold"/>
                <a:ea typeface="NOVA Bold"/>
              </a:rPr>
              <a:t>5</a:t>
            </a:r>
            <a:r>
              <a:rPr lang="ko-KR" altLang="en-US" sz="1200">
                <a:solidFill>
                  <a:srgbClr val="000000"/>
                </a:solidFill>
                <a:latin typeface="NOVA Bold"/>
                <a:ea typeface="NOVA Bold"/>
              </a:rPr>
              <a:t>일 시장</a:t>
            </a:r>
          </a:p>
        </p:txBody>
      </p:sp>
      <p:sp>
        <p:nvSpPr>
          <p:cNvPr id="29" name="모서리가 둥근 직사각형 28"/>
          <p:cNvSpPr/>
          <p:nvPr/>
        </p:nvSpPr>
        <p:spPr>
          <a:xfrm>
            <a:off x="6948264" y="2755327"/>
            <a:ext cx="1980220" cy="920910"/>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매우 다양한 업종으로 구성되었고</a:t>
            </a:r>
            <a:r>
              <a:rPr lang="en-US" altLang="ko-KR" sz="1100">
                <a:solidFill>
                  <a:srgbClr val="000000"/>
                </a:solidFill>
              </a:rPr>
              <a:t>, </a:t>
            </a:r>
            <a:r>
              <a:rPr lang="ko-KR" altLang="en-US" sz="1100">
                <a:solidFill>
                  <a:srgbClr val="000000"/>
                </a:solidFill>
              </a:rPr>
              <a:t>중국관광객 없음</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모든 업종에서 개업 추세 지속</a:t>
            </a:r>
            <a:endParaRPr lang="en-US" altLang="ko-KR" sz="1100">
              <a:solidFill>
                <a:srgbClr val="000000"/>
              </a:solidFill>
            </a:endParaRPr>
          </a:p>
        </p:txBody>
      </p:sp>
      <p:sp>
        <p:nvSpPr>
          <p:cNvPr id="30" name="TextBox 29"/>
          <p:cNvSpPr txBox="1"/>
          <p:nvPr/>
        </p:nvSpPr>
        <p:spPr>
          <a:xfrm>
            <a:off x="7128284" y="2590640"/>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서귀포 향토 </a:t>
            </a:r>
            <a:r>
              <a:rPr lang="en-US" altLang="ko-KR" sz="1200">
                <a:solidFill>
                  <a:srgbClr val="000000"/>
                </a:solidFill>
                <a:latin typeface="NOVA Bold"/>
                <a:ea typeface="NOVA Bold"/>
              </a:rPr>
              <a:t>5</a:t>
            </a:r>
            <a:r>
              <a:rPr lang="ko-KR" altLang="en-US" sz="1200">
                <a:solidFill>
                  <a:srgbClr val="000000"/>
                </a:solidFill>
                <a:latin typeface="NOVA Bold"/>
                <a:ea typeface="NOVA Bold"/>
              </a:rPr>
              <a:t>일 시장</a:t>
            </a:r>
          </a:p>
        </p:txBody>
      </p:sp>
      <p:sp>
        <p:nvSpPr>
          <p:cNvPr id="31" name="모서리가 둥근 직사각형 30"/>
          <p:cNvSpPr/>
          <p:nvPr/>
        </p:nvSpPr>
        <p:spPr>
          <a:xfrm>
            <a:off x="6948264" y="5229200"/>
            <a:ext cx="1980220" cy="1249871"/>
          </a:xfrm>
          <a:prstGeom prst="roundRect">
            <a:avLst>
              <a:gd name="adj" fmla="val 7439"/>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b"/>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100">
                <a:solidFill>
                  <a:srgbClr val="000000"/>
                </a:solidFill>
              </a:rPr>
              <a:t>카드 가맹점 수가 </a:t>
            </a:r>
            <a:r>
              <a:rPr lang="en-US" altLang="ko-KR" sz="1100">
                <a:solidFill>
                  <a:srgbClr val="000000"/>
                </a:solidFill>
              </a:rPr>
              <a:t>3</a:t>
            </a:r>
            <a:r>
              <a:rPr lang="ko-KR" altLang="en-US" sz="1100">
                <a:solidFill>
                  <a:srgbClr val="000000"/>
                </a:solidFill>
              </a:rPr>
              <a:t>개임</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가맹점 폐업으로 인해 인당 건수</a:t>
            </a:r>
            <a:r>
              <a:rPr lang="en-US" altLang="ko-KR" sz="1100">
                <a:solidFill>
                  <a:srgbClr val="000000"/>
                </a:solidFill>
              </a:rPr>
              <a:t>, </a:t>
            </a:r>
            <a:r>
              <a:rPr lang="ko-KR" altLang="en-US" sz="1100">
                <a:solidFill>
                  <a:srgbClr val="000000"/>
                </a:solidFill>
              </a:rPr>
              <a:t>인당 금액 모두 감소</a:t>
            </a:r>
            <a:endParaRPr lang="en-US" altLang="ko-KR" sz="1100">
              <a:solidFill>
                <a:srgbClr val="000000"/>
              </a:solidFill>
            </a:endParaRPr>
          </a:p>
          <a:p>
            <a:pPr marL="177800" indent="-177800">
              <a:buFont typeface="NOVA Medium" panose="00000600000000000000" pitchFamily="2" charset="-127"/>
              <a:buChar char="-"/>
            </a:pPr>
            <a:endParaRPr lang="en-US" altLang="ko-KR" sz="1100">
              <a:solidFill>
                <a:srgbClr val="000000"/>
              </a:solidFill>
            </a:endParaRPr>
          </a:p>
          <a:p>
            <a:pPr marL="177800" indent="-177800">
              <a:buFont typeface="NOVA Medium" panose="00000600000000000000" pitchFamily="2" charset="-127"/>
              <a:buChar char="-"/>
            </a:pPr>
            <a:r>
              <a:rPr lang="ko-KR" altLang="en-US" sz="1100">
                <a:solidFill>
                  <a:srgbClr val="000000"/>
                </a:solidFill>
              </a:rPr>
              <a:t>중국관광객 없음</a:t>
            </a:r>
            <a:endParaRPr lang="en-US" altLang="ko-KR" sz="1100">
              <a:solidFill>
                <a:srgbClr val="000000"/>
              </a:solidFill>
            </a:endParaRPr>
          </a:p>
        </p:txBody>
      </p:sp>
      <p:sp>
        <p:nvSpPr>
          <p:cNvPr id="32" name="TextBox 31"/>
          <p:cNvSpPr txBox="1"/>
          <p:nvPr/>
        </p:nvSpPr>
        <p:spPr>
          <a:xfrm>
            <a:off x="7128282" y="5085184"/>
            <a:ext cx="1656186"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중문 향토 </a:t>
            </a:r>
            <a:r>
              <a:rPr lang="en-US" altLang="ko-KR" sz="1200">
                <a:solidFill>
                  <a:srgbClr val="000000"/>
                </a:solidFill>
                <a:latin typeface="NOVA Bold"/>
                <a:ea typeface="NOVA Bold"/>
              </a:rPr>
              <a:t>5</a:t>
            </a:r>
            <a:r>
              <a:rPr lang="ko-KR" altLang="en-US" sz="1200">
                <a:solidFill>
                  <a:srgbClr val="000000"/>
                </a:solidFill>
                <a:latin typeface="NOVA Bold"/>
                <a:ea typeface="NOVA Bold"/>
              </a:rPr>
              <a:t>일 시장</a:t>
            </a:r>
          </a:p>
        </p:txBody>
      </p:sp>
      <p:sp>
        <p:nvSpPr>
          <p:cNvPr id="33" name="직사각형 32"/>
          <p:cNvSpPr/>
          <p:nvPr/>
        </p:nvSpPr>
        <p:spPr>
          <a:xfrm>
            <a:off x="215516" y="1124744"/>
            <a:ext cx="871296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공통적으로 </a:t>
            </a:r>
            <a:r>
              <a:rPr lang="ko-KR" altLang="en-US" sz="1600" b="1" spc="100">
                <a:ln>
                  <a:solidFill>
                    <a:prstClr val="black">
                      <a:alpha val="20000"/>
                    </a:prstClr>
                  </a:solidFill>
                </a:ln>
                <a:solidFill>
                  <a:srgbClr val="000000"/>
                </a:solidFill>
                <a:latin typeface="NOVA Bold"/>
                <a:ea typeface="NOVA Bold"/>
                <a:cs typeface="Arial" pitchFamily="34" charset="0"/>
              </a:rPr>
              <a:t>대형마트</a:t>
            </a:r>
            <a:r>
              <a:rPr lang="ko-KR" altLang="en-US" sz="1600" b="1" spc="100">
                <a:ln>
                  <a:solidFill>
                    <a:prstClr val="black">
                      <a:alpha val="20000"/>
                    </a:prstClr>
                  </a:solidFill>
                </a:ln>
                <a:solidFill>
                  <a:srgbClr val="000000"/>
                </a:solidFill>
                <a:latin typeface="NOVA Bold"/>
                <a:ea typeface="NOVA Bold"/>
                <a:cs typeface="Arial" pitchFamily="34" charset="0"/>
              </a:rPr>
              <a:t> </a:t>
            </a:r>
            <a:r>
              <a:rPr lang="en-US" altLang="ko-KR" sz="1600" b="1" spc="100">
                <a:ln>
                  <a:solidFill>
                    <a:prstClr val="black">
                      <a:alpha val="20000"/>
                    </a:prstClr>
                  </a:solidFill>
                </a:ln>
                <a:solidFill>
                  <a:srgbClr val="000000"/>
                </a:solidFill>
                <a:latin typeface="NOVA Bold"/>
                <a:ea typeface="NOVA Bold"/>
                <a:cs typeface="Arial" pitchFamily="34" charset="0"/>
              </a:rPr>
              <a:t>2.6</a:t>
            </a:r>
            <a:r>
              <a:rPr lang="ko-KR" altLang="en-US" sz="1600" b="1" spc="100">
                <a:ln>
                  <a:solidFill>
                    <a:prstClr val="black">
                      <a:alpha val="20000"/>
                    </a:prstClr>
                  </a:solidFill>
                </a:ln>
                <a:solidFill>
                  <a:srgbClr val="000000"/>
                </a:solidFill>
                <a:latin typeface="NOVA Bold"/>
                <a:ea typeface="NOVA Bold"/>
                <a:cs typeface="Arial" pitchFamily="34" charset="0"/>
              </a:rPr>
              <a:t>개와 경쟁하고</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일반음식</a:t>
            </a:r>
            <a:r>
              <a:rPr lang="en-US" altLang="ko-KR" sz="1600" b="1" spc="100">
                <a:ln>
                  <a:solidFill>
                    <a:prstClr val="black">
                      <a:alpha val="20000"/>
                    </a:prstClr>
                  </a:solidFill>
                </a:ln>
                <a:solidFill>
                  <a:srgbClr val="000000"/>
                </a:solidFill>
                <a:latin typeface="NOVA Bold"/>
                <a:ea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음식료품</a:t>
            </a:r>
            <a:r>
              <a:rPr lang="ko-KR" altLang="en-US" sz="1600" b="1" spc="100">
                <a:ln>
                  <a:solidFill>
                    <a:prstClr val="black">
                      <a:alpha val="20000"/>
                    </a:prstClr>
                  </a:solidFill>
                </a:ln>
                <a:solidFill>
                  <a:srgbClr val="000000"/>
                </a:solidFill>
                <a:latin typeface="NOVA Bold"/>
                <a:ea typeface="NOVA Bold"/>
                <a:cs typeface="Arial" pitchFamily="34" charset="0"/>
              </a:rPr>
              <a:t> 업종 비중이 </a:t>
            </a:r>
            <a:r>
              <a:rPr lang="en-US" altLang="ko-KR" sz="1600" b="1" spc="100">
                <a:ln>
                  <a:solidFill>
                    <a:prstClr val="black">
                      <a:alpha val="20000"/>
                    </a:prstClr>
                  </a:solidFill>
                </a:ln>
                <a:solidFill>
                  <a:srgbClr val="000000"/>
                </a:solidFill>
                <a:latin typeface="NOVA Bold"/>
                <a:ea typeface="NOVA Bold"/>
                <a:cs typeface="Arial" pitchFamily="34" charset="0"/>
              </a:rPr>
              <a:t>60% </a:t>
            </a:r>
            <a:r>
              <a:rPr lang="ko-KR" altLang="en-US" sz="1600" b="1" spc="100">
                <a:ln>
                  <a:solidFill>
                    <a:prstClr val="black">
                      <a:alpha val="20000"/>
                    </a:prstClr>
                  </a:solidFill>
                </a:ln>
                <a:solidFill>
                  <a:srgbClr val="000000"/>
                </a:solidFill>
                <a:latin typeface="NOVA Bold"/>
                <a:ea typeface="NOVA Bold"/>
                <a:cs typeface="Arial" pitchFamily="34" charset="0"/>
              </a:rPr>
              <a:t>수준이며</a:t>
            </a:r>
            <a:r>
              <a:rPr lang="en-US" altLang="ko-KR" sz="1600" b="1" spc="100">
                <a:ln>
                  <a:solidFill>
                    <a:prstClr val="black">
                      <a:alpha val="20000"/>
                    </a:prstClr>
                  </a:solidFill>
                </a:ln>
                <a:solidFill>
                  <a:srgbClr val="000000"/>
                </a:solidFill>
                <a:latin typeface="NOVA Bold"/>
                <a:ea typeface="NOVA Bold"/>
                <a:cs typeface="Arial" pitchFamily="34" charset="0"/>
              </a:rPr>
              <a:t> ’16</a:t>
            </a:r>
            <a:r>
              <a:rPr lang="ko-KR" altLang="en-US" sz="1600" b="1" spc="100">
                <a:ln>
                  <a:solidFill>
                    <a:prstClr val="black">
                      <a:alpha val="20000"/>
                    </a:prstClr>
                  </a:solidFill>
                </a:ln>
                <a:solidFill>
                  <a:srgbClr val="000000"/>
                </a:solidFill>
                <a:latin typeface="NOVA Bold"/>
                <a:ea typeface="NOVA Bold"/>
                <a:cs typeface="Arial" pitchFamily="34" charset="0"/>
              </a:rPr>
              <a:t>년 상반기에 폐업이 증가하고</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고객 수는 증가하나 건당 금액 감소로 인당 금액이 감소함</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771952762"/>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제주도내 시장 특징을 통한 인사이트 도출</a:t>
            </a:r>
            <a:endParaRPr lang="en-US" altLang="ko-KR" smtClean="0"/>
          </a:p>
        </p:txBody>
      </p:sp>
      <p:sp>
        <p:nvSpPr>
          <p:cNvPr id="3" name="제목 2"/>
          <p:cNvSpPr>
            <a:spLocks noGrp="1"/>
          </p:cNvSpPr>
          <p:nvPr>
            <p:ph type="title"/>
          </p:nvPr>
        </p:nvSpPr>
        <p:spPr>
          <a:xfrm>
            <a:off x="226706" y="188640"/>
            <a:ext cx="8136880" cy="274859"/>
          </a:xfrm>
        </p:spPr>
        <p:txBody>
          <a:bodyPr/>
          <a:lstStyle/>
          <a:p>
            <a:r>
              <a:rPr lang="ko-KR" altLang="en-US" smtClean="0"/>
              <a:t>      대형마트 벤치마킹</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465843"/>
            <a:ext cx="3592925"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141807"/>
            <a:ext cx="3593325"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대형마트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vs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전통시장 일반 특징 비교</a:t>
            </a:r>
          </a:p>
        </p:txBody>
      </p:sp>
      <p:sp>
        <p:nvSpPr>
          <p:cNvPr id="33" name="직사각형 32"/>
          <p:cNvSpPr/>
          <p:nvPr/>
        </p:nvSpPr>
        <p:spPr>
          <a:xfrm>
            <a:off x="1511660" y="2609860"/>
            <a:ext cx="1044116" cy="385870"/>
          </a:xfrm>
          <a:prstGeom prst="rect">
            <a:avLst/>
          </a:prstGeom>
          <a:solidFill>
            <a:schemeClr val="bg1">
              <a:lumMod val="75000"/>
            </a:schemeClr>
          </a:solidFill>
          <a:ln w="28575"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대형 마트</a:t>
            </a:r>
          </a:p>
        </p:txBody>
      </p:sp>
      <p:sp>
        <p:nvSpPr>
          <p:cNvPr id="39" name="직사각형 38"/>
          <p:cNvSpPr/>
          <p:nvPr/>
        </p:nvSpPr>
        <p:spPr>
          <a:xfrm>
            <a:off x="438615" y="3157844"/>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영업 시간</a:t>
            </a:r>
          </a:p>
        </p:txBody>
      </p:sp>
      <p:sp>
        <p:nvSpPr>
          <p:cNvPr id="41" name="직사각형 40"/>
          <p:cNvSpPr/>
          <p:nvPr/>
        </p:nvSpPr>
        <p:spPr>
          <a:xfrm>
            <a:off x="431540" y="3733909"/>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시설</a:t>
            </a:r>
            <a:r>
              <a:rPr lang="en-US" altLang="ko-KR" sz="1400" kern="0">
                <a:solidFill>
                  <a:prstClr val="black"/>
                </a:solidFill>
                <a:latin typeface="NOVA Bold"/>
                <a:ea typeface="NOVA Bold"/>
              </a:rPr>
              <a:t>,</a:t>
            </a:r>
            <a:r>
              <a:rPr lang="ko-KR" altLang="en-US" sz="1400" kern="0">
                <a:solidFill>
                  <a:prstClr val="black"/>
                </a:solidFill>
                <a:latin typeface="NOVA Bold"/>
                <a:ea typeface="NOVA Bold"/>
              </a:rPr>
              <a:t>주차</a:t>
            </a:r>
          </a:p>
        </p:txBody>
      </p:sp>
      <p:sp>
        <p:nvSpPr>
          <p:cNvPr id="42" name="직사각형 41"/>
          <p:cNvSpPr/>
          <p:nvPr/>
        </p:nvSpPr>
        <p:spPr>
          <a:xfrm>
            <a:off x="439015" y="4313963"/>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결제수단</a:t>
            </a:r>
          </a:p>
        </p:txBody>
      </p:sp>
      <p:sp>
        <p:nvSpPr>
          <p:cNvPr id="43" name="직사각형 42"/>
          <p:cNvSpPr/>
          <p:nvPr/>
        </p:nvSpPr>
        <p:spPr>
          <a:xfrm>
            <a:off x="439015" y="4887062"/>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상품가격</a:t>
            </a:r>
          </a:p>
        </p:txBody>
      </p:sp>
      <p:sp>
        <p:nvSpPr>
          <p:cNvPr id="46" name="직사각형 45"/>
          <p:cNvSpPr/>
          <p:nvPr/>
        </p:nvSpPr>
        <p:spPr>
          <a:xfrm>
            <a:off x="1511660" y="3157844"/>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a:solidFill>
                  <a:prstClr val="black"/>
                </a:solidFill>
                <a:latin typeface="NOVA Bold"/>
                <a:ea typeface="NOVA Bold"/>
              </a:rPr>
              <a:t>08 ~ 24</a:t>
            </a:r>
            <a:r>
              <a:rPr lang="ko-KR" altLang="en-US" sz="1400" kern="0">
                <a:solidFill>
                  <a:prstClr val="black"/>
                </a:solidFill>
                <a:latin typeface="NOVA Bold"/>
                <a:ea typeface="NOVA Bold"/>
              </a:rPr>
              <a:t>시</a:t>
            </a:r>
          </a:p>
        </p:txBody>
      </p:sp>
      <p:sp>
        <p:nvSpPr>
          <p:cNvPr id="50" name="직사각형 49"/>
          <p:cNvSpPr/>
          <p:nvPr/>
        </p:nvSpPr>
        <p:spPr>
          <a:xfrm>
            <a:off x="1511660" y="3733909"/>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대형</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쾌적</a:t>
            </a:r>
          </a:p>
        </p:txBody>
      </p:sp>
      <p:sp>
        <p:nvSpPr>
          <p:cNvPr id="53" name="직사각형 52"/>
          <p:cNvSpPr/>
          <p:nvPr/>
        </p:nvSpPr>
        <p:spPr>
          <a:xfrm>
            <a:off x="1511660" y="4309971"/>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위주</a:t>
            </a:r>
          </a:p>
        </p:txBody>
      </p:sp>
      <p:sp>
        <p:nvSpPr>
          <p:cNvPr id="56" name="직사각형 55"/>
          <p:cNvSpPr/>
          <p:nvPr/>
        </p:nvSpPr>
        <p:spPr>
          <a:xfrm>
            <a:off x="1511660" y="4887062"/>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가격 표시</a:t>
            </a:r>
          </a:p>
        </p:txBody>
      </p:sp>
      <p:sp>
        <p:nvSpPr>
          <p:cNvPr id="57" name="직사각형 56"/>
          <p:cNvSpPr/>
          <p:nvPr/>
        </p:nvSpPr>
        <p:spPr>
          <a:xfrm>
            <a:off x="425439" y="5463126"/>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서비스</a:t>
            </a:r>
          </a:p>
        </p:txBody>
      </p:sp>
      <p:sp>
        <p:nvSpPr>
          <p:cNvPr id="59" name="직사각형 58"/>
          <p:cNvSpPr/>
          <p:nvPr/>
        </p:nvSpPr>
        <p:spPr>
          <a:xfrm>
            <a:off x="1511660" y="5463126"/>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교환</a:t>
            </a:r>
            <a:r>
              <a:rPr lang="en-US" altLang="ko-KR" sz="1400" kern="0">
                <a:solidFill>
                  <a:prstClr val="black"/>
                </a:solidFill>
                <a:latin typeface="NOVA Bold"/>
                <a:ea typeface="NOVA Bold"/>
              </a:rPr>
              <a:t>/</a:t>
            </a:r>
            <a:r>
              <a:rPr lang="ko-KR" altLang="en-US" sz="1400" kern="0">
                <a:solidFill>
                  <a:prstClr val="black"/>
                </a:solidFill>
                <a:latin typeface="NOVA Bold"/>
                <a:ea typeface="NOVA Bold"/>
              </a:rPr>
              <a:t>환불</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용이</a:t>
            </a:r>
          </a:p>
        </p:txBody>
      </p:sp>
      <p:sp>
        <p:nvSpPr>
          <p:cNvPr id="60" name="직사각형 59"/>
          <p:cNvSpPr/>
          <p:nvPr/>
        </p:nvSpPr>
        <p:spPr>
          <a:xfrm>
            <a:off x="425439" y="6030239"/>
            <a:ext cx="964633" cy="423097"/>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a:t>
            </a:r>
          </a:p>
        </p:txBody>
      </p:sp>
      <p:sp>
        <p:nvSpPr>
          <p:cNvPr id="27" name="직사각형 26"/>
          <p:cNvSpPr/>
          <p:nvPr/>
        </p:nvSpPr>
        <p:spPr>
          <a:xfrm>
            <a:off x="2677364" y="2609859"/>
            <a:ext cx="1044116" cy="385870"/>
          </a:xfrm>
          <a:prstGeom prst="rect">
            <a:avLst/>
          </a:prstGeom>
          <a:solidFill>
            <a:schemeClr val="bg1">
              <a:lumMod val="75000"/>
            </a:schemeClr>
          </a:solidFill>
          <a:ln w="28575" cap="flat" cmpd="sng" algn="ctr">
            <a:solidFill>
              <a:srgbClr val="FF0000"/>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600" kern="0">
                <a:solidFill>
                  <a:prstClr val="black"/>
                </a:solidFill>
                <a:latin typeface="NOVA Bold"/>
                <a:ea typeface="NOVA Bold"/>
              </a:rPr>
              <a:t>전통시장</a:t>
            </a:r>
          </a:p>
        </p:txBody>
      </p:sp>
      <p:sp>
        <p:nvSpPr>
          <p:cNvPr id="44" name="직사각형 43"/>
          <p:cNvSpPr/>
          <p:nvPr/>
        </p:nvSpPr>
        <p:spPr>
          <a:xfrm>
            <a:off x="2677364" y="3157844"/>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a:solidFill>
                  <a:prstClr val="black"/>
                </a:solidFill>
                <a:latin typeface="NOVA Bold"/>
                <a:ea typeface="NOVA Bold"/>
              </a:rPr>
              <a:t>10~18</a:t>
            </a:r>
            <a:r>
              <a:rPr lang="ko-KR" altLang="en-US" sz="1400" kern="0">
                <a:solidFill>
                  <a:prstClr val="black"/>
                </a:solidFill>
                <a:latin typeface="NOVA Bold"/>
                <a:ea typeface="NOVA Bold"/>
              </a:rPr>
              <a:t>시</a:t>
            </a:r>
          </a:p>
        </p:txBody>
      </p:sp>
      <p:sp>
        <p:nvSpPr>
          <p:cNvPr id="48" name="직사각형 47"/>
          <p:cNvSpPr/>
          <p:nvPr/>
        </p:nvSpPr>
        <p:spPr>
          <a:xfrm>
            <a:off x="2677364" y="3733908"/>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소형</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노후</a:t>
            </a:r>
          </a:p>
        </p:txBody>
      </p:sp>
      <p:sp>
        <p:nvSpPr>
          <p:cNvPr id="51" name="직사각형 50"/>
          <p:cNvSpPr/>
          <p:nvPr/>
        </p:nvSpPr>
        <p:spPr>
          <a:xfrm>
            <a:off x="2677364" y="4309972"/>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현금 위주</a:t>
            </a:r>
          </a:p>
        </p:txBody>
      </p:sp>
      <p:sp>
        <p:nvSpPr>
          <p:cNvPr id="54" name="직사각형 53"/>
          <p:cNvSpPr/>
          <p:nvPr/>
        </p:nvSpPr>
        <p:spPr>
          <a:xfrm>
            <a:off x="2677364" y="4886036"/>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미표시</a:t>
            </a:r>
          </a:p>
        </p:txBody>
      </p:sp>
      <p:sp>
        <p:nvSpPr>
          <p:cNvPr id="58" name="직사각형 57"/>
          <p:cNvSpPr/>
          <p:nvPr/>
        </p:nvSpPr>
        <p:spPr>
          <a:xfrm>
            <a:off x="2663788" y="5462100"/>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환불 불가</a:t>
            </a:r>
          </a:p>
        </p:txBody>
      </p:sp>
      <p:sp>
        <p:nvSpPr>
          <p:cNvPr id="61" name="직사각형 60"/>
          <p:cNvSpPr/>
          <p:nvPr/>
        </p:nvSpPr>
        <p:spPr>
          <a:xfrm>
            <a:off x="2663788" y="6029213"/>
            <a:ext cx="1044116" cy="423097"/>
          </a:xfrm>
          <a:prstGeom prst="rect">
            <a:avLst/>
          </a:prstGeom>
          <a:noFill/>
          <a:ln w="19050" cap="flat" cmpd="sng" algn="ctr">
            <a:solidFill>
              <a:srgbClr val="FF0000"/>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홍보</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할인행사</a:t>
            </a:r>
          </a:p>
        </p:txBody>
      </p:sp>
      <p:sp>
        <p:nvSpPr>
          <p:cNvPr id="62" name="직사각형 61"/>
          <p:cNvSpPr/>
          <p:nvPr/>
        </p:nvSpPr>
        <p:spPr>
          <a:xfrm>
            <a:off x="1511660" y="6030239"/>
            <a:ext cx="1044116" cy="423097"/>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없음</a:t>
            </a:r>
          </a:p>
        </p:txBody>
      </p:sp>
      <p:sp>
        <p:nvSpPr>
          <p:cNvPr id="63" name="모서리가 둥근 직사각형 62"/>
          <p:cNvSpPr/>
          <p:nvPr/>
        </p:nvSpPr>
        <p:spPr>
          <a:xfrm>
            <a:off x="4391981" y="2599687"/>
            <a:ext cx="2460678" cy="3852623"/>
          </a:xfrm>
          <a:prstGeom prst="roundRect">
            <a:avLst>
              <a:gd name="adj" fmla="val 7439"/>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marL="177800" indent="-177800">
              <a:buFont typeface="NOVA Medium" panose="00000600000000000000" pitchFamily="2" charset="-127"/>
              <a:buChar char="-"/>
            </a:pPr>
            <a:r>
              <a:rPr lang="ko-KR" altLang="en-US" sz="1200">
                <a:solidFill>
                  <a:srgbClr val="000000"/>
                </a:solidFill>
              </a:rPr>
              <a:t>각 시장별 인근 대형마트가 </a:t>
            </a:r>
            <a:r>
              <a:rPr lang="en-US" altLang="ko-KR" sz="1200">
                <a:solidFill>
                  <a:srgbClr val="000000"/>
                </a:solidFill>
              </a:rPr>
              <a:t>2</a:t>
            </a:r>
            <a:r>
              <a:rPr lang="ko-KR" altLang="en-US" sz="1200">
                <a:solidFill>
                  <a:srgbClr val="000000"/>
                </a:solidFill>
              </a:rPr>
              <a:t>평균 </a:t>
            </a:r>
            <a:r>
              <a:rPr lang="en-US" altLang="ko-KR" sz="1200">
                <a:solidFill>
                  <a:srgbClr val="000000"/>
                </a:solidFill>
              </a:rPr>
              <a:t>2.6</a:t>
            </a:r>
            <a:r>
              <a:rPr lang="ko-KR" altLang="en-US" sz="1200">
                <a:solidFill>
                  <a:srgbClr val="000000"/>
                </a:solidFill>
              </a:rPr>
              <a:t>개 존재</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일반음식</a:t>
            </a:r>
            <a:r>
              <a:rPr lang="en-US" altLang="ko-KR" sz="1200">
                <a:solidFill>
                  <a:srgbClr val="000000"/>
                </a:solidFill>
              </a:rPr>
              <a:t>, </a:t>
            </a:r>
            <a:r>
              <a:rPr lang="ko-KR" altLang="en-US" sz="1200">
                <a:solidFill>
                  <a:srgbClr val="000000"/>
                </a:solidFill>
              </a:rPr>
              <a:t>음식료품 업종 비중이 평균 </a:t>
            </a:r>
            <a:r>
              <a:rPr lang="en-US" altLang="ko-KR" sz="1200">
                <a:solidFill>
                  <a:srgbClr val="000000"/>
                </a:solidFill>
              </a:rPr>
              <a:t>60% </a:t>
            </a:r>
            <a:r>
              <a:rPr lang="ko-KR" altLang="en-US" sz="1200">
                <a:solidFill>
                  <a:srgbClr val="000000"/>
                </a:solidFill>
              </a:rPr>
              <a:t>수준임</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’15</a:t>
            </a:r>
            <a:r>
              <a:rPr lang="ko-KR" altLang="en-US" sz="1200">
                <a:solidFill>
                  <a:srgbClr val="000000"/>
                </a:solidFill>
              </a:rPr>
              <a:t>년까지 개업추세가 우세하나</a:t>
            </a:r>
            <a:r>
              <a:rPr lang="en-US" altLang="ko-KR" sz="1200">
                <a:solidFill>
                  <a:srgbClr val="000000"/>
                </a:solidFill>
              </a:rPr>
              <a:t>,’16</a:t>
            </a:r>
            <a:r>
              <a:rPr lang="ko-KR" altLang="en-US" sz="1200">
                <a:solidFill>
                  <a:srgbClr val="000000"/>
                </a:solidFill>
              </a:rPr>
              <a:t>년 상반기는 폐업이 많음</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고객 수는 증가하나</a:t>
            </a:r>
            <a:r>
              <a:rPr lang="en-US" altLang="ko-KR" sz="1200">
                <a:solidFill>
                  <a:srgbClr val="000000"/>
                </a:solidFill>
              </a:rPr>
              <a:t>, </a:t>
            </a:r>
            <a:r>
              <a:rPr lang="ko-KR" altLang="en-US" sz="1200">
                <a:solidFill>
                  <a:srgbClr val="000000"/>
                </a:solidFill>
              </a:rPr>
              <a:t>건당 금액 감소로 인당 금액 감소함</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en-US" altLang="ko-KR" sz="1200">
                <a:solidFill>
                  <a:srgbClr val="000000"/>
                </a:solidFill>
              </a:rPr>
              <a:t>20</a:t>
            </a:r>
            <a:r>
              <a:rPr lang="ko-KR" altLang="en-US" sz="1200">
                <a:solidFill>
                  <a:srgbClr val="000000"/>
                </a:solidFill>
              </a:rPr>
              <a:t>대 이하 고객</a:t>
            </a:r>
            <a:r>
              <a:rPr lang="en-US" altLang="ko-KR" sz="1200">
                <a:solidFill>
                  <a:srgbClr val="000000"/>
                </a:solidFill>
              </a:rPr>
              <a:t>, </a:t>
            </a:r>
            <a:r>
              <a:rPr lang="ko-KR" altLang="en-US" sz="1200">
                <a:solidFill>
                  <a:srgbClr val="000000"/>
                </a:solidFill>
              </a:rPr>
              <a:t>저녁시간 </a:t>
            </a:r>
            <a:r>
              <a:rPr lang="en-US" altLang="ko-KR" sz="1200">
                <a:solidFill>
                  <a:srgbClr val="000000"/>
                </a:solidFill>
              </a:rPr>
              <a:t>&amp; </a:t>
            </a:r>
            <a:r>
              <a:rPr lang="ko-KR" altLang="en-US" sz="1200">
                <a:solidFill>
                  <a:srgbClr val="000000"/>
                </a:solidFill>
              </a:rPr>
              <a:t>주말 매출 비중 증가</a:t>
            </a:r>
            <a:endParaRPr lang="en-US" altLang="ko-KR" sz="1200">
              <a:solidFill>
                <a:srgbClr val="000000"/>
              </a:solidFill>
            </a:endParaRPr>
          </a:p>
          <a:p>
            <a:pPr marL="177800" indent="-177800">
              <a:buFont typeface="NOVA Medium" panose="00000600000000000000" pitchFamily="2" charset="-127"/>
              <a:buChar char="-"/>
            </a:pPr>
            <a:endParaRPr lang="en-US" altLang="ko-KR" sz="1200">
              <a:solidFill>
                <a:srgbClr val="000000"/>
              </a:solidFill>
            </a:endParaRPr>
          </a:p>
          <a:p>
            <a:pPr marL="177800" indent="-177800">
              <a:buFont typeface="NOVA Medium" panose="00000600000000000000" pitchFamily="2" charset="-127"/>
              <a:buChar char="-"/>
            </a:pPr>
            <a:r>
              <a:rPr lang="ko-KR" altLang="en-US" sz="1200">
                <a:solidFill>
                  <a:srgbClr val="000000"/>
                </a:solidFill>
              </a:rPr>
              <a:t>국내관광객 및 중국관광객이 다수 비중 차지 및 증가 추세</a:t>
            </a:r>
            <a:endParaRPr lang="en-US" altLang="ko-KR" sz="1200">
              <a:solidFill>
                <a:srgbClr val="000000"/>
              </a:solidFill>
            </a:endParaRPr>
          </a:p>
        </p:txBody>
      </p:sp>
      <p:sp>
        <p:nvSpPr>
          <p:cNvPr id="64" name="TextBox 63"/>
          <p:cNvSpPr txBox="1"/>
          <p:nvPr/>
        </p:nvSpPr>
        <p:spPr>
          <a:xfrm>
            <a:off x="4391981" y="2128322"/>
            <a:ext cx="2460678" cy="2492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제주도내 시장 공통 특징</a:t>
            </a:r>
          </a:p>
        </p:txBody>
      </p:sp>
      <p:cxnSp>
        <p:nvCxnSpPr>
          <p:cNvPr id="65" name="직선 연결선 64"/>
          <p:cNvCxnSpPr/>
          <p:nvPr/>
        </p:nvCxnSpPr>
        <p:spPr>
          <a:xfrm>
            <a:off x="4391980" y="2465843"/>
            <a:ext cx="248920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51920" y="4122027"/>
            <a:ext cx="468052" cy="76867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5400" b="1">
                <a:solidFill>
                  <a:srgbClr val="000000"/>
                </a:solidFill>
                <a:cs typeface="Arial Narrow" pitchFamily="34" charset="0"/>
              </a:rPr>
              <a:t>+</a:t>
            </a:r>
            <a:endParaRPr lang="ko-KR" altLang="en-US" sz="5400" b="1">
              <a:solidFill>
                <a:srgbClr val="000000"/>
              </a:solidFill>
              <a:cs typeface="Arial Narrow" pitchFamily="34" charset="0"/>
            </a:endParaRPr>
          </a:p>
        </p:txBody>
      </p:sp>
      <p:sp>
        <p:nvSpPr>
          <p:cNvPr id="66" name="TextBox 65"/>
          <p:cNvSpPr txBox="1"/>
          <p:nvPr/>
        </p:nvSpPr>
        <p:spPr>
          <a:xfrm>
            <a:off x="6984268" y="4117364"/>
            <a:ext cx="468052" cy="76867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5400" b="1">
                <a:solidFill>
                  <a:srgbClr val="000000"/>
                </a:solidFill>
                <a:cs typeface="Arial Narrow" pitchFamily="34" charset="0"/>
              </a:rPr>
              <a:t>⇒</a:t>
            </a:r>
            <a:endParaRPr lang="ko-KR" altLang="en-US" sz="5400" b="1">
              <a:solidFill>
                <a:srgbClr val="000000"/>
              </a:solidFill>
              <a:cs typeface="Arial Narrow" pitchFamily="34" charset="0"/>
            </a:endParaRPr>
          </a:p>
        </p:txBody>
      </p:sp>
      <p:sp>
        <p:nvSpPr>
          <p:cNvPr id="68" name="직사각형 67"/>
          <p:cNvSpPr/>
          <p:nvPr/>
        </p:nvSpPr>
        <p:spPr>
          <a:xfrm>
            <a:off x="7632339" y="2933895"/>
            <a:ext cx="1274593" cy="3096344"/>
          </a:xfrm>
          <a:prstGeom prst="rect">
            <a:avLst/>
          </a:prstGeom>
          <a:noFill/>
          <a:ln w="28575" cap="flat" cmpd="sng" algn="ctr">
            <a:solidFill>
              <a:sysClr val="window" lastClr="FFFFFF">
                <a:lumMod val="50000"/>
              </a:sys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타 광역시와</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달리</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증가하는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고객과 </a:t>
            </a:r>
            <a:endParaRPr lang="en-US" altLang="ko-KR" sz="1400" kern="0">
              <a:solidFill>
                <a:prstClr val="black"/>
              </a:solidFill>
              <a:latin typeface="NOVA Bold"/>
              <a:ea typeface="NOVA Bold"/>
            </a:endParaRPr>
          </a:p>
          <a:p>
            <a:pPr algn="ctr" latinLnBrk="0"/>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변화하는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시대 트렌드에 맞는</a:t>
            </a:r>
            <a:endParaRPr lang="en-US" altLang="ko-KR" sz="1400" kern="0">
              <a:solidFill>
                <a:prstClr val="black"/>
              </a:solidFill>
              <a:latin typeface="NOVA Bold"/>
              <a:ea typeface="NOVA Bold"/>
            </a:endParaRPr>
          </a:p>
          <a:p>
            <a:pPr algn="ctr" latinLnBrk="0"/>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실질적 소비 활성화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자구노력 방안</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부족 </a:t>
            </a:r>
          </a:p>
        </p:txBody>
      </p:sp>
      <p:sp>
        <p:nvSpPr>
          <p:cNvPr id="70" name="TextBox 69"/>
          <p:cNvSpPr txBox="1"/>
          <p:nvPr/>
        </p:nvSpPr>
        <p:spPr>
          <a:xfrm>
            <a:off x="7524327" y="2128322"/>
            <a:ext cx="1339623"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인사이트</a:t>
            </a:r>
          </a:p>
        </p:txBody>
      </p:sp>
      <p:cxnSp>
        <p:nvCxnSpPr>
          <p:cNvPr id="71" name="직선 연결선 70"/>
          <p:cNvCxnSpPr/>
          <p:nvPr/>
        </p:nvCxnSpPr>
        <p:spPr>
          <a:xfrm>
            <a:off x="7537325" y="2465843"/>
            <a:ext cx="1355155"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143508" y="1124744"/>
            <a:ext cx="889298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대형마트와의</a:t>
            </a:r>
            <a:r>
              <a:rPr lang="ko-KR" altLang="en-US" sz="1600" b="1" spc="100">
                <a:ln>
                  <a:solidFill>
                    <a:prstClr val="black">
                      <a:alpha val="20000"/>
                    </a:prstClr>
                  </a:solidFill>
                </a:ln>
                <a:solidFill>
                  <a:srgbClr val="000000"/>
                </a:solidFill>
                <a:latin typeface="NOVA Bold"/>
                <a:ea typeface="NOVA Bold"/>
                <a:cs typeface="Arial" pitchFamily="34" charset="0"/>
              </a:rPr>
              <a:t> 비교 및 제주도내 전통시장의 특징</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소비트렌드</a:t>
            </a:r>
            <a:r>
              <a:rPr lang="ko-KR" altLang="en-US" sz="1600" b="1" spc="100">
                <a:ln>
                  <a:solidFill>
                    <a:prstClr val="black">
                      <a:alpha val="20000"/>
                    </a:prstClr>
                  </a:solidFill>
                </a:ln>
                <a:solidFill>
                  <a:srgbClr val="000000"/>
                </a:solidFill>
                <a:latin typeface="NOVA Bold"/>
                <a:ea typeface="NOVA Bold"/>
                <a:cs typeface="Arial" pitchFamily="34" charset="0"/>
              </a:rPr>
              <a:t> 등을 종합 비교한 결과</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전통시장을 구매하는 고객 수는 증가하는 데 반해</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이를 소비활동으로 연결하는 </a:t>
            </a:r>
            <a:r>
              <a:rPr lang="ko-KR" altLang="en-US" sz="1600" b="1" spc="100">
                <a:ln>
                  <a:solidFill>
                    <a:prstClr val="black">
                      <a:alpha val="20000"/>
                    </a:prstClr>
                  </a:solidFill>
                </a:ln>
                <a:solidFill>
                  <a:srgbClr val="000000"/>
                </a:solidFill>
                <a:latin typeface="NOVA Bold"/>
                <a:ea typeface="NOVA Bold"/>
                <a:cs typeface="Arial" pitchFamily="34" charset="0"/>
              </a:rPr>
              <a:t>콘텐츠</a:t>
            </a:r>
            <a:r>
              <a:rPr lang="ko-KR" altLang="en-US" sz="1600" b="1" spc="100">
                <a:ln>
                  <a:solidFill>
                    <a:prstClr val="black">
                      <a:alpha val="20000"/>
                    </a:prstClr>
                  </a:solidFill>
                </a:ln>
                <a:solidFill>
                  <a:srgbClr val="000000"/>
                </a:solidFill>
                <a:latin typeface="NOVA Bold"/>
                <a:ea typeface="NOVA Bold"/>
                <a:cs typeface="Arial" pitchFamily="34" charset="0"/>
              </a:rPr>
              <a:t> 및 노력이 부족</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99121449"/>
      </p:ext>
    </p:extLst>
  </p:cSld>
  <p:clrMapOvr>
    <a:masterClrMapping/>
  </p:clrMapOvr>
  <p:transition/>
  <p:timing/>
</p:sld>
</file>

<file path=ppt/slides/slide4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52" name="모서리가 둥근 직사각형 51"/>
          <p:cNvSpPr/>
          <p:nvPr/>
        </p:nvSpPr>
        <p:spPr>
          <a:xfrm>
            <a:off x="404079" y="3166114"/>
            <a:ext cx="1611637" cy="141501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 name="텍스트 개체 틀 1"/>
          <p:cNvSpPr>
            <a:spLocks noGrp="1"/>
          </p:cNvSpPr>
          <p:nvPr>
            <p:ph type="body" sz="quarter" idx="12"/>
          </p:nvPr>
        </p:nvSpPr>
        <p:spPr>
          <a:xfrm>
            <a:off x="250828" y="509931"/>
            <a:ext cx="8137599" cy="284693"/>
          </a:xfrm>
        </p:spPr>
        <p:txBody>
          <a:bodyPr/>
          <a:lstStyle/>
          <a:p>
            <a:r>
              <a:rPr lang="ko-KR" altLang="en-US" smtClean="0"/>
              <a:t>단계별 주체별 활성화 방안</a:t>
            </a:r>
            <a:endParaRPr lang="en-US" altLang="ko-KR" smtClean="0"/>
          </a:p>
        </p:txBody>
      </p:sp>
      <p:sp>
        <p:nvSpPr>
          <p:cNvPr id="3" name="제목 2"/>
          <p:cNvSpPr>
            <a:spLocks noGrp="1"/>
          </p:cNvSpPr>
          <p:nvPr>
            <p:ph type="title"/>
          </p:nvPr>
        </p:nvSpPr>
        <p:spPr>
          <a:xfrm>
            <a:off x="226706" y="188640"/>
            <a:ext cx="8136880" cy="274859"/>
          </a:xfrm>
        </p:spPr>
        <p:txBody>
          <a:bodyPr/>
          <a:lstStyle/>
          <a:p>
            <a:r>
              <a:rPr lang="ko-KR" altLang="en-US" smtClean="0"/>
              <a:t>      전통시장 활성화 방안</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348880"/>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02484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단계별 활성화 방안</a:t>
            </a:r>
          </a:p>
        </p:txBody>
      </p:sp>
      <p:sp>
        <p:nvSpPr>
          <p:cNvPr id="42" name="직사각형 41"/>
          <p:cNvSpPr/>
          <p:nvPr/>
        </p:nvSpPr>
        <p:spPr>
          <a:xfrm>
            <a:off x="529030" y="512118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가격 표시</a:t>
            </a:r>
          </a:p>
        </p:txBody>
      </p:sp>
      <p:sp>
        <p:nvSpPr>
          <p:cNvPr id="60" name="직사각형 59"/>
          <p:cNvSpPr/>
          <p:nvPr/>
        </p:nvSpPr>
        <p:spPr>
          <a:xfrm>
            <a:off x="395536" y="2465843"/>
            <a:ext cx="1620180" cy="423097"/>
          </a:xfrm>
          <a:prstGeom prst="rect">
            <a:avLst/>
          </a:prstGeom>
          <a:noFill/>
          <a:ln w="28575" cap="flat" cmpd="sng" algn="ctr">
            <a:solidFill>
              <a:schemeClr val="tx1"/>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kern="0">
                <a:solidFill>
                  <a:prstClr val="black"/>
                </a:solidFill>
                <a:latin typeface="NOVA Bold"/>
                <a:ea typeface="NOVA Bold"/>
              </a:rPr>
              <a:t>1</a:t>
            </a:r>
            <a:r>
              <a:rPr lang="ko-KR" altLang="en-US" kern="0">
                <a:solidFill>
                  <a:prstClr val="black"/>
                </a:solidFill>
                <a:latin typeface="NOVA Bold"/>
                <a:ea typeface="NOVA Bold"/>
              </a:rPr>
              <a:t>단계</a:t>
            </a:r>
          </a:p>
        </p:txBody>
      </p:sp>
      <p:sp>
        <p:nvSpPr>
          <p:cNvPr id="36" name="직사각형 35"/>
          <p:cNvSpPr/>
          <p:nvPr/>
        </p:nvSpPr>
        <p:spPr>
          <a:xfrm>
            <a:off x="529030" y="565677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사용 장려</a:t>
            </a:r>
          </a:p>
        </p:txBody>
      </p:sp>
      <p:sp>
        <p:nvSpPr>
          <p:cNvPr id="37" name="직사각형 36"/>
          <p:cNvSpPr/>
          <p:nvPr/>
        </p:nvSpPr>
        <p:spPr>
          <a:xfrm>
            <a:off x="529030" y="619683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교환</a:t>
            </a:r>
            <a:r>
              <a:rPr lang="en-US" altLang="ko-KR" sz="1400" kern="0">
                <a:solidFill>
                  <a:prstClr val="black"/>
                </a:solidFill>
                <a:latin typeface="NOVA Bold"/>
                <a:ea typeface="NOVA Bold"/>
              </a:rPr>
              <a:t>/</a:t>
            </a:r>
            <a:r>
              <a:rPr lang="ko-KR" altLang="en-US" sz="1400" kern="0">
                <a:solidFill>
                  <a:prstClr val="black"/>
                </a:solidFill>
                <a:latin typeface="NOVA Bold"/>
                <a:ea typeface="NOVA Bold"/>
              </a:rPr>
              <a:t>환불 용이</a:t>
            </a:r>
          </a:p>
        </p:txBody>
      </p:sp>
      <p:sp>
        <p:nvSpPr>
          <p:cNvPr id="4" name="모서리가 둥근 직사각형 3"/>
          <p:cNvSpPr/>
          <p:nvPr/>
        </p:nvSpPr>
        <p:spPr>
          <a:xfrm>
            <a:off x="395536" y="4925836"/>
            <a:ext cx="1620180" cy="1815532"/>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TextBox 39"/>
          <p:cNvSpPr txBox="1"/>
          <p:nvPr/>
        </p:nvSpPr>
        <p:spPr>
          <a:xfrm>
            <a:off x="516041" y="4797151"/>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개별 점포별 추진</a:t>
            </a:r>
          </a:p>
        </p:txBody>
      </p:sp>
      <p:sp>
        <p:nvSpPr>
          <p:cNvPr id="45" name="TextBox 44"/>
          <p:cNvSpPr txBox="1"/>
          <p:nvPr/>
        </p:nvSpPr>
        <p:spPr>
          <a:xfrm>
            <a:off x="516040" y="3037430"/>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지자체</a:t>
            </a:r>
            <a:r>
              <a:rPr lang="en-US" altLang="ko-KR" sz="1200">
                <a:solidFill>
                  <a:srgbClr val="000000"/>
                </a:solidFill>
                <a:latin typeface="NOVA Bold"/>
                <a:ea typeface="NOVA Bold"/>
              </a:rPr>
              <a:t>/</a:t>
            </a:r>
            <a:r>
              <a:rPr lang="ko-KR" altLang="en-US" sz="1200">
                <a:solidFill>
                  <a:srgbClr val="000000"/>
                </a:solidFill>
                <a:latin typeface="NOVA Bold"/>
                <a:ea typeface="NOVA Bold"/>
              </a:rPr>
              <a:t>단체 추진</a:t>
            </a:r>
          </a:p>
        </p:txBody>
      </p:sp>
      <p:sp>
        <p:nvSpPr>
          <p:cNvPr id="47" name="직사각형 46"/>
          <p:cNvSpPr/>
          <p:nvPr/>
        </p:nvSpPr>
        <p:spPr>
          <a:xfrm>
            <a:off x="548095" y="3484132"/>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사업주 의식 전환 교육</a:t>
            </a:r>
          </a:p>
        </p:txBody>
      </p:sp>
      <p:sp>
        <p:nvSpPr>
          <p:cNvPr id="49" name="직사각형 48"/>
          <p:cNvSpPr/>
          <p:nvPr/>
        </p:nvSpPr>
        <p:spPr>
          <a:xfrm>
            <a:off x="539552" y="400506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사용에 따른 제도 지원</a:t>
            </a:r>
          </a:p>
        </p:txBody>
      </p:sp>
      <p:sp>
        <p:nvSpPr>
          <p:cNvPr id="55" name="TextBox 54"/>
          <p:cNvSpPr txBox="1"/>
          <p:nvPr/>
        </p:nvSpPr>
        <p:spPr>
          <a:xfrm>
            <a:off x="2231740" y="4365104"/>
            <a:ext cx="468052" cy="76867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5400" b="1">
                <a:solidFill>
                  <a:srgbClr val="000000"/>
                </a:solidFill>
                <a:cs typeface="Arial Narrow" pitchFamily="34" charset="0"/>
              </a:rPr>
              <a:t>⇒</a:t>
            </a:r>
            <a:endParaRPr lang="ko-KR" altLang="en-US" sz="5400" b="1">
              <a:solidFill>
                <a:srgbClr val="000000"/>
              </a:solidFill>
              <a:cs typeface="Arial Narrow" pitchFamily="34" charset="0"/>
            </a:endParaRPr>
          </a:p>
        </p:txBody>
      </p:sp>
      <p:sp>
        <p:nvSpPr>
          <p:cNvPr id="67" name="모서리가 둥근 직사각형 66"/>
          <p:cNvSpPr/>
          <p:nvPr/>
        </p:nvSpPr>
        <p:spPr>
          <a:xfrm>
            <a:off x="2924360" y="3166114"/>
            <a:ext cx="1611637" cy="141501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직사각형 68"/>
          <p:cNvSpPr/>
          <p:nvPr/>
        </p:nvSpPr>
        <p:spPr>
          <a:xfrm>
            <a:off x="3049311" y="512118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제품 포장</a:t>
            </a:r>
          </a:p>
        </p:txBody>
      </p:sp>
      <p:sp>
        <p:nvSpPr>
          <p:cNvPr id="72" name="직사각형 71"/>
          <p:cNvSpPr/>
          <p:nvPr/>
        </p:nvSpPr>
        <p:spPr>
          <a:xfrm>
            <a:off x="2915816" y="2465843"/>
            <a:ext cx="3447841" cy="423097"/>
          </a:xfrm>
          <a:prstGeom prst="rect">
            <a:avLst/>
          </a:prstGeom>
          <a:noFill/>
          <a:ln w="28575" cap="flat" cmpd="sng" algn="ctr">
            <a:solidFill>
              <a:schemeClr val="tx1"/>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kern="0">
                <a:solidFill>
                  <a:prstClr val="black"/>
                </a:solidFill>
                <a:latin typeface="NOVA Bold"/>
                <a:ea typeface="NOVA Bold"/>
              </a:rPr>
              <a:t>2</a:t>
            </a:r>
            <a:r>
              <a:rPr lang="ko-KR" altLang="en-US" kern="0">
                <a:solidFill>
                  <a:prstClr val="black"/>
                </a:solidFill>
                <a:latin typeface="NOVA Bold"/>
                <a:ea typeface="NOVA Bold"/>
              </a:rPr>
              <a:t>단계</a:t>
            </a:r>
          </a:p>
        </p:txBody>
      </p:sp>
      <p:sp>
        <p:nvSpPr>
          <p:cNvPr id="73" name="직사각형 72"/>
          <p:cNvSpPr/>
          <p:nvPr/>
        </p:nvSpPr>
        <p:spPr>
          <a:xfrm>
            <a:off x="3049311" y="565677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개별 배송</a:t>
            </a:r>
          </a:p>
        </p:txBody>
      </p:sp>
      <p:sp>
        <p:nvSpPr>
          <p:cNvPr id="74" name="직사각형 73"/>
          <p:cNvSpPr/>
          <p:nvPr/>
        </p:nvSpPr>
        <p:spPr>
          <a:xfrm>
            <a:off x="3049311" y="619683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경쟁력 있는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가격 책정</a:t>
            </a:r>
          </a:p>
        </p:txBody>
      </p:sp>
      <p:sp>
        <p:nvSpPr>
          <p:cNvPr id="75" name="모서리가 둥근 직사각형 74"/>
          <p:cNvSpPr/>
          <p:nvPr/>
        </p:nvSpPr>
        <p:spPr>
          <a:xfrm>
            <a:off x="2915817" y="4925836"/>
            <a:ext cx="1620180" cy="1815532"/>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6" name="TextBox 75"/>
          <p:cNvSpPr txBox="1"/>
          <p:nvPr/>
        </p:nvSpPr>
        <p:spPr>
          <a:xfrm>
            <a:off x="3036322" y="4797151"/>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개별 점포별 추진</a:t>
            </a:r>
          </a:p>
        </p:txBody>
      </p:sp>
      <p:sp>
        <p:nvSpPr>
          <p:cNvPr id="77" name="TextBox 76"/>
          <p:cNvSpPr txBox="1"/>
          <p:nvPr/>
        </p:nvSpPr>
        <p:spPr>
          <a:xfrm>
            <a:off x="3036321" y="3037430"/>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상인회 추진</a:t>
            </a:r>
          </a:p>
        </p:txBody>
      </p:sp>
      <p:sp>
        <p:nvSpPr>
          <p:cNvPr id="78" name="직사각형 77"/>
          <p:cNvSpPr/>
          <p:nvPr/>
        </p:nvSpPr>
        <p:spPr>
          <a:xfrm>
            <a:off x="3068376" y="3484132"/>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영업시간 변경 및 담당제 추진</a:t>
            </a:r>
          </a:p>
        </p:txBody>
      </p:sp>
      <p:sp>
        <p:nvSpPr>
          <p:cNvPr id="79" name="직사각형 78"/>
          <p:cNvSpPr/>
          <p:nvPr/>
        </p:nvSpPr>
        <p:spPr>
          <a:xfrm>
            <a:off x="3059833" y="400506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과다 경쟁 및 주력 업종 선정</a:t>
            </a:r>
          </a:p>
        </p:txBody>
      </p:sp>
      <p:sp>
        <p:nvSpPr>
          <p:cNvPr id="80" name="모서리가 둥근 직사각형 79"/>
          <p:cNvSpPr/>
          <p:nvPr/>
        </p:nvSpPr>
        <p:spPr>
          <a:xfrm>
            <a:off x="4752021" y="3166113"/>
            <a:ext cx="1611637" cy="3575255"/>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81" name="TextBox 80"/>
          <p:cNvSpPr txBox="1"/>
          <p:nvPr/>
        </p:nvSpPr>
        <p:spPr>
          <a:xfrm>
            <a:off x="4863982" y="3037429"/>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지자체</a:t>
            </a:r>
          </a:p>
        </p:txBody>
      </p:sp>
      <p:sp>
        <p:nvSpPr>
          <p:cNvPr id="82" name="직사각형 81"/>
          <p:cNvSpPr/>
          <p:nvPr/>
        </p:nvSpPr>
        <p:spPr>
          <a:xfrm>
            <a:off x="4896037" y="454512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업종 전환 관련</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교육</a:t>
            </a:r>
          </a:p>
        </p:txBody>
      </p:sp>
      <p:sp>
        <p:nvSpPr>
          <p:cNvPr id="83" name="직사각형 82"/>
          <p:cNvSpPr/>
          <p:nvPr/>
        </p:nvSpPr>
        <p:spPr>
          <a:xfrm>
            <a:off x="4887494" y="5066055"/>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전자상거래</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인프라 구축</a:t>
            </a:r>
            <a:endParaRPr lang="en-US" altLang="ko-KR" sz="1400" kern="0">
              <a:solidFill>
                <a:prstClr val="black"/>
              </a:solidFill>
              <a:latin typeface="NOVA Bold"/>
              <a:ea typeface="NOVA Bold"/>
            </a:endParaRPr>
          </a:p>
        </p:txBody>
      </p:sp>
      <p:sp>
        <p:nvSpPr>
          <p:cNvPr id="84" name="직사각형 83"/>
          <p:cNvSpPr/>
          <p:nvPr/>
        </p:nvSpPr>
        <p:spPr>
          <a:xfrm>
            <a:off x="4887494" y="561681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화장실</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휴게실</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편의시설 구축</a:t>
            </a:r>
            <a:endParaRPr lang="en-US" altLang="ko-KR" sz="1400" kern="0">
              <a:solidFill>
                <a:prstClr val="black"/>
              </a:solidFill>
              <a:latin typeface="NOVA Bold"/>
              <a:ea typeface="NOVA Bold"/>
            </a:endParaRPr>
          </a:p>
        </p:txBody>
      </p:sp>
      <p:sp>
        <p:nvSpPr>
          <p:cNvPr id="85" name="직사각형 84"/>
          <p:cNvSpPr/>
          <p:nvPr/>
        </p:nvSpPr>
        <p:spPr>
          <a:xfrm>
            <a:off x="4876971" y="6182179"/>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국공유지 사용료 감면</a:t>
            </a:r>
            <a:endParaRPr lang="en-US" altLang="ko-KR" sz="1400" kern="0">
              <a:solidFill>
                <a:prstClr val="black"/>
              </a:solidFill>
              <a:latin typeface="NOVA Bold"/>
              <a:ea typeface="NOVA Bold"/>
            </a:endParaRPr>
          </a:p>
        </p:txBody>
      </p:sp>
      <p:sp>
        <p:nvSpPr>
          <p:cNvPr id="87" name="직사각형 86"/>
          <p:cNvSpPr/>
          <p:nvPr/>
        </p:nvSpPr>
        <p:spPr>
          <a:xfrm>
            <a:off x="4896037" y="3484131"/>
            <a:ext cx="1342670" cy="944029"/>
          </a:xfrm>
          <a:prstGeom prst="rect">
            <a:avLst/>
          </a:prstGeom>
          <a:noFill/>
          <a:ln w="19050" cap="flat" cmpd="sng" algn="ctr">
            <a:solidFill>
              <a:sysClr val="window" lastClr="FFFFFF">
                <a:lumMod val="50000"/>
              </a:sysClr>
            </a:solidFill>
            <a:prstDash val="sysDash"/>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인근 대형마트</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품목별 가격정보</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개별점포 알림</a:t>
            </a:r>
          </a:p>
        </p:txBody>
      </p:sp>
      <p:sp>
        <p:nvSpPr>
          <p:cNvPr id="88" name="직사각형 87"/>
          <p:cNvSpPr/>
          <p:nvPr/>
        </p:nvSpPr>
        <p:spPr>
          <a:xfrm>
            <a:off x="7128284" y="2465842"/>
            <a:ext cx="1620180" cy="423097"/>
          </a:xfrm>
          <a:prstGeom prst="rect">
            <a:avLst/>
          </a:prstGeom>
          <a:noFill/>
          <a:ln w="28575" cap="flat" cmpd="sng" algn="ctr">
            <a:solidFill>
              <a:schemeClr val="tx1"/>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kern="0">
                <a:solidFill>
                  <a:prstClr val="black"/>
                </a:solidFill>
                <a:latin typeface="NOVA Bold"/>
                <a:ea typeface="NOVA Bold"/>
              </a:rPr>
              <a:t>3</a:t>
            </a:r>
            <a:r>
              <a:rPr lang="ko-KR" altLang="en-US" kern="0">
                <a:solidFill>
                  <a:prstClr val="black"/>
                </a:solidFill>
                <a:latin typeface="NOVA Bold"/>
                <a:ea typeface="NOVA Bold"/>
              </a:rPr>
              <a:t>단계</a:t>
            </a:r>
          </a:p>
        </p:txBody>
      </p:sp>
      <p:sp>
        <p:nvSpPr>
          <p:cNvPr id="90" name="모서리가 둥근 직사각형 89"/>
          <p:cNvSpPr/>
          <p:nvPr/>
        </p:nvSpPr>
        <p:spPr>
          <a:xfrm>
            <a:off x="7136827" y="3166115"/>
            <a:ext cx="1611637" cy="357525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TextBox 90"/>
          <p:cNvSpPr txBox="1"/>
          <p:nvPr/>
        </p:nvSpPr>
        <p:spPr>
          <a:xfrm>
            <a:off x="7248788" y="3037431"/>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종합</a:t>
            </a:r>
          </a:p>
        </p:txBody>
      </p:sp>
      <p:sp>
        <p:nvSpPr>
          <p:cNvPr id="92" name="직사각형 91"/>
          <p:cNvSpPr/>
          <p:nvPr/>
        </p:nvSpPr>
        <p:spPr>
          <a:xfrm>
            <a:off x="7280843" y="3484133"/>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시설 및 주차공간 확보</a:t>
            </a:r>
          </a:p>
        </p:txBody>
      </p:sp>
      <p:sp>
        <p:nvSpPr>
          <p:cNvPr id="93" name="직사각형 92"/>
          <p:cNvSpPr/>
          <p:nvPr/>
        </p:nvSpPr>
        <p:spPr>
          <a:xfrm>
            <a:off x="7280843" y="454512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업종 구조조정</a:t>
            </a:r>
          </a:p>
        </p:txBody>
      </p:sp>
      <p:sp>
        <p:nvSpPr>
          <p:cNvPr id="94" name="직사각형 93"/>
          <p:cNvSpPr/>
          <p:nvPr/>
        </p:nvSpPr>
        <p:spPr>
          <a:xfrm>
            <a:off x="7280843" y="508518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 전담자 운영</a:t>
            </a:r>
          </a:p>
        </p:txBody>
      </p:sp>
      <p:sp>
        <p:nvSpPr>
          <p:cNvPr id="95" name="직사각형 94"/>
          <p:cNvSpPr/>
          <p:nvPr/>
        </p:nvSpPr>
        <p:spPr>
          <a:xfrm>
            <a:off x="7280843" y="400506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자금 및 세제</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지원</a:t>
            </a:r>
          </a:p>
        </p:txBody>
      </p:sp>
      <p:sp>
        <p:nvSpPr>
          <p:cNvPr id="96" name="직사각형 95"/>
          <p:cNvSpPr/>
          <p:nvPr/>
        </p:nvSpPr>
        <p:spPr>
          <a:xfrm>
            <a:off x="7280843" y="5625244"/>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시장별 특성화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추진</a:t>
            </a:r>
          </a:p>
        </p:txBody>
      </p:sp>
      <p:sp>
        <p:nvSpPr>
          <p:cNvPr id="97" name="직사각형 96"/>
          <p:cNvSpPr/>
          <p:nvPr/>
        </p:nvSpPr>
        <p:spPr>
          <a:xfrm>
            <a:off x="7280843" y="6167111"/>
            <a:ext cx="1342670" cy="423097"/>
          </a:xfrm>
          <a:prstGeom prst="rect">
            <a:avLst/>
          </a:prstGeom>
          <a:solidFill>
            <a:schemeClr val="bg1"/>
          </a:solid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 및</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홍보 </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강화</a:t>
            </a:r>
          </a:p>
        </p:txBody>
      </p:sp>
      <p:sp>
        <p:nvSpPr>
          <p:cNvPr id="98" name="TextBox 97"/>
          <p:cNvSpPr txBox="1"/>
          <p:nvPr/>
        </p:nvSpPr>
        <p:spPr>
          <a:xfrm>
            <a:off x="6552220" y="4428161"/>
            <a:ext cx="468052" cy="768672"/>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5400" b="1">
                <a:solidFill>
                  <a:srgbClr val="000000"/>
                </a:solidFill>
                <a:cs typeface="Arial Narrow" pitchFamily="34" charset="0"/>
              </a:rPr>
              <a:t>⇒</a:t>
            </a:r>
            <a:endParaRPr lang="ko-KR" altLang="en-US" sz="5400" b="1">
              <a:solidFill>
                <a:srgbClr val="000000"/>
              </a:solidFill>
              <a:cs typeface="Arial Narrow" pitchFamily="34" charset="0"/>
            </a:endParaRPr>
          </a:p>
        </p:txBody>
      </p:sp>
      <p:sp>
        <p:nvSpPr>
          <p:cNvPr id="99" name="직사각형 98"/>
          <p:cNvSpPr/>
          <p:nvPr/>
        </p:nvSpPr>
        <p:spPr>
          <a:xfrm>
            <a:off x="143508" y="1124744"/>
            <a:ext cx="8820980"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최근 소비패턴과 실현가능성 및 효과 등을 기준으로 추진 단계와 주체를 나누고</a:t>
            </a:r>
            <a:r>
              <a:rPr lang="en-US" altLang="ko-KR" sz="1600" b="1" spc="100">
                <a:ln>
                  <a:solidFill>
                    <a:prstClr val="black">
                      <a:alpha val="20000"/>
                    </a:prstClr>
                  </a:solidFill>
                </a:ln>
                <a:solidFill>
                  <a:srgbClr val="000000"/>
                </a:solidFill>
                <a:latin typeface="NOVA Bold"/>
                <a:ea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 이를 단계별로 지속적으로 추진하여 실질적 전통시장 소비 활성화로 이뤄질 수 있도록 각 주체가 노력해야 함</a:t>
            </a:r>
            <a:r>
              <a:rPr lang="en-US" altLang="ko-KR" sz="1600" b="1" spc="100">
                <a:ln>
                  <a:solidFill>
                    <a:prstClr val="black">
                      <a:alpha val="20000"/>
                    </a:prstClr>
                  </a:solidFill>
                </a:ln>
                <a:solidFill>
                  <a:srgbClr val="000000"/>
                </a:solidFill>
                <a:latin typeface="NOVA Bold"/>
                <a:ea typeface="NOVA Bold"/>
                <a:cs typeface="Arial" pitchFamily="34" charset="0"/>
              </a:rPr>
              <a:t>.</a:t>
            </a:r>
          </a:p>
        </p:txBody>
      </p:sp>
    </p:spTree>
    <p:extLst>
      <p:ext uri="{BB962C8B-B14F-4D97-AF65-F5344CB8AC3E}">
        <p14:creationId xmlns:p14="http://schemas.microsoft.com/office/powerpoint/2010/main" val="2039682782"/>
      </p:ext>
    </p:extLst>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 전통시장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매일 시장과 </a:t>
            </a:r>
            <a:r>
              <a:rPr lang="en-US" altLang="ko-KR" smtClean="0"/>
              <a:t>5</a:t>
            </a:r>
            <a:r>
              <a:rPr lang="ko-KR" altLang="en-US" smtClean="0"/>
              <a:t>일 시장 현황</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graphicFrame>
        <p:nvGraphicFramePr>
          <p:cNvPr id="35" name="표 34"/>
          <p:cNvGraphicFramePr>
            <a:graphicFrameLocks noGrp="1"/>
          </p:cNvGraphicFramePr>
          <p:nvPr>
            <p:extLst>
              <p:ext uri="{D42A27DB-BD31-4B8C-83A1-F6EECF244321}">
                <p14:modId xmlns:p14="http://schemas.microsoft.com/office/powerpoint/2010/main" val="1911482716"/>
              </p:ext>
            </p:extLst>
          </p:nvPr>
        </p:nvGraphicFramePr>
        <p:xfrm>
          <a:off x="5228911" y="2684283"/>
          <a:ext cx="3735577" cy="3846452"/>
        </p:xfrm>
        <a:graphic>
          <a:graphicData uri="http://schemas.openxmlformats.org/drawingml/2006/table">
            <a:tbl>
              <a:tblPr/>
              <a:tblGrid>
                <a:gridCol w="495217"/>
                <a:gridCol w="957506"/>
                <a:gridCol w="1562774"/>
                <a:gridCol w="720080"/>
              </a:tblGrid>
              <a:tr h="403303">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시장</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유형</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전통 시장</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p>
                      <a:pPr algn="ctr" rtl="0" fontAlgn="ctr"/>
                      <a:r>
                        <a:rPr lang="ko-KR" altLang="en-US" sz="1200" b="1" i="0" u="none" strike="noStrike" smtClean="0">
                          <a:solidFill>
                            <a:schemeClr val="bg1"/>
                          </a:solidFill>
                          <a:latin typeface="+mn-ea"/>
                          <a:ea typeface="+mn-ea"/>
                        </a:rPr>
                        <a:t>카드</a:t>
                      </a:r>
                      <a:endParaRPr lang="en-US" altLang="ko-KR" sz="1200" b="1" i="0" u="none" strike="noStrike" smtClean="0">
                        <a:solidFill>
                          <a:schemeClr val="bg1"/>
                        </a:solidFill>
                        <a:latin typeface="+mn-ea"/>
                        <a:ea typeface="+mn-ea"/>
                      </a:endParaRPr>
                    </a:p>
                    <a:p>
                      <a:pPr algn="ctr" rtl="0" fontAlgn="ctr"/>
                      <a:r>
                        <a:rPr lang="ko-KR" altLang="en-US" sz="1200" b="1" i="0" u="none" strike="noStrike" smtClean="0">
                          <a:solidFill>
                            <a:schemeClr val="bg1"/>
                          </a:solidFill>
                          <a:latin typeface="+mn-ea"/>
                          <a:ea typeface="+mn-ea"/>
                        </a:rPr>
                        <a:t>가맹점수</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357709">
                <a:tc rowSpan="5">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매일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시장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동문시장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제주시 동문로 </a:t>
                      </a:r>
                      <a:r>
                        <a:rPr lang="en-US" altLang="ko-KR" sz="1200" b="0" i="0" u="none" strike="noStrike" smtClean="0">
                          <a:solidFill>
                            <a:srgbClr val="000000"/>
                          </a:solidFill>
                          <a:latin typeface="+mn-ea"/>
                          <a:ea typeface="+mn-ea"/>
                        </a:rPr>
                        <a:t>16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411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709">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서문시장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제주시 서문로</a:t>
                      </a: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709">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제주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보성시장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제주시 동광로</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32</a:t>
                      </a:r>
                      <a:r>
                        <a:rPr lang="ko-KR" altLang="en-US" sz="1200" b="0" i="0" u="none" strike="noStrike"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3303">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0" i="0" u="none" strike="noStrike" smtClean="0">
                          <a:solidFill>
                            <a:srgbClr val="000000"/>
                          </a:solidFill>
                          <a:latin typeface="+mn-ea"/>
                          <a:ea typeface="+mn-ea"/>
                        </a:rPr>
                        <a:t>서귀포</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매일올레시장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서귀포시 중앙로</a:t>
                      </a:r>
                      <a:r>
                        <a:rPr lang="en-US" altLang="ko-KR" sz="1200" b="0" i="0" u="none" strike="noStrike" smtClean="0">
                          <a:solidFill>
                            <a:srgbClr val="000000"/>
                          </a:solidFill>
                          <a:latin typeface="+mn-ea"/>
                          <a:ea typeface="+mn-ea"/>
                        </a:rPr>
                        <a:t>62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709">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rgbClr val="000000"/>
                          </a:solidFill>
                          <a:latin typeface="+mn-ea"/>
                          <a:ea typeface="+mn-ea"/>
                        </a:rPr>
                        <a:t>모슬포</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중앙시장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ko-KR" altLang="en-US" sz="1200" b="0" i="0" u="none" strike="noStrike" smtClean="0">
                          <a:solidFill>
                            <a:srgbClr val="000000"/>
                          </a:solidFill>
                          <a:latin typeface="+mn-ea"/>
                          <a:ea typeface="+mn-ea"/>
                        </a:rPr>
                        <a:t>서귀포시 대정읍 하모리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3303">
                <a:tc rowSpan="3">
                  <a:txBody>
                    <a:bodyPr/>
                    <a:lstStyle/>
                    <a:p>
                      <a:pPr algn="ctr" rtl="0" fontAlgn="ct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일</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시장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rgbClr val="000000"/>
                          </a:solidFill>
                          <a:latin typeface="+mn-ea"/>
                          <a:ea typeface="+mn-ea"/>
                        </a:rPr>
                        <a:t>서귀포</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향토</a:t>
                      </a: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일 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ko-KR" altLang="en-US" sz="1200" b="0" i="0" u="none" strike="noStrike" smtClean="0">
                          <a:solidFill>
                            <a:srgbClr val="000000"/>
                          </a:solidFill>
                          <a:latin typeface="+mn-ea"/>
                          <a:ea typeface="+mn-ea"/>
                        </a:rPr>
                        <a:t>서귀포시 중산간동로 </a:t>
                      </a:r>
                      <a:r>
                        <a:rPr lang="en-US" altLang="ko-KR" sz="1200" b="0" i="0" u="none" strike="noStrike" smtClean="0">
                          <a:solidFill>
                            <a:srgbClr val="000000"/>
                          </a:solidFill>
                          <a:latin typeface="+mn-ea"/>
                          <a:ea typeface="+mn-ea"/>
                        </a:rPr>
                        <a:t>7894</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7709">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rgbClr val="000000"/>
                          </a:solidFill>
                          <a:latin typeface="+mn-ea"/>
                          <a:ea typeface="+mn-ea"/>
                        </a:rPr>
                        <a:t>제주 민속</a:t>
                      </a:r>
                      <a:endParaRPr lang="en-US" altLang="ko-KR" sz="1200" b="0" i="0" u="none" strike="noStrike" smtClean="0">
                        <a:solidFill>
                          <a:srgbClr val="000000"/>
                        </a:solidFill>
                        <a:latin typeface="+mn-ea"/>
                        <a:ea typeface="+mn-ea"/>
                      </a:endParaRPr>
                    </a:p>
                    <a:p>
                      <a:pPr algn="ctr" rtl="0" fontAlgn="ct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일 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ko-KR" altLang="en-US" sz="1200" b="0" i="0" u="none" strike="noStrike" smtClean="0">
                          <a:solidFill>
                            <a:srgbClr val="000000"/>
                          </a:solidFill>
                          <a:latin typeface="+mn-ea"/>
                          <a:ea typeface="+mn-ea"/>
                        </a:rPr>
                        <a:t>제주시 오일장서길 </a:t>
                      </a:r>
                      <a:r>
                        <a:rPr lang="en-US" altLang="ko-KR" sz="1200" b="0" i="0" u="none" strike="noStrike" smtClean="0">
                          <a:solidFill>
                            <a:srgbClr val="000000"/>
                          </a:solidFill>
                          <a:latin typeface="+mn-ea"/>
                          <a:ea typeface="+mn-ea"/>
                        </a:rPr>
                        <a:t>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3303">
                <a:tc vMerge="1">
                  <a:txBody>
                    <a:bodyPr/>
                    <a:lstStyle/>
                    <a:p>
                      <a:pPr algn="ctr"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ko-KR" altLang="en-US" sz="1200" b="0" i="0" u="none" strike="noStrike" smtClean="0">
                          <a:solidFill>
                            <a:srgbClr val="000000"/>
                          </a:solidFill>
                          <a:latin typeface="+mn-ea"/>
                          <a:ea typeface="+mn-ea"/>
                        </a:rPr>
                        <a:t>중문</a:t>
                      </a:r>
                      <a:endParaRPr lang="en-US" altLang="ko-KR" sz="1200" b="0" i="0" u="none" strike="noStrike" smtClean="0">
                        <a:solidFill>
                          <a:srgbClr val="000000"/>
                        </a:solidFill>
                        <a:latin typeface="+mn-ea"/>
                        <a:ea typeface="+mn-ea"/>
                      </a:endParaRPr>
                    </a:p>
                    <a:p>
                      <a:pPr algn="ctr" rtl="0" fontAlgn="ctr"/>
                      <a:r>
                        <a:rPr lang="ko-KR" altLang="en-US" sz="1200" b="0" i="0" u="none" strike="noStrike" smtClean="0">
                          <a:solidFill>
                            <a:srgbClr val="000000"/>
                          </a:solidFill>
                          <a:latin typeface="+mn-ea"/>
                          <a:ea typeface="+mn-ea"/>
                        </a:rPr>
                        <a:t>향토</a:t>
                      </a: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일 시장</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ko-KR" altLang="en-US" sz="1200" b="0" i="0" u="none" strike="noStrike" smtClean="0">
                          <a:solidFill>
                            <a:srgbClr val="000000"/>
                          </a:solidFill>
                          <a:latin typeface="+mn-ea"/>
                          <a:ea typeface="+mn-ea"/>
                        </a:rPr>
                        <a:t>서귀포시 천제연로 </a:t>
                      </a:r>
                      <a:r>
                        <a:rPr lang="en-US" altLang="ko-KR" sz="1200" b="0" i="0" u="none" strike="noStrike" smtClean="0">
                          <a:solidFill>
                            <a:srgbClr val="000000"/>
                          </a:solidFill>
                          <a:latin typeface="+mn-ea"/>
                          <a:ea typeface="+mn-ea"/>
                        </a:rPr>
                        <a:t>188</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4683">
                <a:tc gridSpan="3">
                  <a:txBody>
                    <a:bodyPr/>
                    <a:lstStyle/>
                    <a:p>
                      <a:pPr algn="ctr" rtl="0" fontAlgn="ctr"/>
                      <a:r>
                        <a:rPr lang="ko-KR" altLang="en-US" sz="1200" b="0" i="0" u="none" strike="noStrike" smtClean="0">
                          <a:solidFill>
                            <a:srgbClr val="000000"/>
                          </a:solidFill>
                          <a:latin typeface="+mn-ea"/>
                          <a:ea typeface="+mn-ea"/>
                        </a:rPr>
                        <a:t>합계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rtl="0" fontAlgn="ct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rtl="0" fontAlgn="ct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ko-KR" sz="1200" b="0" i="0" u="none" strike="noStrike" smtClean="0">
                          <a:solidFill>
                            <a:srgbClr val="000000"/>
                          </a:solidFill>
                          <a:latin typeface="+mn-ea"/>
                          <a:ea typeface="+mn-ea"/>
                        </a:rPr>
                        <a:t>1,039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cxnSp>
        <p:nvCxnSpPr>
          <p:cNvPr id="38" name="직선 연결선 37"/>
          <p:cNvCxnSpPr/>
          <p:nvPr/>
        </p:nvCxnSpPr>
        <p:spPr>
          <a:xfrm>
            <a:off x="323928" y="2528900"/>
            <a:ext cx="4527665"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23527" y="2204864"/>
            <a:ext cx="452806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전통시장 및 대형마트 분포</a:t>
            </a:r>
          </a:p>
        </p:txBody>
      </p:sp>
      <p:cxnSp>
        <p:nvCxnSpPr>
          <p:cNvPr id="46" name="직선 연결선 45"/>
          <p:cNvCxnSpPr/>
          <p:nvPr/>
        </p:nvCxnSpPr>
        <p:spPr>
          <a:xfrm>
            <a:off x="5256076" y="2528900"/>
            <a:ext cx="3663569"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그룹 7"/>
          <p:cNvGrpSpPr/>
          <p:nvPr/>
        </p:nvGrpSpPr>
        <p:grpSpPr>
          <a:xfrm>
            <a:off x="323528" y="3112990"/>
            <a:ext cx="4528065" cy="2440246"/>
            <a:chOff x="982133" y="1371600"/>
            <a:chExt cx="7323667" cy="4004733"/>
          </a:xfrm>
        </p:grpSpPr>
        <p:sp>
          <p:nvSpPr>
            <p:cNvPr id="6" name="자유형 5"/>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7" name="자유형 6"/>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7" name="모서리가 둥근 직사각형 26"/>
          <p:cNvSpPr/>
          <p:nvPr/>
        </p:nvSpPr>
        <p:spPr>
          <a:xfrm>
            <a:off x="2015715" y="3604899"/>
            <a:ext cx="532372"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서문시장</a:t>
            </a:r>
          </a:p>
        </p:txBody>
      </p:sp>
      <p:sp>
        <p:nvSpPr>
          <p:cNvPr id="28" name="모서리가 둥근 직사각형 27"/>
          <p:cNvSpPr/>
          <p:nvPr/>
        </p:nvSpPr>
        <p:spPr>
          <a:xfrm>
            <a:off x="2555776" y="3611388"/>
            <a:ext cx="547379"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동문시장</a:t>
            </a:r>
          </a:p>
        </p:txBody>
      </p:sp>
      <p:sp>
        <p:nvSpPr>
          <p:cNvPr id="47" name="모서리가 둥근 직사각형 46"/>
          <p:cNvSpPr/>
          <p:nvPr/>
        </p:nvSpPr>
        <p:spPr>
          <a:xfrm>
            <a:off x="2281901" y="3825044"/>
            <a:ext cx="532372"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보성시장</a:t>
            </a:r>
          </a:p>
        </p:txBody>
      </p:sp>
      <p:sp>
        <p:nvSpPr>
          <p:cNvPr id="48" name="모서리가 둥근 직사각형 47"/>
          <p:cNvSpPr/>
          <p:nvPr/>
        </p:nvSpPr>
        <p:spPr>
          <a:xfrm>
            <a:off x="2073566" y="3376103"/>
            <a:ext cx="991367"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제주민속</a:t>
            </a:r>
            <a:r>
              <a:rPr lang="en-US" altLang="ko-KR" sz="1000">
                <a:solidFill>
                  <a:srgbClr val="FFFFFF"/>
                </a:solidFill>
                <a:latin typeface="NOVA Bold"/>
                <a:ea typeface="NOVA Bold"/>
              </a:rPr>
              <a:t>5</a:t>
            </a:r>
            <a:r>
              <a:rPr lang="ko-KR" altLang="en-US" sz="1000">
                <a:solidFill>
                  <a:srgbClr val="FFFFFF"/>
                </a:solidFill>
                <a:latin typeface="NOVA Bold"/>
                <a:ea typeface="NOVA Bold"/>
              </a:rPr>
              <a:t>일시장</a:t>
            </a:r>
          </a:p>
        </p:txBody>
      </p:sp>
      <p:sp>
        <p:nvSpPr>
          <p:cNvPr id="50" name="모서리가 둥근 직사각형 49"/>
          <p:cNvSpPr/>
          <p:nvPr/>
        </p:nvSpPr>
        <p:spPr>
          <a:xfrm>
            <a:off x="2125133" y="5025131"/>
            <a:ext cx="770467"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매일올레시장</a:t>
            </a:r>
          </a:p>
        </p:txBody>
      </p:sp>
      <p:sp>
        <p:nvSpPr>
          <p:cNvPr id="51" name="모서리가 둥근 직사각형 50"/>
          <p:cNvSpPr/>
          <p:nvPr/>
        </p:nvSpPr>
        <p:spPr>
          <a:xfrm>
            <a:off x="467516" y="5225079"/>
            <a:ext cx="936132"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모슬포 중앙시장</a:t>
            </a:r>
          </a:p>
        </p:txBody>
      </p:sp>
      <p:sp>
        <p:nvSpPr>
          <p:cNvPr id="52" name="모서리가 둥근 직사각형 51"/>
          <p:cNvSpPr/>
          <p:nvPr/>
        </p:nvSpPr>
        <p:spPr>
          <a:xfrm>
            <a:off x="2032000" y="4793031"/>
            <a:ext cx="1109133"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서귀포향토</a:t>
            </a:r>
            <a:r>
              <a:rPr lang="en-US" altLang="ko-KR" sz="1000">
                <a:solidFill>
                  <a:srgbClr val="FFFFFF"/>
                </a:solidFill>
                <a:latin typeface="NOVA Bold"/>
                <a:ea typeface="NOVA Bold"/>
              </a:rPr>
              <a:t>5</a:t>
            </a:r>
            <a:r>
              <a:rPr lang="ko-KR" altLang="en-US" sz="1000">
                <a:solidFill>
                  <a:srgbClr val="FFFFFF"/>
                </a:solidFill>
                <a:latin typeface="NOVA Bold"/>
                <a:ea typeface="NOVA Bold"/>
              </a:rPr>
              <a:t>일시장</a:t>
            </a:r>
          </a:p>
        </p:txBody>
      </p:sp>
      <p:sp>
        <p:nvSpPr>
          <p:cNvPr id="53" name="모서리가 둥근 직사각형 52"/>
          <p:cNvSpPr/>
          <p:nvPr/>
        </p:nvSpPr>
        <p:spPr>
          <a:xfrm>
            <a:off x="1151619" y="5025131"/>
            <a:ext cx="921947" cy="220145"/>
          </a:xfrm>
          <a:prstGeom prst="roundRect">
            <a:avLst/>
          </a:prstGeom>
          <a:solidFill>
            <a:schemeClr val="bg1">
              <a:lumMod val="5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중문향토</a:t>
            </a:r>
            <a:r>
              <a:rPr lang="en-US" altLang="ko-KR" sz="1000">
                <a:solidFill>
                  <a:srgbClr val="FFFFFF"/>
                </a:solidFill>
                <a:latin typeface="NOVA Bold"/>
                <a:ea typeface="NOVA Bold"/>
              </a:rPr>
              <a:t>5</a:t>
            </a:r>
            <a:r>
              <a:rPr lang="ko-KR" altLang="en-US" sz="1000">
                <a:solidFill>
                  <a:srgbClr val="FFFFFF"/>
                </a:solidFill>
                <a:latin typeface="NOVA Bold"/>
                <a:ea typeface="NOVA Bold"/>
              </a:rPr>
              <a:t>일시장</a:t>
            </a:r>
          </a:p>
        </p:txBody>
      </p:sp>
      <p:sp>
        <p:nvSpPr>
          <p:cNvPr id="56" name="TextBox 55"/>
          <p:cNvSpPr txBox="1"/>
          <p:nvPr/>
        </p:nvSpPr>
        <p:spPr>
          <a:xfrm>
            <a:off x="5256076" y="2178555"/>
            <a:ext cx="369722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전통시장 현황</a:t>
            </a:r>
          </a:p>
        </p:txBody>
      </p:sp>
      <p:sp>
        <p:nvSpPr>
          <p:cNvPr id="58" name="모서리가 둥근 직사각형 57"/>
          <p:cNvSpPr/>
          <p:nvPr/>
        </p:nvSpPr>
        <p:spPr>
          <a:xfrm>
            <a:off x="2073566" y="3088594"/>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롯데마트</a:t>
            </a:r>
          </a:p>
        </p:txBody>
      </p:sp>
      <p:sp>
        <p:nvSpPr>
          <p:cNvPr id="59" name="모서리가 둥근 직사각형 58"/>
          <p:cNvSpPr/>
          <p:nvPr/>
        </p:nvSpPr>
        <p:spPr>
          <a:xfrm>
            <a:off x="2650067" y="3088593"/>
            <a:ext cx="841813"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하나로유통센터</a:t>
            </a:r>
          </a:p>
        </p:txBody>
      </p:sp>
      <p:sp>
        <p:nvSpPr>
          <p:cNvPr id="60" name="모서리가 둥근 직사각형 59"/>
          <p:cNvSpPr/>
          <p:nvPr/>
        </p:nvSpPr>
        <p:spPr>
          <a:xfrm>
            <a:off x="1541194" y="3267638"/>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이마트</a:t>
            </a:r>
          </a:p>
        </p:txBody>
      </p:sp>
      <p:sp>
        <p:nvSpPr>
          <p:cNvPr id="61" name="모서리가 둥근 직사각형 60"/>
          <p:cNvSpPr/>
          <p:nvPr/>
        </p:nvSpPr>
        <p:spPr>
          <a:xfrm>
            <a:off x="1781478" y="5333091"/>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이마트</a:t>
            </a:r>
          </a:p>
        </p:txBody>
      </p:sp>
      <p:sp>
        <p:nvSpPr>
          <p:cNvPr id="62" name="모서리가 둥근 직사각형 61"/>
          <p:cNvSpPr/>
          <p:nvPr/>
        </p:nvSpPr>
        <p:spPr>
          <a:xfrm>
            <a:off x="2461816" y="2868448"/>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이마트</a:t>
            </a:r>
          </a:p>
        </p:txBody>
      </p:sp>
      <p:sp>
        <p:nvSpPr>
          <p:cNvPr id="63" name="모서리가 둥근 직사각형 62"/>
          <p:cNvSpPr/>
          <p:nvPr/>
        </p:nvSpPr>
        <p:spPr>
          <a:xfrm>
            <a:off x="2344724" y="5333091"/>
            <a:ext cx="532372" cy="220145"/>
          </a:xfrm>
          <a:prstGeom prst="roundRect">
            <a:avLst/>
          </a:prstGeom>
          <a:solidFill>
            <a:srgbClr val="FF0000"/>
          </a:solidFill>
          <a:ln w="127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wrap="none" lIns="0" tIns="72000" rIns="0" bIns="72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90000"/>
              </a:lnSpc>
              <a:spcBef>
                <a:spcPts val="400"/>
              </a:spcBef>
            </a:pPr>
            <a:r>
              <a:rPr lang="ko-KR" altLang="en-US" sz="1000">
                <a:solidFill>
                  <a:srgbClr val="FFFFFF"/>
                </a:solidFill>
                <a:latin typeface="NOVA Bold"/>
                <a:ea typeface="NOVA Bold"/>
              </a:rPr>
              <a:t>홈플러스</a:t>
            </a:r>
          </a:p>
        </p:txBody>
      </p:sp>
      <p:sp>
        <p:nvSpPr>
          <p:cNvPr id="29" name="직사각형 28"/>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전체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 전통시장은 매일 시장 </a:t>
            </a:r>
            <a:r>
              <a:rPr lang="en-US" altLang="ko-KR" sz="1600" spc="100">
                <a:ln>
                  <a:solidFill>
                    <a:prstClr val="black">
                      <a:alpha val="20000"/>
                    </a:prstClr>
                  </a:solidFill>
                </a:ln>
                <a:solidFill>
                  <a:srgbClr val="000000"/>
                </a:solidFill>
                <a:latin typeface="NOVA Bold"/>
                <a:ea typeface="NOVA Bold"/>
                <a:cs typeface="Arial" pitchFamily="34" charset="0"/>
              </a:rPr>
              <a:t>5</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 5</a:t>
            </a:r>
            <a:r>
              <a:rPr lang="ko-KR" altLang="en-US" sz="1600" spc="100">
                <a:ln>
                  <a:solidFill>
                    <a:prstClr val="black">
                      <a:alpha val="20000"/>
                    </a:prstClr>
                  </a:solidFill>
                </a:ln>
                <a:solidFill>
                  <a:srgbClr val="000000"/>
                </a:solidFill>
                <a:latin typeface="NOVA Bold"/>
                <a:ea typeface="NOVA Bold"/>
                <a:cs typeface="Arial" pitchFamily="34" charset="0"/>
              </a:rPr>
              <a:t>일 시장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개로 구분되고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 시내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 시내 </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모슬포</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중문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개 위치하며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총 </a:t>
            </a:r>
            <a:r>
              <a:rPr lang="en-US" altLang="ko-KR" sz="1600" spc="100">
                <a:ln>
                  <a:solidFill>
                    <a:prstClr val="black">
                      <a:alpha val="20000"/>
                    </a:prstClr>
                  </a:solidFill>
                </a:ln>
                <a:solidFill>
                  <a:srgbClr val="000000"/>
                </a:solidFill>
                <a:latin typeface="NOVA Bold"/>
                <a:ea typeface="NOVA Bold"/>
                <a:cs typeface="Arial" pitchFamily="34" charset="0"/>
              </a:rPr>
              <a:t>1,039</a:t>
            </a:r>
            <a:r>
              <a:rPr lang="ko-KR" altLang="en-US" sz="1600" spc="100">
                <a:ln>
                  <a:solidFill>
                    <a:prstClr val="black">
                      <a:alpha val="20000"/>
                    </a:prstClr>
                  </a:solidFill>
                </a:ln>
                <a:solidFill>
                  <a:srgbClr val="000000"/>
                </a:solidFill>
                <a:latin typeface="NOVA Bold"/>
                <a:ea typeface="NOVA Bold"/>
                <a:cs typeface="Arial" pitchFamily="34" charset="0"/>
              </a:rPr>
              <a:t>개 카드가맹점이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개 대형 </a:t>
            </a:r>
            <a:r>
              <a:rPr lang="ko-KR" altLang="en-US" sz="1600" spc="100">
                <a:ln>
                  <a:solidFill>
                    <a:prstClr val="black">
                      <a:alpha val="20000"/>
                    </a:prstClr>
                  </a:solidFill>
                </a:ln>
                <a:solidFill>
                  <a:srgbClr val="000000"/>
                </a:solidFill>
                <a:latin typeface="NOVA Bold"/>
                <a:ea typeface="NOVA Bold"/>
                <a:cs typeface="Arial" pitchFamily="34" charset="0"/>
              </a:rPr>
              <a:t>마트와</a:t>
            </a:r>
            <a:r>
              <a:rPr lang="ko-KR" altLang="en-US" sz="1600" spc="100">
                <a:ln>
                  <a:solidFill>
                    <a:prstClr val="black">
                      <a:alpha val="20000"/>
                    </a:prstClr>
                  </a:solidFill>
                </a:ln>
                <a:solidFill>
                  <a:srgbClr val="000000"/>
                </a:solidFill>
                <a:latin typeface="NOVA Bold"/>
                <a:ea typeface="NOVA Bold"/>
                <a:cs typeface="Arial" pitchFamily="34" charset="0"/>
              </a:rPr>
              <a:t> 경쟁함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252991924"/>
      </p:ext>
    </p:extLst>
  </p:cSld>
  <p:clrMapOvr>
    <a:masterClrMapping/>
  </p:clrMapOvr>
  <p:transition/>
  <p:timing/>
</p:sld>
</file>

<file path=ppt/slides/slide5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1</a:t>
            </a:r>
            <a:r>
              <a:rPr lang="ko-KR" altLang="en-US" smtClean="0"/>
              <a:t>단계 활성화 방안 </a:t>
            </a:r>
            <a:endParaRPr lang="en-US" altLang="ko-KR" smtClean="0"/>
          </a:p>
        </p:txBody>
      </p:sp>
      <p:sp>
        <p:nvSpPr>
          <p:cNvPr id="3" name="제목 2"/>
          <p:cNvSpPr>
            <a:spLocks noGrp="1"/>
          </p:cNvSpPr>
          <p:nvPr>
            <p:ph type="title"/>
          </p:nvPr>
        </p:nvSpPr>
        <p:spPr>
          <a:xfrm>
            <a:off x="226706" y="188640"/>
            <a:ext cx="8136880" cy="274859"/>
          </a:xfrm>
        </p:spPr>
        <p:txBody>
          <a:bodyPr/>
          <a:lstStyle/>
          <a:p>
            <a:r>
              <a:rPr lang="ko-KR" altLang="en-US" smtClean="0"/>
              <a:t>      전통시장 활성화 방안</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384884"/>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060848"/>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단계 활성화 방안별 추진 근거</a:t>
            </a:r>
          </a:p>
        </p:txBody>
      </p:sp>
      <p:sp>
        <p:nvSpPr>
          <p:cNvPr id="52" name="모서리가 둥근 직사각형 51"/>
          <p:cNvSpPr/>
          <p:nvPr/>
        </p:nvSpPr>
        <p:spPr>
          <a:xfrm>
            <a:off x="6812791" y="2842079"/>
            <a:ext cx="1611637" cy="141501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2" name="직사각형 41"/>
          <p:cNvSpPr/>
          <p:nvPr/>
        </p:nvSpPr>
        <p:spPr>
          <a:xfrm>
            <a:off x="6973746" y="4797151"/>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가격 표시</a:t>
            </a:r>
          </a:p>
        </p:txBody>
      </p:sp>
      <p:sp>
        <p:nvSpPr>
          <p:cNvPr id="36" name="직사각형 35"/>
          <p:cNvSpPr/>
          <p:nvPr/>
        </p:nvSpPr>
        <p:spPr>
          <a:xfrm>
            <a:off x="6973746" y="533273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사용 장려</a:t>
            </a:r>
          </a:p>
        </p:txBody>
      </p:sp>
      <p:sp>
        <p:nvSpPr>
          <p:cNvPr id="37" name="직사각형 36"/>
          <p:cNvSpPr/>
          <p:nvPr/>
        </p:nvSpPr>
        <p:spPr>
          <a:xfrm>
            <a:off x="6973746" y="587279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교환</a:t>
            </a:r>
            <a:r>
              <a:rPr lang="en-US" altLang="ko-KR" sz="1400" kern="0">
                <a:solidFill>
                  <a:prstClr val="black"/>
                </a:solidFill>
                <a:latin typeface="NOVA Bold"/>
                <a:ea typeface="NOVA Bold"/>
              </a:rPr>
              <a:t>/</a:t>
            </a:r>
            <a:r>
              <a:rPr lang="ko-KR" altLang="en-US" sz="1400" kern="0">
                <a:solidFill>
                  <a:prstClr val="black"/>
                </a:solidFill>
                <a:latin typeface="NOVA Bold"/>
                <a:ea typeface="NOVA Bold"/>
              </a:rPr>
              <a:t>환불 용이</a:t>
            </a:r>
          </a:p>
        </p:txBody>
      </p:sp>
      <p:sp>
        <p:nvSpPr>
          <p:cNvPr id="4" name="모서리가 둥근 직사각형 3"/>
          <p:cNvSpPr/>
          <p:nvPr/>
        </p:nvSpPr>
        <p:spPr>
          <a:xfrm>
            <a:off x="6840252" y="4601800"/>
            <a:ext cx="1620180" cy="1815532"/>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TextBox 39"/>
          <p:cNvSpPr txBox="1"/>
          <p:nvPr/>
        </p:nvSpPr>
        <p:spPr>
          <a:xfrm>
            <a:off x="6960757" y="4473115"/>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개별 점포별 추진</a:t>
            </a:r>
          </a:p>
        </p:txBody>
      </p:sp>
      <p:sp>
        <p:nvSpPr>
          <p:cNvPr id="45" name="TextBox 44"/>
          <p:cNvSpPr txBox="1"/>
          <p:nvPr/>
        </p:nvSpPr>
        <p:spPr>
          <a:xfrm>
            <a:off x="6924752" y="2713395"/>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지자체</a:t>
            </a:r>
            <a:r>
              <a:rPr lang="en-US" altLang="ko-KR" sz="1200">
                <a:solidFill>
                  <a:srgbClr val="000000"/>
                </a:solidFill>
                <a:latin typeface="NOVA Bold"/>
                <a:ea typeface="NOVA Bold"/>
              </a:rPr>
              <a:t>/</a:t>
            </a:r>
            <a:r>
              <a:rPr lang="ko-KR" altLang="en-US" sz="1200">
                <a:solidFill>
                  <a:srgbClr val="000000"/>
                </a:solidFill>
                <a:latin typeface="NOVA Bold"/>
                <a:ea typeface="NOVA Bold"/>
              </a:rPr>
              <a:t>단체 추진</a:t>
            </a:r>
          </a:p>
        </p:txBody>
      </p:sp>
      <p:sp>
        <p:nvSpPr>
          <p:cNvPr id="47" name="직사각형 46"/>
          <p:cNvSpPr/>
          <p:nvPr/>
        </p:nvSpPr>
        <p:spPr>
          <a:xfrm>
            <a:off x="6956807" y="3160097"/>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사업주 의식 전환 교육</a:t>
            </a:r>
          </a:p>
        </p:txBody>
      </p:sp>
      <p:sp>
        <p:nvSpPr>
          <p:cNvPr id="49" name="직사각형 48"/>
          <p:cNvSpPr/>
          <p:nvPr/>
        </p:nvSpPr>
        <p:spPr>
          <a:xfrm>
            <a:off x="6948264" y="3681028"/>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카드 사용</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관련</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물리적 지원</a:t>
            </a:r>
          </a:p>
        </p:txBody>
      </p:sp>
      <p:sp>
        <p:nvSpPr>
          <p:cNvPr id="99" name="직사각형 98"/>
          <p:cNvSpPr/>
          <p:nvPr/>
        </p:nvSpPr>
        <p:spPr>
          <a:xfrm>
            <a:off x="154698" y="1124744"/>
            <a:ext cx="8881798"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b="1" spc="100">
                <a:ln>
                  <a:solidFill>
                    <a:prstClr val="black">
                      <a:alpha val="20000"/>
                    </a:prstClr>
                  </a:solidFill>
                </a:ln>
                <a:solidFill>
                  <a:srgbClr val="000000"/>
                </a:solidFill>
                <a:latin typeface="NOVA Bold"/>
                <a:ea typeface="NOVA Bold"/>
                <a:cs typeface="Arial" pitchFamily="34" charset="0"/>
              </a:rPr>
              <a:t>타 광역시와 달리 매년 시장을 찾는 고객은 증가하는데</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이를 인당 금액 증가로 연결하기 위해서 도시 및 젊은 층 고객의 기본적인 상행위 환경을 </a:t>
            </a:r>
            <a:r>
              <a:rPr lang="en-US" altLang="ko-KR" sz="1600" b="1" spc="100">
                <a:ln>
                  <a:solidFill>
                    <a:prstClr val="black">
                      <a:alpha val="20000"/>
                    </a:prstClr>
                  </a:solidFill>
                </a:ln>
                <a:solidFill>
                  <a:srgbClr val="000000"/>
                </a:solidFill>
                <a:latin typeface="NOVA Bold"/>
                <a:ea typeface="NOVA Bold"/>
                <a:cs typeface="Arial" pitchFamily="34" charset="0"/>
              </a:rPr>
              <a:t>1</a:t>
            </a:r>
            <a:r>
              <a:rPr lang="ko-KR" altLang="en-US" sz="1600" b="1" spc="100">
                <a:ln>
                  <a:solidFill>
                    <a:prstClr val="black">
                      <a:alpha val="20000"/>
                    </a:prstClr>
                  </a:solidFill>
                </a:ln>
                <a:solidFill>
                  <a:srgbClr val="000000"/>
                </a:solidFill>
                <a:latin typeface="NOVA Bold"/>
                <a:ea typeface="NOVA Bold"/>
                <a:cs typeface="Arial" pitchFamily="34" charset="0"/>
              </a:rPr>
              <a:t>단계로 시급히 갖춰야 함</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46" name="직사각형 45"/>
          <p:cNvSpPr/>
          <p:nvPr/>
        </p:nvSpPr>
        <p:spPr>
          <a:xfrm>
            <a:off x="313006" y="4257208"/>
            <a:ext cx="5159094" cy="864095"/>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현금 소지 및 사용 고객 감소하며</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젊은 고객 일수록 카드 사용률 증가</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카드 수수료가 최근 지속적으로 인하하여</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수수료로 인한 부담 감소</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매출 등 세원 노출에 대한 인식 전환 및 세금에 대한 정확한 지식 전달 필요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영세 상인 카드 사용에 대한 물리적 지원 방안 필요</a:t>
            </a:r>
          </a:p>
        </p:txBody>
      </p:sp>
      <p:sp>
        <p:nvSpPr>
          <p:cNvPr id="53" name="직사각형 52"/>
          <p:cNvSpPr/>
          <p:nvPr/>
        </p:nvSpPr>
        <p:spPr>
          <a:xfrm>
            <a:off x="313006" y="2889056"/>
            <a:ext cx="5159094" cy="864095"/>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가격 미표시로 인한 고객 번거로움 강요 및 상인의 호객행위 증대</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가격 노출로 인한 상인간 및 대형마트와의 가격 경쟁력 약화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원산지 및 가격 표시로 인한 고객 신뢰도 증가로 소비활성화 도모</a:t>
            </a:r>
          </a:p>
        </p:txBody>
      </p:sp>
      <p:sp>
        <p:nvSpPr>
          <p:cNvPr id="54" name="직사각형 53"/>
          <p:cNvSpPr/>
          <p:nvPr/>
        </p:nvSpPr>
        <p:spPr>
          <a:xfrm>
            <a:off x="313006" y="5625360"/>
            <a:ext cx="5159094" cy="864095"/>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교환</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환불에 대한 고객 인식 및 기대치는 백화점 및 대형마트에 익숙함</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고객 요구사항 미이행으로 인한 시장 전체에 대한 신뢰도 하락 초래</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en-US" altLang="ko-KR" sz="1200" kern="0">
                <a:solidFill>
                  <a:prstClr val="black"/>
                </a:solidFill>
                <a:latin typeface="NOVA Bold"/>
                <a:ea typeface="NOVA Bold"/>
              </a:rPr>
              <a:t>SNS </a:t>
            </a:r>
            <a:r>
              <a:rPr lang="ko-KR" altLang="en-US" sz="1200" kern="0">
                <a:solidFill>
                  <a:prstClr val="black"/>
                </a:solidFill>
                <a:latin typeface="NOVA Bold"/>
                <a:ea typeface="NOVA Bold"/>
              </a:rPr>
              <a:t>및 인터넷 영향으로 일부 고객의 신뢰도 하락은 전체로 급속히 확산</a:t>
            </a:r>
            <a:endParaRPr lang="en-US" altLang="ko-KR" sz="1200" kern="0">
              <a:solidFill>
                <a:prstClr val="black"/>
              </a:solidFill>
              <a:latin typeface="NOVA Bold"/>
              <a:ea typeface="NOVA Bold"/>
            </a:endParaRPr>
          </a:p>
        </p:txBody>
      </p:sp>
      <p:sp>
        <p:nvSpPr>
          <p:cNvPr id="56" name="TextBox 55"/>
          <p:cNvSpPr txBox="1"/>
          <p:nvPr/>
        </p:nvSpPr>
        <p:spPr>
          <a:xfrm>
            <a:off x="313006" y="3969061"/>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카드 사용</a:t>
            </a:r>
          </a:p>
        </p:txBody>
      </p:sp>
      <p:sp>
        <p:nvSpPr>
          <p:cNvPr id="57" name="TextBox 56"/>
          <p:cNvSpPr txBox="1"/>
          <p:nvPr/>
        </p:nvSpPr>
        <p:spPr>
          <a:xfrm>
            <a:off x="313006" y="2600908"/>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가격 표시</a:t>
            </a:r>
          </a:p>
        </p:txBody>
      </p:sp>
      <p:sp>
        <p:nvSpPr>
          <p:cNvPr id="58" name="TextBox 57"/>
          <p:cNvSpPr txBox="1"/>
          <p:nvPr/>
        </p:nvSpPr>
        <p:spPr>
          <a:xfrm>
            <a:off x="313006" y="5337212"/>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교환</a:t>
            </a:r>
            <a:r>
              <a:rPr lang="en-US" altLang="ko-KR" sz="1400">
                <a:solidFill>
                  <a:srgbClr val="000000"/>
                </a:solidFill>
                <a:latin typeface="NOVA Bold"/>
                <a:ea typeface="NOVA Bold"/>
              </a:rPr>
              <a:t>/</a:t>
            </a:r>
            <a:r>
              <a:rPr lang="ko-KR" altLang="en-US" sz="1400">
                <a:solidFill>
                  <a:srgbClr val="000000"/>
                </a:solidFill>
                <a:latin typeface="NOVA Bold"/>
                <a:ea typeface="NOVA Bold"/>
              </a:rPr>
              <a:t>환불 용이</a:t>
            </a:r>
          </a:p>
        </p:txBody>
      </p:sp>
      <p:cxnSp>
        <p:nvCxnSpPr>
          <p:cNvPr id="13" name="직선 화살표 연결선 12"/>
          <p:cNvCxnSpPr>
            <a:stCxn id="46" idx="3"/>
            <a:endCxn id="47" idx="1"/>
          </p:cNvCxnSpPr>
          <p:nvPr/>
        </p:nvCxnSpPr>
        <p:spPr>
          <a:xfrm flipV="1">
            <a:off x="5472100" y="3371646"/>
            <a:ext cx="1484707" cy="1317610"/>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직선 화살표 연결선 61"/>
          <p:cNvCxnSpPr>
            <a:stCxn id="46" idx="3"/>
            <a:endCxn id="49" idx="1"/>
          </p:cNvCxnSpPr>
          <p:nvPr/>
        </p:nvCxnSpPr>
        <p:spPr>
          <a:xfrm flipV="1">
            <a:off x="5472100" y="3892577"/>
            <a:ext cx="1476164" cy="796679"/>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a:stCxn id="46" idx="3"/>
            <a:endCxn id="36" idx="1"/>
          </p:cNvCxnSpPr>
          <p:nvPr/>
        </p:nvCxnSpPr>
        <p:spPr>
          <a:xfrm>
            <a:off x="5472100" y="4689256"/>
            <a:ext cx="1501646" cy="855030"/>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a:stCxn id="53" idx="3"/>
            <a:endCxn id="47" idx="1"/>
          </p:cNvCxnSpPr>
          <p:nvPr/>
        </p:nvCxnSpPr>
        <p:spPr>
          <a:xfrm>
            <a:off x="5472100" y="3321104"/>
            <a:ext cx="1484707" cy="50542"/>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직선 화살표 연결선 69"/>
          <p:cNvCxnSpPr>
            <a:stCxn id="53" idx="3"/>
            <a:endCxn id="42" idx="1"/>
          </p:cNvCxnSpPr>
          <p:nvPr/>
        </p:nvCxnSpPr>
        <p:spPr>
          <a:xfrm>
            <a:off x="5472100" y="3321104"/>
            <a:ext cx="1501646" cy="168759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a:stCxn id="54" idx="3"/>
            <a:endCxn id="47" idx="1"/>
          </p:cNvCxnSpPr>
          <p:nvPr/>
        </p:nvCxnSpPr>
        <p:spPr>
          <a:xfrm flipV="1">
            <a:off x="5472100" y="3371646"/>
            <a:ext cx="1484707" cy="2685762"/>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a:stCxn id="54" idx="3"/>
            <a:endCxn id="37" idx="1"/>
          </p:cNvCxnSpPr>
          <p:nvPr/>
        </p:nvCxnSpPr>
        <p:spPr>
          <a:xfrm>
            <a:off x="5472100" y="6057408"/>
            <a:ext cx="1501646" cy="26938"/>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87924" y="5004729"/>
            <a:ext cx="1548172" cy="15234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100">
                <a:solidFill>
                  <a:srgbClr val="000000"/>
                </a:solidFill>
                <a:cs typeface="Arial Narrow" pitchFamily="34" charset="0"/>
              </a:rPr>
              <a:t>(</a:t>
            </a:r>
            <a:r>
              <a:rPr lang="ko-KR" altLang="en-US" sz="1100">
                <a:solidFill>
                  <a:srgbClr val="000000"/>
                </a:solidFill>
                <a:cs typeface="Arial Narrow" pitchFamily="34" charset="0"/>
              </a:rPr>
              <a:t>버스</a:t>
            </a:r>
            <a:r>
              <a:rPr lang="en-US" altLang="ko-KR" sz="1100">
                <a:solidFill>
                  <a:srgbClr val="000000"/>
                </a:solidFill>
                <a:cs typeface="Arial Narrow" pitchFamily="34" charset="0"/>
              </a:rPr>
              <a:t>, </a:t>
            </a:r>
            <a:r>
              <a:rPr lang="ko-KR" altLang="en-US" sz="1100">
                <a:solidFill>
                  <a:srgbClr val="000000"/>
                </a:solidFill>
                <a:cs typeface="Arial Narrow" pitchFamily="34" charset="0"/>
              </a:rPr>
              <a:t>택시 카드 결제가능</a:t>
            </a:r>
            <a:r>
              <a:rPr lang="en-US" altLang="ko-KR" sz="1100">
                <a:solidFill>
                  <a:srgbClr val="000000"/>
                </a:solidFill>
                <a:cs typeface="Arial Narrow" pitchFamily="34" charset="0"/>
              </a:rPr>
              <a:t>)</a:t>
            </a:r>
            <a:endParaRPr lang="ko-KR" altLang="en-US" sz="1100">
              <a:solidFill>
                <a:srgbClr val="000000"/>
              </a:solidFill>
              <a:cs typeface="Arial Narrow" pitchFamily="34" charset="0"/>
            </a:endParaRPr>
          </a:p>
        </p:txBody>
      </p:sp>
    </p:spTree>
    <p:extLst>
      <p:ext uri="{BB962C8B-B14F-4D97-AF65-F5344CB8AC3E}">
        <p14:creationId xmlns:p14="http://schemas.microsoft.com/office/powerpoint/2010/main" val="2395294535"/>
      </p:ext>
    </p:extLst>
  </p:cSld>
  <p:clrMapOvr>
    <a:masterClrMapping/>
  </p:clrMapOvr>
  <p:transition/>
  <p:timing/>
</p:sld>
</file>

<file path=ppt/slides/slide5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2</a:t>
            </a:r>
            <a:r>
              <a:rPr lang="ko-KR" altLang="en-US" smtClean="0"/>
              <a:t>단계 </a:t>
            </a:r>
            <a:r>
              <a:rPr lang="ko-KR" altLang="en-US"/>
              <a:t>활성화 방안 </a:t>
            </a:r>
            <a:endParaRPr lang="en-US" altLang="ko-KR"/>
          </a:p>
        </p:txBody>
      </p:sp>
      <p:sp>
        <p:nvSpPr>
          <p:cNvPr id="3" name="제목 2"/>
          <p:cNvSpPr>
            <a:spLocks noGrp="1"/>
          </p:cNvSpPr>
          <p:nvPr>
            <p:ph type="title"/>
          </p:nvPr>
        </p:nvSpPr>
        <p:spPr>
          <a:xfrm>
            <a:off x="226706" y="188640"/>
            <a:ext cx="8136880" cy="274859"/>
          </a:xfrm>
        </p:spPr>
        <p:txBody>
          <a:bodyPr/>
          <a:lstStyle/>
          <a:p>
            <a:r>
              <a:rPr lang="ko-KR" altLang="en-US" smtClean="0"/>
              <a:t>      전통시장 활성화 방안</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348880"/>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02484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2</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단계 활성화 방안별 추진 근거</a:t>
            </a:r>
          </a:p>
        </p:txBody>
      </p:sp>
      <p:sp>
        <p:nvSpPr>
          <p:cNvPr id="67" name="모서리가 둥근 직사각형 66"/>
          <p:cNvSpPr/>
          <p:nvPr/>
        </p:nvSpPr>
        <p:spPr>
          <a:xfrm>
            <a:off x="368075" y="2829507"/>
            <a:ext cx="1611637" cy="141501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9" name="직사각형 68"/>
          <p:cNvSpPr/>
          <p:nvPr/>
        </p:nvSpPr>
        <p:spPr>
          <a:xfrm>
            <a:off x="493026" y="4833155"/>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제품 포장</a:t>
            </a:r>
          </a:p>
        </p:txBody>
      </p:sp>
      <p:sp>
        <p:nvSpPr>
          <p:cNvPr id="73" name="직사각형 72"/>
          <p:cNvSpPr/>
          <p:nvPr/>
        </p:nvSpPr>
        <p:spPr>
          <a:xfrm>
            <a:off x="493026" y="5368741"/>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개별 배송</a:t>
            </a:r>
          </a:p>
        </p:txBody>
      </p:sp>
      <p:sp>
        <p:nvSpPr>
          <p:cNvPr id="74" name="직사각형 73"/>
          <p:cNvSpPr/>
          <p:nvPr/>
        </p:nvSpPr>
        <p:spPr>
          <a:xfrm>
            <a:off x="493026" y="5908801"/>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경쟁력 있는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가격 책정</a:t>
            </a:r>
          </a:p>
        </p:txBody>
      </p:sp>
      <p:sp>
        <p:nvSpPr>
          <p:cNvPr id="75" name="모서리가 둥근 직사각형 74"/>
          <p:cNvSpPr/>
          <p:nvPr/>
        </p:nvSpPr>
        <p:spPr>
          <a:xfrm>
            <a:off x="359532" y="4637804"/>
            <a:ext cx="1620180" cy="1815532"/>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76" name="TextBox 75"/>
          <p:cNvSpPr txBox="1"/>
          <p:nvPr/>
        </p:nvSpPr>
        <p:spPr>
          <a:xfrm>
            <a:off x="480037" y="4509119"/>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개별 점포별 추진</a:t>
            </a:r>
          </a:p>
        </p:txBody>
      </p:sp>
      <p:sp>
        <p:nvSpPr>
          <p:cNvPr id="77" name="TextBox 76"/>
          <p:cNvSpPr txBox="1"/>
          <p:nvPr/>
        </p:nvSpPr>
        <p:spPr>
          <a:xfrm>
            <a:off x="480036" y="2700823"/>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상인회 추진</a:t>
            </a:r>
          </a:p>
        </p:txBody>
      </p:sp>
      <p:sp>
        <p:nvSpPr>
          <p:cNvPr id="78" name="직사각형 77"/>
          <p:cNvSpPr/>
          <p:nvPr/>
        </p:nvSpPr>
        <p:spPr>
          <a:xfrm>
            <a:off x="512091" y="3147525"/>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영업시간 변경 및 담당제 추진</a:t>
            </a:r>
          </a:p>
        </p:txBody>
      </p:sp>
      <p:sp>
        <p:nvSpPr>
          <p:cNvPr id="79" name="직사각형 78"/>
          <p:cNvSpPr/>
          <p:nvPr/>
        </p:nvSpPr>
        <p:spPr>
          <a:xfrm>
            <a:off x="503548" y="366845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과다 경쟁 및 주력 업종 선정</a:t>
            </a:r>
          </a:p>
        </p:txBody>
      </p:sp>
      <p:sp>
        <p:nvSpPr>
          <p:cNvPr id="80" name="모서리가 둥근 직사각형 79"/>
          <p:cNvSpPr/>
          <p:nvPr/>
        </p:nvSpPr>
        <p:spPr>
          <a:xfrm>
            <a:off x="7164288" y="2801600"/>
            <a:ext cx="1611637" cy="3575255"/>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81" name="TextBox 80"/>
          <p:cNvSpPr txBox="1"/>
          <p:nvPr/>
        </p:nvSpPr>
        <p:spPr>
          <a:xfrm>
            <a:off x="7276249" y="2672916"/>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지자체</a:t>
            </a:r>
          </a:p>
        </p:txBody>
      </p:sp>
      <p:sp>
        <p:nvSpPr>
          <p:cNvPr id="82" name="직사각형 81"/>
          <p:cNvSpPr/>
          <p:nvPr/>
        </p:nvSpPr>
        <p:spPr>
          <a:xfrm>
            <a:off x="7308304" y="4180611"/>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업종 전환 관련</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교육</a:t>
            </a:r>
          </a:p>
        </p:txBody>
      </p:sp>
      <p:sp>
        <p:nvSpPr>
          <p:cNvPr id="83" name="직사각형 82"/>
          <p:cNvSpPr/>
          <p:nvPr/>
        </p:nvSpPr>
        <p:spPr>
          <a:xfrm>
            <a:off x="7299761" y="4701542"/>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전자상거래</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인프라 구축</a:t>
            </a:r>
            <a:endParaRPr lang="en-US" altLang="ko-KR" sz="1400" kern="0">
              <a:solidFill>
                <a:prstClr val="black"/>
              </a:solidFill>
              <a:latin typeface="NOVA Bold"/>
              <a:ea typeface="NOVA Bold"/>
            </a:endParaRPr>
          </a:p>
        </p:txBody>
      </p:sp>
      <p:sp>
        <p:nvSpPr>
          <p:cNvPr id="84" name="직사각형 83"/>
          <p:cNvSpPr/>
          <p:nvPr/>
        </p:nvSpPr>
        <p:spPr>
          <a:xfrm>
            <a:off x="7299761" y="5252300"/>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화장실</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휴게실</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편의시설 구축</a:t>
            </a:r>
            <a:endParaRPr lang="en-US" altLang="ko-KR" sz="1400" kern="0">
              <a:solidFill>
                <a:prstClr val="black"/>
              </a:solidFill>
              <a:latin typeface="NOVA Bold"/>
              <a:ea typeface="NOVA Bold"/>
            </a:endParaRPr>
          </a:p>
        </p:txBody>
      </p:sp>
      <p:sp>
        <p:nvSpPr>
          <p:cNvPr id="85" name="직사각형 84"/>
          <p:cNvSpPr/>
          <p:nvPr/>
        </p:nvSpPr>
        <p:spPr>
          <a:xfrm>
            <a:off x="7289238" y="581766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국공유지 사용료 감면</a:t>
            </a:r>
            <a:endParaRPr lang="en-US" altLang="ko-KR" sz="1400" kern="0">
              <a:solidFill>
                <a:prstClr val="black"/>
              </a:solidFill>
              <a:latin typeface="NOVA Bold"/>
              <a:ea typeface="NOVA Bold"/>
            </a:endParaRPr>
          </a:p>
        </p:txBody>
      </p:sp>
      <p:sp>
        <p:nvSpPr>
          <p:cNvPr id="87" name="직사각형 86"/>
          <p:cNvSpPr/>
          <p:nvPr/>
        </p:nvSpPr>
        <p:spPr>
          <a:xfrm>
            <a:off x="7308304" y="3119618"/>
            <a:ext cx="1342670" cy="944029"/>
          </a:xfrm>
          <a:prstGeom prst="rect">
            <a:avLst/>
          </a:prstGeom>
          <a:noFill/>
          <a:ln w="19050" cap="flat" cmpd="sng" algn="ctr">
            <a:solidFill>
              <a:sysClr val="window" lastClr="FFFFFF">
                <a:lumMod val="50000"/>
              </a:sysClr>
            </a:solidFill>
            <a:prstDash val="sysDash"/>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인근 대형마트</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품목별 가격정보</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개별점포 알림</a:t>
            </a:r>
          </a:p>
        </p:txBody>
      </p:sp>
      <p:sp>
        <p:nvSpPr>
          <p:cNvPr id="99" name="직사각형 98"/>
          <p:cNvSpPr/>
          <p:nvPr/>
        </p:nvSpPr>
        <p:spPr>
          <a:xfrm>
            <a:off x="71500" y="1124744"/>
            <a:ext cx="8964996"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b="1" spc="100">
                <a:ln>
                  <a:solidFill>
                    <a:prstClr val="black">
                      <a:alpha val="20000"/>
                    </a:prstClr>
                  </a:solidFill>
                </a:ln>
                <a:solidFill>
                  <a:srgbClr val="000000"/>
                </a:solidFill>
                <a:latin typeface="NOVA Bold"/>
                <a:ea typeface="NOVA Bold"/>
                <a:cs typeface="Arial" pitchFamily="34" charset="0"/>
              </a:rPr>
              <a:t>1</a:t>
            </a:r>
            <a:r>
              <a:rPr lang="ko-KR" altLang="en-US" sz="1600" b="1" spc="100">
                <a:ln>
                  <a:solidFill>
                    <a:prstClr val="black">
                      <a:alpha val="20000"/>
                    </a:prstClr>
                  </a:solidFill>
                </a:ln>
                <a:solidFill>
                  <a:srgbClr val="000000"/>
                </a:solidFill>
                <a:latin typeface="NOVA Bold"/>
                <a:ea typeface="NOVA Bold"/>
                <a:cs typeface="Arial" pitchFamily="34" charset="0"/>
              </a:rPr>
              <a:t>단계 활성화 방안 완료 후</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대형마트</a:t>
            </a:r>
            <a:r>
              <a:rPr lang="ko-KR" altLang="en-US" sz="1600" b="1" spc="100">
                <a:ln>
                  <a:solidFill>
                    <a:prstClr val="black">
                      <a:alpha val="20000"/>
                    </a:prstClr>
                  </a:solidFill>
                </a:ln>
                <a:solidFill>
                  <a:srgbClr val="000000"/>
                </a:solidFill>
                <a:latin typeface="NOVA Bold"/>
                <a:ea typeface="NOVA Bold"/>
                <a:cs typeface="Arial" pitchFamily="34" charset="0"/>
              </a:rPr>
              <a:t> 대비 실질적 경쟁력을 갖추는 단계로 </a:t>
            </a:r>
            <a:r>
              <a:rPr lang="ko-KR" altLang="en-US" sz="1600" b="1" spc="100">
                <a:ln>
                  <a:solidFill>
                    <a:prstClr val="black">
                      <a:alpha val="20000"/>
                    </a:prstClr>
                  </a:solidFill>
                </a:ln>
                <a:solidFill>
                  <a:srgbClr val="000000"/>
                </a:solidFill>
                <a:latin typeface="NOVA Bold"/>
                <a:ea typeface="NOVA Bold"/>
                <a:cs typeface="Arial" pitchFamily="34" charset="0"/>
              </a:rPr>
              <a:t>대형마트와</a:t>
            </a:r>
            <a:r>
              <a:rPr lang="ko-KR" altLang="en-US" sz="1600" b="1" spc="100">
                <a:ln>
                  <a:solidFill>
                    <a:prstClr val="black">
                      <a:alpha val="20000"/>
                    </a:prstClr>
                  </a:solidFill>
                </a:ln>
                <a:solidFill>
                  <a:srgbClr val="000000"/>
                </a:solidFill>
                <a:latin typeface="NOVA Bold"/>
                <a:ea typeface="NOVA Bold"/>
                <a:cs typeface="Arial" pitchFamily="34" charset="0"/>
              </a:rPr>
              <a:t> 비교하여 단점을 보완하고</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전통시장의 구조적 문제점을 고객과 시대의 눈높이에 맞게 추진해야 함</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46" name="직사각형 45"/>
          <p:cNvSpPr/>
          <p:nvPr/>
        </p:nvSpPr>
        <p:spPr>
          <a:xfrm>
            <a:off x="2483768" y="3177088"/>
            <a:ext cx="4150982" cy="1260023"/>
          </a:xfrm>
          <a:prstGeom prst="rect">
            <a:avLst/>
          </a:prstGeom>
          <a:noFill/>
          <a:ln w="19050" cap="flat" cmpd="sng" algn="ctr">
            <a:solidFill>
              <a:schemeClr val="bg1">
                <a:lumMod val="65000"/>
              </a:schemeClr>
            </a:solidFill>
            <a:prstDash val="solid"/>
            <a:tailEnd type="arrow" w="lg" len="med"/>
          </a:ln>
        </p:spPr>
        <p:txBody>
          <a:bodyPr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여성의 경제활동 및 맞벌이 활동 증가로 영업시간 변경 필요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인터넷 및 스마트폰 활성화로 가격 및 제품 비교 용이</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대형마트에 익숙한 고객층을 대상으로 개별 상인이 제공할 수 있는 편의성 제공 필요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화장실</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휴게실 등의 기본적인 편의시설 인프라 구축 필요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가격 비교를 통해 해외 직구 및 역직구 등의 활동 증가</a:t>
            </a:r>
          </a:p>
        </p:txBody>
      </p:sp>
      <p:sp>
        <p:nvSpPr>
          <p:cNvPr id="48" name="TextBox 47"/>
          <p:cNvSpPr txBox="1"/>
          <p:nvPr/>
        </p:nvSpPr>
        <p:spPr>
          <a:xfrm>
            <a:off x="2483768" y="2888940"/>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고객의 눈높이</a:t>
            </a:r>
          </a:p>
        </p:txBody>
      </p:sp>
      <p:sp>
        <p:nvSpPr>
          <p:cNvPr id="50" name="직사각형 49"/>
          <p:cNvSpPr/>
          <p:nvPr/>
        </p:nvSpPr>
        <p:spPr>
          <a:xfrm>
            <a:off x="2483768" y="5072978"/>
            <a:ext cx="4150982" cy="1200338"/>
          </a:xfrm>
          <a:prstGeom prst="rect">
            <a:avLst/>
          </a:prstGeom>
          <a:noFill/>
          <a:ln w="19050" cap="flat" cmpd="sng" algn="ctr">
            <a:solidFill>
              <a:schemeClr val="bg1">
                <a:lumMod val="65000"/>
              </a:schemeClr>
            </a:solidFill>
            <a:prstDash val="solid"/>
            <a:tailEnd type="arrow" w="lg" len="med"/>
          </a:ln>
        </p:spPr>
        <p:txBody>
          <a:bodyPr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대형마트 간에도 경쟁 심화로 폐점되는 사례가 빈번히 발생</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시장내 사업주 노령화로 인해 업종 전환에 대한 두려움 존재</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자영업자 증대로 인해 시장내 상인간 경쟁 증가로 수익 감소</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대형마트도 인근 지역 배송 필수 및 온라인 거래 강화</a:t>
            </a:r>
            <a:endParaRPr lang="en-US" altLang="ko-KR" sz="1200" kern="0">
              <a:solidFill>
                <a:prstClr val="black"/>
              </a:solidFill>
              <a:latin typeface="NOVA Bold"/>
              <a:ea typeface="NOVA Bold"/>
            </a:endParaRPr>
          </a:p>
          <a:p>
            <a:pPr marL="177800" indent="-177800" latinLnBrk="0">
              <a:buFont typeface="Arial" panose="020b0604020202020204" pitchFamily="34" charset="0"/>
              <a:buChar char="•"/>
            </a:pPr>
            <a:r>
              <a:rPr lang="ko-KR" altLang="en-US" sz="1200" kern="0">
                <a:solidFill>
                  <a:prstClr val="black"/>
                </a:solidFill>
                <a:latin typeface="NOVA Bold"/>
                <a:ea typeface="NOVA Bold"/>
              </a:rPr>
              <a:t>인터넷</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홈쇼핑 등 신규 유통 및 상행위 채널 비중 증가</a:t>
            </a:r>
            <a:endParaRPr lang="en-US" altLang="ko-KR" sz="1200" kern="0">
              <a:solidFill>
                <a:prstClr val="black"/>
              </a:solidFill>
              <a:latin typeface="NOVA Bold"/>
              <a:ea typeface="NOVA Bold"/>
            </a:endParaRPr>
          </a:p>
        </p:txBody>
      </p:sp>
      <p:sp>
        <p:nvSpPr>
          <p:cNvPr id="51" name="TextBox 50"/>
          <p:cNvSpPr txBox="1"/>
          <p:nvPr/>
        </p:nvSpPr>
        <p:spPr>
          <a:xfrm>
            <a:off x="2494290" y="4797037"/>
            <a:ext cx="2052228" cy="288147"/>
          </a:xfrm>
          <a:prstGeom prst="rect">
            <a:avLst/>
          </a:prstGeom>
          <a:solidFill>
            <a:schemeClr val="bg1">
              <a:lumMod val="65000"/>
            </a:schemeClr>
          </a:solidFill>
          <a:ln w="19050">
            <a:solidFill>
              <a:schemeClr val="bg1">
                <a:lumMod val="65000"/>
              </a:schemeClr>
            </a:solidFill>
          </a:ln>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en-US" altLang="ko-KR" sz="1400">
                <a:solidFill>
                  <a:srgbClr val="000000"/>
                </a:solidFill>
                <a:latin typeface="NOVA Bold"/>
                <a:ea typeface="NOVA Bold"/>
              </a:rPr>
              <a:t>Why? </a:t>
            </a:r>
            <a:r>
              <a:rPr lang="ko-KR" altLang="en-US" sz="1400">
                <a:solidFill>
                  <a:srgbClr val="000000"/>
                </a:solidFill>
                <a:latin typeface="NOVA Bold"/>
                <a:ea typeface="NOVA Bold"/>
              </a:rPr>
              <a:t>시대의 눈높이</a:t>
            </a:r>
          </a:p>
        </p:txBody>
      </p:sp>
      <p:cxnSp>
        <p:nvCxnSpPr>
          <p:cNvPr id="53" name="직선 화살표 연결선 52"/>
          <p:cNvCxnSpPr>
            <a:stCxn id="46" idx="3"/>
            <a:endCxn id="87" idx="1"/>
          </p:cNvCxnSpPr>
          <p:nvPr/>
        </p:nvCxnSpPr>
        <p:spPr>
          <a:xfrm flipV="1">
            <a:off x="6634750" y="3591633"/>
            <a:ext cx="673554" cy="215467"/>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50" idx="3"/>
            <a:endCxn id="82" idx="1"/>
          </p:cNvCxnSpPr>
          <p:nvPr/>
        </p:nvCxnSpPr>
        <p:spPr>
          <a:xfrm flipV="1">
            <a:off x="6634750" y="4392160"/>
            <a:ext cx="673554" cy="1280987"/>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a:stCxn id="50" idx="3"/>
            <a:endCxn id="83" idx="1"/>
          </p:cNvCxnSpPr>
          <p:nvPr/>
        </p:nvCxnSpPr>
        <p:spPr>
          <a:xfrm flipV="1">
            <a:off x="6634750" y="4913091"/>
            <a:ext cx="665011" cy="76005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stCxn id="46" idx="3"/>
            <a:endCxn id="83" idx="1"/>
          </p:cNvCxnSpPr>
          <p:nvPr/>
        </p:nvCxnSpPr>
        <p:spPr>
          <a:xfrm>
            <a:off x="6634750" y="3807100"/>
            <a:ext cx="665011" cy="1105991"/>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직선 화살표 연결선 61"/>
          <p:cNvCxnSpPr>
            <a:stCxn id="50" idx="3"/>
            <a:endCxn id="85" idx="1"/>
          </p:cNvCxnSpPr>
          <p:nvPr/>
        </p:nvCxnSpPr>
        <p:spPr>
          <a:xfrm>
            <a:off x="6634750" y="5673147"/>
            <a:ext cx="654488" cy="356068"/>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a:stCxn id="46" idx="3"/>
            <a:endCxn id="84" idx="1"/>
          </p:cNvCxnSpPr>
          <p:nvPr/>
        </p:nvCxnSpPr>
        <p:spPr>
          <a:xfrm>
            <a:off x="6634750" y="3807100"/>
            <a:ext cx="665011" cy="1656749"/>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a:stCxn id="46" idx="1"/>
            <a:endCxn id="78" idx="3"/>
          </p:cNvCxnSpPr>
          <p:nvPr/>
        </p:nvCxnSpPr>
        <p:spPr>
          <a:xfrm flipH="1" flipV="1">
            <a:off x="1854761" y="3359074"/>
            <a:ext cx="629007" cy="44802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a:stCxn id="50" idx="1"/>
            <a:endCxn id="79" idx="3"/>
          </p:cNvCxnSpPr>
          <p:nvPr/>
        </p:nvCxnSpPr>
        <p:spPr>
          <a:xfrm flipH="1" flipV="1">
            <a:off x="1846218" y="3880005"/>
            <a:ext cx="637550" cy="1793142"/>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0" name="직선 화살표 연결선 99"/>
          <p:cNvCxnSpPr>
            <a:stCxn id="46" idx="1"/>
          </p:cNvCxnSpPr>
          <p:nvPr/>
        </p:nvCxnSpPr>
        <p:spPr>
          <a:xfrm flipH="1">
            <a:off x="1854761" y="3807100"/>
            <a:ext cx="629007" cy="1773189"/>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1" name="직선 화살표 연결선 100"/>
          <p:cNvCxnSpPr>
            <a:stCxn id="46" idx="1"/>
            <a:endCxn id="69" idx="3"/>
          </p:cNvCxnSpPr>
          <p:nvPr/>
        </p:nvCxnSpPr>
        <p:spPr>
          <a:xfrm flipH="1">
            <a:off x="1835696" y="3807100"/>
            <a:ext cx="648072" cy="1237604"/>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2" name="직선 화살표 연결선 101"/>
          <p:cNvCxnSpPr>
            <a:stCxn id="46" idx="1"/>
            <a:endCxn id="74" idx="3"/>
          </p:cNvCxnSpPr>
          <p:nvPr/>
        </p:nvCxnSpPr>
        <p:spPr>
          <a:xfrm flipH="1">
            <a:off x="1835696" y="3807100"/>
            <a:ext cx="648072" cy="2313250"/>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49141"/>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3</a:t>
            </a:r>
            <a:r>
              <a:rPr lang="ko-KR" altLang="en-US" smtClean="0"/>
              <a:t>단계 </a:t>
            </a:r>
            <a:r>
              <a:rPr lang="ko-KR" altLang="en-US"/>
              <a:t>활성화 방안 </a:t>
            </a:r>
            <a:endParaRPr lang="en-US" altLang="ko-KR"/>
          </a:p>
        </p:txBody>
      </p:sp>
      <p:sp>
        <p:nvSpPr>
          <p:cNvPr id="3" name="제목 2"/>
          <p:cNvSpPr>
            <a:spLocks noGrp="1"/>
          </p:cNvSpPr>
          <p:nvPr>
            <p:ph type="title"/>
          </p:nvPr>
        </p:nvSpPr>
        <p:spPr>
          <a:xfrm>
            <a:off x="226706" y="188640"/>
            <a:ext cx="8136880" cy="274859"/>
          </a:xfrm>
        </p:spPr>
        <p:txBody>
          <a:bodyPr/>
          <a:lstStyle/>
          <a:p>
            <a:r>
              <a:rPr lang="ko-KR" altLang="en-US" smtClean="0"/>
              <a:t>      전통시장 활성화 방안</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25" name="직선 연결선 24"/>
          <p:cNvCxnSpPr/>
          <p:nvPr/>
        </p:nvCxnSpPr>
        <p:spPr>
          <a:xfrm>
            <a:off x="287524" y="2348880"/>
            <a:ext cx="856895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524" y="202484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3</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단계 활성화 방안별 세부 내용</a:t>
            </a:r>
          </a:p>
        </p:txBody>
      </p:sp>
      <p:sp>
        <p:nvSpPr>
          <p:cNvPr id="90" name="모서리가 둥근 직사각형 89"/>
          <p:cNvSpPr/>
          <p:nvPr/>
        </p:nvSpPr>
        <p:spPr>
          <a:xfrm>
            <a:off x="323528" y="2734067"/>
            <a:ext cx="1611637" cy="3575253"/>
          </a:xfrm>
          <a:prstGeom prst="roundRect">
            <a:avLst>
              <a:gd name="adj" fmla="val 569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TextBox 90"/>
          <p:cNvSpPr txBox="1"/>
          <p:nvPr/>
        </p:nvSpPr>
        <p:spPr>
          <a:xfrm>
            <a:off x="435489" y="2605383"/>
            <a:ext cx="1355659" cy="257369"/>
          </a:xfrm>
          <a:prstGeom prst="rect">
            <a:avLst/>
          </a:prstGeom>
          <a:solidFill>
            <a:schemeClr val="bg1">
              <a:lumMod val="65000"/>
            </a:schemeClr>
          </a:solidFill>
        </p:spPr>
        <p:txBody>
          <a:bodyPr wrap="square" lIns="36000" tIns="36000" rIns="36000" bIns="36000" rtlCol="0" anchor="ctr"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lang="ko-KR" altLang="en-US" sz="1200">
                <a:solidFill>
                  <a:srgbClr val="000000"/>
                </a:solidFill>
                <a:latin typeface="NOVA Bold"/>
                <a:ea typeface="NOVA Bold"/>
              </a:rPr>
              <a:t>종합</a:t>
            </a:r>
          </a:p>
        </p:txBody>
      </p:sp>
      <p:sp>
        <p:nvSpPr>
          <p:cNvPr id="92" name="직사각형 91"/>
          <p:cNvSpPr/>
          <p:nvPr/>
        </p:nvSpPr>
        <p:spPr>
          <a:xfrm>
            <a:off x="467544" y="3052085"/>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시설 및 주차공간 확보</a:t>
            </a:r>
          </a:p>
        </p:txBody>
      </p:sp>
      <p:sp>
        <p:nvSpPr>
          <p:cNvPr id="93" name="직사각형 92"/>
          <p:cNvSpPr/>
          <p:nvPr/>
        </p:nvSpPr>
        <p:spPr>
          <a:xfrm>
            <a:off x="467544" y="411307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업종 구조조정</a:t>
            </a:r>
          </a:p>
        </p:txBody>
      </p:sp>
      <p:sp>
        <p:nvSpPr>
          <p:cNvPr id="94" name="직사각형 93"/>
          <p:cNvSpPr/>
          <p:nvPr/>
        </p:nvSpPr>
        <p:spPr>
          <a:xfrm>
            <a:off x="467544" y="465313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 전담자 운영</a:t>
            </a:r>
          </a:p>
        </p:txBody>
      </p:sp>
      <p:sp>
        <p:nvSpPr>
          <p:cNvPr id="95" name="직사각형 94"/>
          <p:cNvSpPr/>
          <p:nvPr/>
        </p:nvSpPr>
        <p:spPr>
          <a:xfrm>
            <a:off x="467544" y="357301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자금 및 세제</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지원</a:t>
            </a:r>
          </a:p>
        </p:txBody>
      </p:sp>
      <p:sp>
        <p:nvSpPr>
          <p:cNvPr id="96" name="직사각형 95"/>
          <p:cNvSpPr/>
          <p:nvPr/>
        </p:nvSpPr>
        <p:spPr>
          <a:xfrm>
            <a:off x="467544" y="5193196"/>
            <a:ext cx="1342670" cy="423097"/>
          </a:xfrm>
          <a:prstGeom prst="rect">
            <a:avLst/>
          </a:prstGeom>
          <a:no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시장별 특성화</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추진</a:t>
            </a:r>
          </a:p>
        </p:txBody>
      </p:sp>
      <p:sp>
        <p:nvSpPr>
          <p:cNvPr id="97" name="직사각형 96"/>
          <p:cNvSpPr/>
          <p:nvPr/>
        </p:nvSpPr>
        <p:spPr>
          <a:xfrm>
            <a:off x="467544" y="5735063"/>
            <a:ext cx="1342670" cy="423097"/>
          </a:xfrm>
          <a:prstGeom prst="rect">
            <a:avLst/>
          </a:prstGeom>
          <a:solidFill>
            <a:schemeClr val="bg1"/>
          </a:solidFill>
          <a:ln w="19050" cap="flat" cmpd="sng" algn="ctr">
            <a:solidFill>
              <a:sysClr val="window" lastClr="FFFFFF">
                <a:lumMod val="50000"/>
              </a:sysClr>
            </a:solidFill>
            <a:prstDash val="sysDash"/>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400" kern="0">
                <a:solidFill>
                  <a:prstClr val="black"/>
                </a:solidFill>
                <a:latin typeface="NOVA Bold"/>
                <a:ea typeface="NOVA Bold"/>
              </a:rPr>
              <a:t>마케팅 및</a:t>
            </a:r>
            <a:r>
              <a:rPr lang="en-US" altLang="ko-KR" sz="1400" kern="0">
                <a:solidFill>
                  <a:prstClr val="black"/>
                </a:solidFill>
                <a:latin typeface="NOVA Bold"/>
                <a:ea typeface="NOVA Bold"/>
              </a:rPr>
              <a:t> </a:t>
            </a:r>
            <a:r>
              <a:rPr lang="ko-KR" altLang="en-US" sz="1400" kern="0">
                <a:solidFill>
                  <a:prstClr val="black"/>
                </a:solidFill>
                <a:latin typeface="NOVA Bold"/>
                <a:ea typeface="NOVA Bold"/>
              </a:rPr>
              <a:t>홍보 </a:t>
            </a:r>
            <a:endParaRPr lang="en-US" altLang="ko-KR" sz="1400" kern="0">
              <a:solidFill>
                <a:prstClr val="black"/>
              </a:solidFill>
              <a:latin typeface="NOVA Bold"/>
              <a:ea typeface="NOVA Bold"/>
            </a:endParaRPr>
          </a:p>
          <a:p>
            <a:pPr algn="ctr" latinLnBrk="0"/>
            <a:r>
              <a:rPr lang="ko-KR" altLang="en-US" sz="1400" kern="0">
                <a:solidFill>
                  <a:prstClr val="black"/>
                </a:solidFill>
                <a:latin typeface="NOVA Bold"/>
                <a:ea typeface="NOVA Bold"/>
              </a:rPr>
              <a:t>강화</a:t>
            </a:r>
          </a:p>
        </p:txBody>
      </p:sp>
      <p:sp>
        <p:nvSpPr>
          <p:cNvPr id="99" name="직사각형 98"/>
          <p:cNvSpPr/>
          <p:nvPr/>
        </p:nvSpPr>
        <p:spPr>
          <a:xfrm>
            <a:off x="107504" y="1124744"/>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b="1" spc="100">
                <a:ln>
                  <a:solidFill>
                    <a:prstClr val="black">
                      <a:alpha val="20000"/>
                    </a:prstClr>
                  </a:solidFill>
                </a:ln>
                <a:solidFill>
                  <a:srgbClr val="000000"/>
                </a:solidFill>
                <a:latin typeface="NOVA Bold"/>
                <a:ea typeface="NOVA Bold"/>
                <a:cs typeface="Arial" pitchFamily="34" charset="0"/>
              </a:rPr>
              <a:t>1</a:t>
            </a:r>
            <a:r>
              <a:rPr lang="ko-KR" altLang="en-US" sz="1600" b="1" spc="100">
                <a:ln>
                  <a:solidFill>
                    <a:prstClr val="black">
                      <a:alpha val="20000"/>
                    </a:prstClr>
                  </a:solidFill>
                </a:ln>
                <a:solidFill>
                  <a:srgbClr val="000000"/>
                </a:solidFill>
                <a:latin typeface="NOVA Bold"/>
                <a:ea typeface="NOVA Bold"/>
                <a:cs typeface="Arial" pitchFamily="34" charset="0"/>
              </a:rPr>
              <a:t>단계 완료 </a:t>
            </a:r>
            <a:r>
              <a:rPr lang="en-US" altLang="ko-KR" sz="1600" b="1" spc="100">
                <a:ln>
                  <a:solidFill>
                    <a:prstClr val="black">
                      <a:alpha val="20000"/>
                    </a:prstClr>
                  </a:solidFill>
                </a:ln>
                <a:solidFill>
                  <a:srgbClr val="000000"/>
                </a:solidFill>
                <a:latin typeface="NOVA Bold"/>
                <a:ea typeface="NOVA Bold"/>
                <a:cs typeface="Arial" pitchFamily="34" charset="0"/>
              </a:rPr>
              <a:t>&amp; 2</a:t>
            </a:r>
            <a:r>
              <a:rPr lang="ko-KR" altLang="en-US" sz="1600" b="1" spc="100">
                <a:ln>
                  <a:solidFill>
                    <a:prstClr val="black">
                      <a:alpha val="20000"/>
                    </a:prstClr>
                  </a:solidFill>
                </a:ln>
                <a:solidFill>
                  <a:srgbClr val="000000"/>
                </a:solidFill>
                <a:latin typeface="NOVA Bold"/>
                <a:ea typeface="NOVA Bold"/>
                <a:cs typeface="Arial" pitchFamily="34" charset="0"/>
              </a:rPr>
              <a:t>단계 활성화 후</a:t>
            </a:r>
            <a:r>
              <a:rPr lang="en-US" altLang="ko-KR" sz="1600" b="1" spc="100">
                <a:ln>
                  <a:solidFill>
                    <a:prstClr val="black">
                      <a:alpha val="20000"/>
                    </a:prstClr>
                  </a:solidFill>
                </a:ln>
                <a:solidFill>
                  <a:srgbClr val="000000"/>
                </a:solidFill>
                <a:latin typeface="NOVA Bold"/>
                <a:ea typeface="NOVA Bold"/>
                <a:cs typeface="Arial" pitchFamily="34" charset="0"/>
              </a:rPr>
              <a:t>, </a:t>
            </a:r>
            <a:r>
              <a:rPr lang="ko-KR" altLang="en-US" sz="1600" b="1" spc="100">
                <a:ln>
                  <a:solidFill>
                    <a:prstClr val="black">
                      <a:alpha val="20000"/>
                    </a:prstClr>
                  </a:solidFill>
                </a:ln>
                <a:solidFill>
                  <a:srgbClr val="000000"/>
                </a:solidFill>
                <a:latin typeface="NOVA Bold"/>
                <a:ea typeface="NOVA Bold"/>
                <a:cs typeface="Arial" pitchFamily="34" charset="0"/>
              </a:rPr>
              <a:t>대형마트</a:t>
            </a:r>
            <a:r>
              <a:rPr lang="ko-KR" altLang="en-US" sz="1600" b="1" spc="100">
                <a:ln>
                  <a:solidFill>
                    <a:prstClr val="black">
                      <a:alpha val="20000"/>
                    </a:prstClr>
                  </a:solidFill>
                </a:ln>
                <a:solidFill>
                  <a:srgbClr val="000000"/>
                </a:solidFill>
                <a:latin typeface="NOVA Bold"/>
                <a:ea typeface="NOVA Bold"/>
                <a:cs typeface="Arial" pitchFamily="34" charset="0"/>
              </a:rPr>
              <a:t> 경쟁력을 뛰어넘는 단계로</a:t>
            </a:r>
            <a:r>
              <a:rPr lang="en-US" altLang="ko-KR" sz="1600" b="1" spc="100">
                <a:ln>
                  <a:solidFill>
                    <a:prstClr val="black">
                      <a:alpha val="20000"/>
                    </a:prstClr>
                  </a:solidFill>
                </a:ln>
                <a:solidFill>
                  <a:srgbClr val="000000"/>
                </a:solidFill>
                <a:latin typeface="NOVA Bold"/>
                <a:ea typeface="NOVA Bold"/>
                <a:cs typeface="Arial" pitchFamily="34" charset="0"/>
              </a:rPr>
              <a:t>, 1,2</a:t>
            </a:r>
            <a:r>
              <a:rPr lang="ko-KR" altLang="en-US" sz="1600" b="1" spc="100">
                <a:ln>
                  <a:solidFill>
                    <a:prstClr val="black">
                      <a:alpha val="20000"/>
                    </a:prstClr>
                  </a:solidFill>
                </a:ln>
                <a:solidFill>
                  <a:srgbClr val="000000"/>
                </a:solidFill>
                <a:latin typeface="NOVA Bold"/>
                <a:ea typeface="NOVA Bold"/>
                <a:cs typeface="Arial" pitchFamily="34" charset="0"/>
              </a:rPr>
              <a:t>단계의 추진 경험을 바탕으로 이해당사자간 적극 참여를 통해 </a:t>
            </a:r>
            <a:r>
              <a:rPr lang="ko-KR" altLang="en-US" sz="1600" b="1" spc="100">
                <a:ln>
                  <a:solidFill>
                    <a:prstClr val="black">
                      <a:alpha val="20000"/>
                    </a:prstClr>
                  </a:solidFill>
                </a:ln>
                <a:solidFill>
                  <a:srgbClr val="000000"/>
                </a:solidFill>
                <a:latin typeface="NOVA Bold"/>
                <a:ea typeface="NOVA Bold"/>
                <a:cs typeface="Arial" pitchFamily="34" charset="0"/>
              </a:rPr>
              <a:t>시장별</a:t>
            </a:r>
            <a:r>
              <a:rPr lang="ko-KR" altLang="en-US" sz="1600" b="1" spc="100">
                <a:ln>
                  <a:solidFill>
                    <a:prstClr val="black">
                      <a:alpha val="20000"/>
                    </a:prstClr>
                  </a:solidFill>
                </a:ln>
                <a:solidFill>
                  <a:srgbClr val="000000"/>
                </a:solidFill>
                <a:latin typeface="NOVA Bold"/>
                <a:ea typeface="NOVA Bold"/>
                <a:cs typeface="Arial" pitchFamily="34" charset="0"/>
              </a:rPr>
              <a:t> 특성을 구체화하고 지속성장 유통채널로 안착 </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50" name="직사각형 49"/>
          <p:cNvSpPr/>
          <p:nvPr/>
        </p:nvSpPr>
        <p:spPr>
          <a:xfrm>
            <a:off x="2519772" y="3043134"/>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시장 상인회</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건물 소유주</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지자체</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유관 기관 등이 협력하여 시설 현대화 및 주차공간</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확보</a:t>
            </a:r>
          </a:p>
        </p:txBody>
      </p:sp>
      <p:sp>
        <p:nvSpPr>
          <p:cNvPr id="58" name="직사각형 57"/>
          <p:cNvSpPr/>
          <p:nvPr/>
        </p:nvSpPr>
        <p:spPr>
          <a:xfrm>
            <a:off x="2519772" y="3564066"/>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영세 상인 및 업종 변경에 따른 사업주 교육</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자금 지원</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세제 혜택 등의 지원</a:t>
            </a:r>
            <a:r>
              <a:rPr lang="en-US" altLang="ko-KR" sz="1200" kern="0">
                <a:solidFill>
                  <a:prstClr val="black"/>
                </a:solidFill>
                <a:latin typeface="NOVA Bold"/>
                <a:ea typeface="NOVA Bold"/>
              </a:rPr>
              <a:t> </a:t>
            </a:r>
            <a:endParaRPr lang="ko-KR" altLang="en-US" sz="1200" kern="0">
              <a:solidFill>
                <a:prstClr val="black"/>
              </a:solidFill>
              <a:latin typeface="NOVA Bold"/>
              <a:ea typeface="NOVA Bold"/>
            </a:endParaRPr>
          </a:p>
        </p:txBody>
      </p:sp>
      <p:sp>
        <p:nvSpPr>
          <p:cNvPr id="59" name="직사각형 58"/>
          <p:cNvSpPr/>
          <p:nvPr/>
        </p:nvSpPr>
        <p:spPr>
          <a:xfrm>
            <a:off x="2517800" y="4113077"/>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주변 여건 및 구매고객 특징</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그리고 시장간</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업종간</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상인간 협의를 통해 업종 조정</a:t>
            </a:r>
          </a:p>
        </p:txBody>
      </p:sp>
      <p:sp>
        <p:nvSpPr>
          <p:cNvPr id="61" name="직사각형 60"/>
          <p:cNvSpPr/>
          <p:nvPr/>
        </p:nvSpPr>
        <p:spPr>
          <a:xfrm>
            <a:off x="2517800" y="4648660"/>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통일된 의사결정과 시행 주체의 명확화</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전문성 등을 고려해 마케팅 전담자 지정</a:t>
            </a:r>
          </a:p>
        </p:txBody>
      </p:sp>
      <p:sp>
        <p:nvSpPr>
          <p:cNvPr id="62" name="직사각형 61"/>
          <p:cNvSpPr/>
          <p:nvPr/>
        </p:nvSpPr>
        <p:spPr>
          <a:xfrm>
            <a:off x="2519772" y="5197896"/>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시장간 경쟁을 최소화하고</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타 광역시와 달리 관광객</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국내</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중국</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을 고려한 특성화 추진</a:t>
            </a:r>
          </a:p>
        </p:txBody>
      </p:sp>
      <p:sp>
        <p:nvSpPr>
          <p:cNvPr id="63" name="직사각형 62"/>
          <p:cNvSpPr/>
          <p:nvPr/>
        </p:nvSpPr>
        <p:spPr>
          <a:xfrm>
            <a:off x="2519772" y="5737956"/>
            <a:ext cx="6012668" cy="432047"/>
          </a:xfrm>
          <a:prstGeom prst="rect">
            <a:avLst/>
          </a:prstGeom>
          <a:noFill/>
          <a:ln w="19050" cap="flat" cmpd="sng" algn="ctr">
            <a:solidFill>
              <a:schemeClr val="bg1">
                <a:lumMod val="65000"/>
              </a:schemeClr>
            </a:solidFill>
            <a:prstDash val="solid"/>
            <a:tailEnd type="arrow" w="lg" len="med"/>
          </a:ln>
        </p:spPr>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7800" indent="-177800" latinLnBrk="0">
              <a:buFont typeface="Arial" panose="020b0604020202020204" pitchFamily="34" charset="0"/>
              <a:buChar char="•"/>
            </a:pPr>
            <a:r>
              <a:rPr lang="ko-KR" altLang="en-US" sz="1200" kern="0">
                <a:solidFill>
                  <a:prstClr val="black"/>
                </a:solidFill>
                <a:latin typeface="NOVA Bold"/>
                <a:ea typeface="NOVA Bold"/>
              </a:rPr>
              <a:t>공동구매</a:t>
            </a:r>
            <a:r>
              <a:rPr lang="en-US" altLang="ko-KR" sz="1200" kern="0">
                <a:solidFill>
                  <a:prstClr val="black"/>
                </a:solidFill>
                <a:latin typeface="NOVA Bold"/>
                <a:ea typeface="NOVA Bold"/>
              </a:rPr>
              <a:t>, </a:t>
            </a:r>
            <a:r>
              <a:rPr lang="ko-KR" altLang="en-US" sz="1200" kern="0">
                <a:solidFill>
                  <a:prstClr val="black"/>
                </a:solidFill>
                <a:latin typeface="NOVA Bold"/>
                <a:ea typeface="NOVA Bold"/>
              </a:rPr>
              <a:t>공동보관 등의 협업화 및 지속적인 온</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오프라인 마케팅</a:t>
            </a:r>
            <a:r>
              <a:rPr lang="en-US" altLang="ko-KR" sz="1200" kern="0">
                <a:solidFill>
                  <a:prstClr val="black"/>
                </a:solidFill>
                <a:latin typeface="NOVA Bold"/>
                <a:ea typeface="NOVA Bold"/>
              </a:rPr>
              <a:t>/</a:t>
            </a:r>
            <a:r>
              <a:rPr lang="ko-KR" altLang="en-US" sz="1200" kern="0">
                <a:solidFill>
                  <a:prstClr val="black"/>
                </a:solidFill>
                <a:latin typeface="NOVA Bold"/>
                <a:ea typeface="NOVA Bold"/>
              </a:rPr>
              <a:t>홍보 활동 추진</a:t>
            </a:r>
          </a:p>
        </p:txBody>
      </p:sp>
      <p:cxnSp>
        <p:nvCxnSpPr>
          <p:cNvPr id="64" name="직선 화살표 연결선 63"/>
          <p:cNvCxnSpPr>
            <a:stCxn id="95" idx="3"/>
            <a:endCxn id="58" idx="1"/>
          </p:cNvCxnSpPr>
          <p:nvPr/>
        </p:nvCxnSpPr>
        <p:spPr>
          <a:xfrm flipV="1">
            <a:off x="1810214" y="3780090"/>
            <a:ext cx="709558" cy="4475"/>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a:stCxn id="92" idx="3"/>
            <a:endCxn id="50" idx="1"/>
          </p:cNvCxnSpPr>
          <p:nvPr/>
        </p:nvCxnSpPr>
        <p:spPr>
          <a:xfrm flipV="1">
            <a:off x="1810214" y="3259158"/>
            <a:ext cx="709558" cy="447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a:stCxn id="93" idx="3"/>
            <a:endCxn id="59" idx="1"/>
          </p:cNvCxnSpPr>
          <p:nvPr/>
        </p:nvCxnSpPr>
        <p:spPr>
          <a:xfrm>
            <a:off x="1810214" y="4324625"/>
            <a:ext cx="707586" cy="4476"/>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a:stCxn id="94" idx="3"/>
            <a:endCxn id="61" idx="1"/>
          </p:cNvCxnSpPr>
          <p:nvPr/>
        </p:nvCxnSpPr>
        <p:spPr>
          <a:xfrm flipV="1">
            <a:off x="1810214" y="4864684"/>
            <a:ext cx="707586" cy="1"/>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1" name="직선 화살표 연결선 70"/>
          <p:cNvCxnSpPr>
            <a:stCxn id="96" idx="3"/>
            <a:endCxn id="62" idx="1"/>
          </p:cNvCxnSpPr>
          <p:nvPr/>
        </p:nvCxnSpPr>
        <p:spPr>
          <a:xfrm>
            <a:off x="1810214" y="5404745"/>
            <a:ext cx="709558" cy="9175"/>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a:stCxn id="97" idx="3"/>
            <a:endCxn id="63" idx="1"/>
          </p:cNvCxnSpPr>
          <p:nvPr/>
        </p:nvCxnSpPr>
        <p:spPr>
          <a:xfrm>
            <a:off x="1810214" y="5946612"/>
            <a:ext cx="709558" cy="7368"/>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34462"/>
      </p:ext>
    </p:extLst>
  </p:cSld>
  <p:clrMapOvr>
    <a:masterClrMapping/>
  </p:clrMapOvr>
  <p:transition/>
  <p:timing/>
</p:sld>
</file>

<file path=ppt/slides/slide5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8" name="Rectangle 10"/>
          <p:cNvSpPr>
            <a:spLocks noChangeArrowheads="1"/>
          </p:cNvSpPr>
          <p:nvPr/>
        </p:nvSpPr>
        <p:spPr bwMode="auto">
          <a:xfrm>
            <a:off x="7482481" y="1189324"/>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6" name="Rectangle 10"/>
          <p:cNvSpPr>
            <a:spLocks noChangeArrowheads="1"/>
          </p:cNvSpPr>
          <p:nvPr/>
        </p:nvSpPr>
        <p:spPr bwMode="auto">
          <a:xfrm>
            <a:off x="7482481" y="1189324"/>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endParaRPr lang="ko-KR" altLang="en-US" sz="1400" kern="0">
              <a:solidFill>
                <a:srgbClr val="FF0000"/>
              </a:solidFill>
              <a:latin typeface="NOVA Bold" panose="00000800000000000000" pitchFamily="2" charset="-127"/>
              <a:ea typeface="NOVA Bold" panose="00000800000000000000" pitchFamily="2" charset="-127"/>
              <a:cs typeface="Arial" pitchFamily="34" charset="0"/>
            </a:endParaRPr>
          </a:p>
        </p:txBody>
      </p:sp>
      <p:sp>
        <p:nvSpPr>
          <p:cNvPr id="10" name="제목 3"/>
          <p:cNvSpPr>
            <a:spLocks noGrp="1"/>
          </p:cNvSpPr>
          <p:nvPr>
            <p:ph type="ctrTitle"/>
          </p:nvPr>
        </p:nvSpPr>
        <p:spPr>
          <a:xfrm>
            <a:off x="1115616" y="2204864"/>
            <a:ext cx="6692280" cy="1123384"/>
          </a:xfrm>
        </p:spPr>
        <p:txBody>
          <a:bodyPr/>
          <a:lstStyle/>
          <a:p>
            <a:pPr algn="ctr"/>
            <a:r>
              <a:rPr lang="ko-KR" altLang="en-US" smtClean="0"/>
              <a:t>주제 </a:t>
            </a:r>
            <a:r>
              <a:rPr lang="en-US" altLang="ko-KR" smtClean="0"/>
              <a:t>II. </a:t>
            </a:r>
            <a:r>
              <a:rPr lang="ko-KR" altLang="en-US"/>
              <a:t>제주도 지역별 소비패턴 </a:t>
            </a:r>
            <a:r>
              <a:rPr lang="ko-KR" altLang="en-US" smtClean="0"/>
              <a:t> 특징 </a:t>
            </a:r>
            <a:r>
              <a:rPr lang="ko-KR" altLang="en-US"/>
              <a:t>및 트렌드 </a:t>
            </a:r>
            <a:r>
              <a:rPr lang="ko-KR" altLang="en-US" smtClean="0"/>
              <a:t>분석</a:t>
            </a:r>
            <a:endParaRPr lang="ko-KR" altLang="en-US"/>
          </a:p>
        </p:txBody>
      </p:sp>
    </p:spTree>
    <p:extLst>
      <p:ext uri="{BB962C8B-B14F-4D97-AF65-F5344CB8AC3E}">
        <p14:creationId xmlns:p14="http://schemas.microsoft.com/office/powerpoint/2010/main" val="3987002297"/>
      </p:ext>
    </p:extLst>
  </p:cSld>
  <p:clrMapOvr>
    <a:masterClrMapping/>
  </p:clrMapOvr>
  <p:transition/>
  <p:timing/>
</p:sld>
</file>

<file path=ppt/slides/slide5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목차</a:t>
            </a:r>
            <a:endParaRPr lang="ko-KR" altLang="en-US"/>
          </a:p>
        </p:txBody>
      </p:sp>
      <p:sp>
        <p:nvSpPr>
          <p:cNvPr id="19" name="TextBox 18"/>
          <p:cNvSpPr txBox="1"/>
          <p:nvPr/>
        </p:nvSpPr>
        <p:spPr>
          <a:xfrm>
            <a:off x="1331640" y="1338905"/>
            <a:ext cx="2537874"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Ⅰ</a:t>
            </a:r>
            <a:r>
              <a:rPr lang="en-US" altLang="ko-KR" sz="2400" smtClean="0">
                <a:solidFill>
                  <a:srgbClr val="00B050"/>
                </a:solidFill>
                <a:latin typeface="NOVA Bold" panose="00000800000000000000" pitchFamily="2" charset="-127"/>
                <a:ea typeface="NOVA Bold" panose="00000800000000000000" pitchFamily="2" charset="-127"/>
              </a:rPr>
              <a:t>. </a:t>
            </a:r>
            <a:r>
              <a:rPr lang="ko-KR" altLang="en-US" sz="2400" smtClean="0">
                <a:solidFill>
                  <a:srgbClr val="00B050"/>
                </a:solidFill>
                <a:latin typeface="NOVA Bold" panose="00000800000000000000" pitchFamily="2" charset="-127"/>
                <a:ea typeface="NOVA Bold" panose="00000800000000000000" pitchFamily="2" charset="-127"/>
              </a:rPr>
              <a:t>분석 요건 정의</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063799" y="1329177"/>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31640" y="2866813"/>
            <a:ext cx="2167581"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Ⅱ</a:t>
            </a:r>
            <a:r>
              <a:rPr lang="en-US" altLang="ko-KR" sz="2400" smtClean="0">
                <a:solidFill>
                  <a:srgbClr val="00B050"/>
                </a:solidFill>
                <a:latin typeface="NOVA Bold" panose="00000800000000000000" pitchFamily="2" charset="-127"/>
                <a:ea typeface="NOVA Bold" panose="00000800000000000000" pitchFamily="2" charset="-127"/>
              </a:rPr>
              <a:t>. </a:t>
            </a:r>
            <a:r>
              <a:rPr lang="ko-KR" altLang="en-US" sz="2400" smtClean="0">
                <a:solidFill>
                  <a:srgbClr val="00B050"/>
                </a:solidFill>
                <a:latin typeface="NOVA Bold" panose="00000800000000000000" pitchFamily="2" charset="-127"/>
                <a:ea typeface="NOVA Bold" panose="00000800000000000000" pitchFamily="2" charset="-127"/>
              </a:rPr>
              <a:t>데이터 분석</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2" name="직선 연결선 21"/>
          <p:cNvCxnSpPr/>
          <p:nvPr/>
        </p:nvCxnSpPr>
        <p:spPr>
          <a:xfrm flipH="1">
            <a:off x="4061485" y="2627037"/>
            <a:ext cx="0" cy="202609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88248" y="2591033"/>
            <a:ext cx="4236179" cy="2062103"/>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지역별 소비패턴 총괄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북부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남부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동부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서부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24" name="TextBox 23"/>
          <p:cNvSpPr txBox="1"/>
          <p:nvPr/>
        </p:nvSpPr>
        <p:spPr>
          <a:xfrm>
            <a:off x="4217580" y="1232756"/>
            <a:ext cx="3702792" cy="880241"/>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a:t>
            </a:r>
            <a:r>
              <a:rPr lang="en-US" altLang="ko-KR" sz="1600">
                <a:solidFill>
                  <a:srgbClr val="000000"/>
                </a:solidFill>
                <a:latin typeface="NOVA Bold" panose="00000800000000000000" pitchFamily="2" charset="-127"/>
                <a:ea typeface="NOVA Bold" panose="00000800000000000000" pitchFamily="2" charset="-127"/>
              </a:rPr>
              <a:t>4</a:t>
            </a:r>
            <a:r>
              <a:rPr lang="ko-KR" altLang="en-US" sz="1600">
                <a:solidFill>
                  <a:srgbClr val="000000"/>
                </a:solidFill>
                <a:latin typeface="NOVA Bold" panose="00000800000000000000" pitchFamily="2" charset="-127"/>
                <a:ea typeface="NOVA Bold" panose="00000800000000000000" pitchFamily="2" charset="-127"/>
              </a:rPr>
              <a:t>대 지역 구분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분석 데이터 및 용어 정의</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25" name="TextBox 24"/>
          <p:cNvSpPr txBox="1"/>
          <p:nvPr/>
        </p:nvSpPr>
        <p:spPr>
          <a:xfrm>
            <a:off x="1331640" y="5170584"/>
            <a:ext cx="2250937"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smtClean="0">
                <a:solidFill>
                  <a:srgbClr val="00B050"/>
                </a:solidFill>
                <a:latin typeface="NOVA Bold" panose="00000800000000000000" pitchFamily="2" charset="-127"/>
                <a:ea typeface="NOVA Bold" panose="00000800000000000000" pitchFamily="2" charset="-127"/>
              </a:rPr>
              <a:t>Ⅲ. </a:t>
            </a:r>
            <a:r>
              <a:rPr lang="ko-KR" altLang="en-US" sz="2400" smtClean="0">
                <a:solidFill>
                  <a:srgbClr val="00B050"/>
                </a:solidFill>
                <a:latin typeface="NOVA Bold" panose="00000800000000000000" pitchFamily="2" charset="-127"/>
                <a:ea typeface="NOVA Bold" panose="00000800000000000000" pitchFamily="2" charset="-127"/>
              </a:rPr>
              <a:t>요약 및 전망</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6" name="직선 연결선 25"/>
          <p:cNvCxnSpPr/>
          <p:nvPr/>
        </p:nvCxnSpPr>
        <p:spPr>
          <a:xfrm flipH="1">
            <a:off x="4061485" y="5146264"/>
            <a:ext cx="0" cy="7670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88249" y="5033035"/>
            <a:ext cx="4236178" cy="880241"/>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소비 특성 요약</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트렌드 전망 및 제언</a:t>
            </a:r>
            <a:endParaRPr lang="en-US" altLang="ko-KR" sz="16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425582380"/>
      </p:ext>
    </p:extLst>
  </p:cSld>
  <p:clrMapOvr>
    <a:masterClrMapping/>
  </p:clrMapOvr>
  <p:transition/>
  <p:timing/>
</p:sld>
</file>

<file path=ppt/slides/slide5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1115616" y="2826660"/>
            <a:ext cx="2537874"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Ⅰ</a:t>
            </a:r>
            <a:r>
              <a:rPr lang="en-US" altLang="ko-KR" sz="2400" smtClean="0">
                <a:solidFill>
                  <a:srgbClr val="00B050"/>
                </a:solidFill>
                <a:latin typeface="NOVA Bold" panose="00000800000000000000" pitchFamily="2" charset="-127"/>
                <a:ea typeface="NOVA Bold" panose="00000800000000000000" pitchFamily="2" charset="-127"/>
              </a:rPr>
              <a:t>. </a:t>
            </a:r>
            <a:r>
              <a:rPr lang="ko-KR" altLang="en-US" sz="2400" smtClean="0">
                <a:solidFill>
                  <a:srgbClr val="00B050"/>
                </a:solidFill>
                <a:latin typeface="NOVA Bold" panose="00000800000000000000" pitchFamily="2" charset="-127"/>
                <a:ea typeface="NOVA Bold" panose="00000800000000000000" pitchFamily="2" charset="-127"/>
              </a:rPr>
              <a:t>분석 요건 정의</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3808456" y="2816932"/>
            <a:ext cx="0" cy="828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62236" y="2744924"/>
            <a:ext cx="4066147" cy="843308"/>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제주도 지역 구분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분석 데이터 및 용어 정의</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8" name="텍스트 개체 틀 3"/>
          <p:cNvSpPr>
            <a:spLocks noGrp="1"/>
          </p:cNvSpPr>
          <p:nvPr>
            <p:ph type="body" sz="quarter" idx="12"/>
          </p:nvPr>
        </p:nvSpPr>
        <p:spPr>
          <a:xfrm>
            <a:off x="250828" y="509932"/>
            <a:ext cx="8137599" cy="284693"/>
          </a:xfrm>
        </p:spPr>
        <p:txBody>
          <a:bodyPr/>
          <a:lstStyle/>
          <a:p>
            <a:r>
              <a:rPr lang="en-US" altLang="ko-KR" smtClean="0"/>
              <a:t>Part 1.</a:t>
            </a:r>
            <a:endParaRPr lang="ko-KR" altLang="en-US"/>
          </a:p>
        </p:txBody>
      </p:sp>
    </p:spTree>
    <p:extLst>
      <p:ext uri="{BB962C8B-B14F-4D97-AF65-F5344CB8AC3E}">
        <p14:creationId xmlns:p14="http://schemas.microsoft.com/office/powerpoint/2010/main" val="1413386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2" name="직사각형 31"/>
          <p:cNvSpPr/>
          <p:nvPr/>
        </p:nvSpPr>
        <p:spPr>
          <a:xfrm>
            <a:off x="107504" y="1196752"/>
            <a:ext cx="9001000" cy="165618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endParaRPr lang="en-US" altLang="ko-KR" sz="1600" spc="100">
              <a:ln>
                <a:solidFill>
                  <a:prstClr val="black">
                    <a:alpha val="20000"/>
                  </a:prstClr>
                </a:solidFill>
              </a:ln>
              <a:solidFill>
                <a:srgbClr val="000000"/>
              </a:solidFill>
              <a:latin typeface="Calibri"/>
              <a:ea typeface="NOVA Bold"/>
              <a:cs typeface="Arial" pitchFamily="34" charset="0"/>
            </a:endParaRPr>
          </a:p>
        </p:txBody>
      </p:sp>
      <p:grpSp>
        <p:nvGrpSpPr>
          <p:cNvPr id="2" name="그룹 1"/>
          <p:cNvGrpSpPr/>
          <p:nvPr/>
        </p:nvGrpSpPr>
        <p:grpSpPr>
          <a:xfrm>
            <a:off x="1222982" y="3104964"/>
            <a:ext cx="6554020" cy="2766443"/>
            <a:chOff x="1222982" y="3104964"/>
            <a:chExt cx="6554020" cy="2766443"/>
          </a:xfrm>
        </p:grpSpPr>
        <p:grpSp>
          <p:nvGrpSpPr>
            <p:cNvPr id="62" name="그룹 61"/>
            <p:cNvGrpSpPr/>
            <p:nvPr/>
          </p:nvGrpSpPr>
          <p:grpSpPr>
            <a:xfrm>
              <a:off x="2265806" y="3284540"/>
              <a:ext cx="4897513" cy="2437693"/>
              <a:chOff x="971550" y="2060575"/>
              <a:chExt cx="7889129" cy="3825875"/>
            </a:xfrm>
          </p:grpSpPr>
          <p:grpSp>
            <p:nvGrpSpPr>
              <p:cNvPr id="63" name="그룹 37"/>
              <p:cNvGrpSpPr/>
              <p:nvPr/>
            </p:nvGrpSpPr>
            <p:grpSpPr>
              <a:xfrm>
                <a:off x="971550" y="2060575"/>
                <a:ext cx="7042150" cy="3825875"/>
                <a:chOff x="945001" y="1292086"/>
                <a:chExt cx="7447903" cy="4045872"/>
              </a:xfrm>
            </p:grpSpPr>
            <p:sp>
              <p:nvSpPr>
                <p:cNvPr id="78" name="자유형 77"/>
                <p:cNvSpPr/>
                <p:nvPr/>
              </p:nvSpPr>
              <p:spPr>
                <a:xfrm>
                  <a:off x="945001" y="4114124"/>
                  <a:ext cx="142713" cy="109121"/>
                </a:xfrm>
                <a:custGeom>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79" name="자유형 78"/>
                <p:cNvSpPr/>
                <p:nvPr/>
              </p:nvSpPr>
              <p:spPr>
                <a:xfrm>
                  <a:off x="1769375" y="2950726"/>
                  <a:ext cx="95701" cy="77224"/>
                </a:xfrm>
                <a:custGeom>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0" name="자유형 79"/>
                <p:cNvSpPr/>
                <p:nvPr/>
              </p:nvSpPr>
              <p:spPr>
                <a:xfrm>
                  <a:off x="1383212" y="1721855"/>
                  <a:ext cx="510406" cy="463345"/>
                </a:xfrm>
                <a:custGeom>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1" name="자유형 80"/>
                <p:cNvSpPr/>
                <p:nvPr/>
              </p:nvSpPr>
              <p:spPr>
                <a:xfrm>
                  <a:off x="1039023" y="1508650"/>
                  <a:ext cx="273672" cy="275321"/>
                </a:xfrm>
                <a:custGeom>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2" name="자유형 81"/>
                <p:cNvSpPr/>
                <p:nvPr/>
              </p:nvSpPr>
              <p:spPr>
                <a:xfrm>
                  <a:off x="4779764" y="5136504"/>
                  <a:ext cx="77233" cy="58758"/>
                </a:xfrm>
                <a:custGeom>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3" name="자유형 82"/>
                <p:cNvSpPr/>
                <p:nvPr/>
              </p:nvSpPr>
              <p:spPr>
                <a:xfrm>
                  <a:off x="4994672" y="5029062"/>
                  <a:ext cx="88986" cy="55400"/>
                </a:xfrm>
                <a:custGeom>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4" name="자유형 83"/>
                <p:cNvSpPr/>
                <p:nvPr/>
              </p:nvSpPr>
              <p:spPr>
                <a:xfrm>
                  <a:off x="8157848" y="1941776"/>
                  <a:ext cx="235056" cy="293787"/>
                </a:xfrm>
                <a:custGeom>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5" name="자유형 84"/>
                <p:cNvSpPr/>
                <p:nvPr/>
              </p:nvSpPr>
              <p:spPr>
                <a:xfrm>
                  <a:off x="4608510" y="1438141"/>
                  <a:ext cx="1548009" cy="1918851"/>
                </a:xfrm>
                <a:custGeom>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6" name="자유형 85"/>
                <p:cNvSpPr/>
                <p:nvPr/>
              </p:nvSpPr>
              <p:spPr>
                <a:xfrm>
                  <a:off x="5931537" y="1292086"/>
                  <a:ext cx="2090316" cy="1658640"/>
                </a:xfrm>
                <a:custGeom>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7" name="자유형 86"/>
                <p:cNvSpPr/>
                <p:nvPr/>
              </p:nvSpPr>
              <p:spPr>
                <a:xfrm>
                  <a:off x="2090057" y="2133158"/>
                  <a:ext cx="1568156" cy="1566306"/>
                </a:xfrm>
                <a:custGeom>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8" name="자유형 87"/>
                <p:cNvSpPr/>
                <p:nvPr/>
              </p:nvSpPr>
              <p:spPr>
                <a:xfrm>
                  <a:off x="1163267" y="2838248"/>
                  <a:ext cx="1561440" cy="1306095"/>
                </a:xfrm>
                <a:custGeom>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89" name="자유형 88"/>
                <p:cNvSpPr/>
                <p:nvPr/>
              </p:nvSpPr>
              <p:spPr>
                <a:xfrm>
                  <a:off x="1156551" y="3741434"/>
                  <a:ext cx="1497640" cy="1596524"/>
                </a:xfrm>
                <a:custGeom>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0" name="자유형 89"/>
                <p:cNvSpPr/>
                <p:nvPr/>
              </p:nvSpPr>
              <p:spPr>
                <a:xfrm>
                  <a:off x="2476220" y="3511440"/>
                  <a:ext cx="1173599" cy="1405144"/>
                </a:xfrm>
                <a:custGeom>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tx1">
                    <a:lumMod val="65000"/>
                    <a:lumOff val="3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1" name="자유형 90"/>
                <p:cNvSpPr/>
                <p:nvPr/>
              </p:nvSpPr>
              <p:spPr>
                <a:xfrm>
                  <a:off x="6515818" y="1971994"/>
                  <a:ext cx="1783064" cy="2125342"/>
                </a:xfrm>
                <a:custGeom>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2" name="자유형 91"/>
                <p:cNvSpPr/>
                <p:nvPr/>
              </p:nvSpPr>
              <p:spPr>
                <a:xfrm>
                  <a:off x="4620263" y="3217653"/>
                  <a:ext cx="1984540" cy="1656960"/>
                </a:xfrm>
                <a:custGeom>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tx1">
                    <a:lumMod val="65000"/>
                    <a:lumOff val="3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3" name="자유형 92"/>
                <p:cNvSpPr/>
                <p:nvPr/>
              </p:nvSpPr>
              <p:spPr>
                <a:xfrm>
                  <a:off x="5212938" y="2641829"/>
                  <a:ext cx="2097032" cy="1740901"/>
                </a:xfrm>
                <a:custGeom>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4" name="자유형 93"/>
                <p:cNvSpPr/>
                <p:nvPr/>
              </p:nvSpPr>
              <p:spPr>
                <a:xfrm>
                  <a:off x="2916110" y="1899806"/>
                  <a:ext cx="1704153" cy="1661997"/>
                </a:xfrm>
                <a:custGeom>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5" name="자유형 94"/>
                <p:cNvSpPr/>
                <p:nvPr/>
              </p:nvSpPr>
              <p:spPr>
                <a:xfrm>
                  <a:off x="3131018" y="3331810"/>
                  <a:ext cx="2016441" cy="1680463"/>
                </a:xfrm>
                <a:custGeom>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tx1">
                    <a:lumMod val="65000"/>
                    <a:lumOff val="3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sp>
              <p:nvSpPr>
                <p:cNvPr id="96" name="자유형 95"/>
                <p:cNvSpPr/>
                <p:nvPr/>
              </p:nvSpPr>
              <p:spPr>
                <a:xfrm>
                  <a:off x="3817716" y="1626165"/>
                  <a:ext cx="1366680" cy="1734184"/>
                </a:xfrm>
                <a:custGeom>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sz="1000">
                    <a:solidFill>
                      <a:srgbClr val="FFFFFF"/>
                    </a:solidFill>
                  </a:endParaRPr>
                </a:p>
              </p:txBody>
            </p:sp>
          </p:grpSp>
          <p:sp>
            <p:nvSpPr>
              <p:cNvPr id="64" name="TextBox 38"/>
              <p:cNvSpPr txBox="1">
                <a:spLocks noChangeArrowheads="1"/>
              </p:cNvSpPr>
              <p:nvPr/>
            </p:nvSpPr>
            <p:spPr bwMode="auto">
              <a:xfrm>
                <a:off x="4001696" y="2968624"/>
                <a:ext cx="783420"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제주</a:t>
                </a:r>
              </a:p>
            </p:txBody>
          </p:sp>
          <p:sp>
            <p:nvSpPr>
              <p:cNvPr id="65" name="TextBox 40"/>
              <p:cNvSpPr txBox="1">
                <a:spLocks noChangeArrowheads="1"/>
              </p:cNvSpPr>
              <p:nvPr/>
            </p:nvSpPr>
            <p:spPr bwMode="auto">
              <a:xfrm>
                <a:off x="4815093" y="2895601"/>
                <a:ext cx="1015901" cy="62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조천읍</a:t>
                </a:r>
                <a:endParaRPr lang="en-US" altLang="ko-KR" sz="1000" smtClean="0">
                  <a:solidFill>
                    <a:srgbClr val="000000"/>
                  </a:solidFill>
                  <a:latin typeface="NOVA Medium" pitchFamily="2" charset="-127"/>
                  <a:ea typeface="NOVA Medium" pitchFamily="2" charset="-127"/>
                </a:endParaRPr>
              </a:p>
              <a:p>
                <a:pPr algn="ctr"/>
                <a:endParaRPr lang="ko-KR" altLang="en-US" sz="1000">
                  <a:solidFill>
                    <a:srgbClr val="000000"/>
                  </a:solidFill>
                  <a:latin typeface="NOVA Medium" pitchFamily="2" charset="-127"/>
                  <a:ea typeface="NOVA Medium" pitchFamily="2" charset="-127"/>
                </a:endParaRPr>
              </a:p>
            </p:txBody>
          </p:sp>
          <p:sp>
            <p:nvSpPr>
              <p:cNvPr id="66" name="TextBox 41"/>
              <p:cNvSpPr txBox="1">
                <a:spLocks noChangeArrowheads="1"/>
              </p:cNvSpPr>
              <p:nvPr/>
            </p:nvSpPr>
            <p:spPr bwMode="auto">
              <a:xfrm>
                <a:off x="5915702" y="2608263"/>
                <a:ext cx="1013836" cy="205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구좌읍</a:t>
                </a: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ko-KR" altLang="en-US" sz="1000">
                  <a:solidFill>
                    <a:srgbClr val="000000"/>
                  </a:solidFill>
                  <a:latin typeface="NOVA Medium" pitchFamily="2" charset="-127"/>
                  <a:ea typeface="NOVA Medium" pitchFamily="2" charset="-127"/>
                </a:endParaRPr>
              </a:p>
            </p:txBody>
          </p:sp>
          <p:sp>
            <p:nvSpPr>
              <p:cNvPr id="67" name="TextBox 42"/>
              <p:cNvSpPr txBox="1">
                <a:spLocks noChangeArrowheads="1"/>
              </p:cNvSpPr>
              <p:nvPr/>
            </p:nvSpPr>
            <p:spPr bwMode="auto">
              <a:xfrm>
                <a:off x="6453865" y="3543300"/>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성산읍</a:t>
                </a:r>
                <a:endParaRPr lang="ko-KR" altLang="en-US" sz="1000">
                  <a:solidFill>
                    <a:srgbClr val="000000"/>
                  </a:solidFill>
                  <a:latin typeface="NOVA Medium" pitchFamily="2" charset="-127"/>
                  <a:ea typeface="NOVA Medium" pitchFamily="2" charset="-127"/>
                </a:endParaRPr>
              </a:p>
            </p:txBody>
          </p:sp>
          <p:sp>
            <p:nvSpPr>
              <p:cNvPr id="68" name="TextBox 43"/>
              <p:cNvSpPr txBox="1">
                <a:spLocks noChangeArrowheads="1"/>
              </p:cNvSpPr>
              <p:nvPr/>
            </p:nvSpPr>
            <p:spPr bwMode="auto">
              <a:xfrm>
                <a:off x="5360077" y="3779840"/>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표선면</a:t>
                </a:r>
              </a:p>
            </p:txBody>
          </p:sp>
          <p:sp>
            <p:nvSpPr>
              <p:cNvPr id="69" name="TextBox 44"/>
              <p:cNvSpPr txBox="1">
                <a:spLocks noChangeArrowheads="1"/>
              </p:cNvSpPr>
              <p:nvPr/>
            </p:nvSpPr>
            <p:spPr bwMode="auto">
              <a:xfrm>
                <a:off x="4848430" y="4408488"/>
                <a:ext cx="1015898"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FFFFFF"/>
                    </a:solidFill>
                    <a:latin typeface="NOVA Medium" pitchFamily="2" charset="-127"/>
                    <a:ea typeface="NOVA Medium" pitchFamily="2" charset="-127"/>
                  </a:rPr>
                  <a:t>남원읍</a:t>
                </a:r>
              </a:p>
            </p:txBody>
          </p:sp>
          <p:sp>
            <p:nvSpPr>
              <p:cNvPr id="70" name="TextBox 45"/>
              <p:cNvSpPr txBox="1">
                <a:spLocks noChangeArrowheads="1"/>
              </p:cNvSpPr>
              <p:nvPr/>
            </p:nvSpPr>
            <p:spPr bwMode="auto">
              <a:xfrm>
                <a:off x="3560302" y="4594883"/>
                <a:ext cx="923260"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FFFFFF"/>
                    </a:solidFill>
                    <a:latin typeface="NOVA Medium" pitchFamily="2" charset="-127"/>
                    <a:ea typeface="NOVA Medium" pitchFamily="2" charset="-127"/>
                  </a:rPr>
                  <a:t>서귀포</a:t>
                </a:r>
                <a:endParaRPr lang="en-US" altLang="ko-KR" sz="1000">
                  <a:solidFill>
                    <a:srgbClr val="FFFFFF"/>
                  </a:solidFill>
                  <a:latin typeface="NOVA Medium" pitchFamily="2" charset="-127"/>
                  <a:ea typeface="NOVA Medium" pitchFamily="2" charset="-127"/>
                </a:endParaRPr>
              </a:p>
            </p:txBody>
          </p:sp>
          <p:sp>
            <p:nvSpPr>
              <p:cNvPr id="71" name="TextBox 46"/>
              <p:cNvSpPr txBox="1">
                <a:spLocks noChangeArrowheads="1"/>
              </p:cNvSpPr>
              <p:nvPr/>
            </p:nvSpPr>
            <p:spPr bwMode="auto">
              <a:xfrm>
                <a:off x="2410031" y="4445000"/>
                <a:ext cx="1015898"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FFFFFF"/>
                    </a:solidFill>
                    <a:latin typeface="NOVA Medium" pitchFamily="2" charset="-127"/>
                    <a:ea typeface="NOVA Medium" pitchFamily="2" charset="-127"/>
                  </a:rPr>
                  <a:t>안덕면</a:t>
                </a:r>
              </a:p>
            </p:txBody>
          </p:sp>
          <p:sp>
            <p:nvSpPr>
              <p:cNvPr id="72" name="TextBox 47"/>
              <p:cNvSpPr txBox="1">
                <a:spLocks noChangeArrowheads="1"/>
              </p:cNvSpPr>
              <p:nvPr/>
            </p:nvSpPr>
            <p:spPr bwMode="auto">
              <a:xfrm>
                <a:off x="2193013" y="3511552"/>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한림읍</a:t>
                </a:r>
              </a:p>
            </p:txBody>
          </p:sp>
          <p:sp>
            <p:nvSpPr>
              <p:cNvPr id="73" name="TextBox 48"/>
              <p:cNvSpPr txBox="1">
                <a:spLocks noChangeArrowheads="1"/>
              </p:cNvSpPr>
              <p:nvPr/>
            </p:nvSpPr>
            <p:spPr bwMode="auto">
              <a:xfrm>
                <a:off x="2934378" y="3321051"/>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애월읍</a:t>
                </a:r>
              </a:p>
            </p:txBody>
          </p:sp>
          <p:sp>
            <p:nvSpPr>
              <p:cNvPr id="74" name="TextBox 49"/>
              <p:cNvSpPr txBox="1">
                <a:spLocks noChangeArrowheads="1"/>
              </p:cNvSpPr>
              <p:nvPr/>
            </p:nvSpPr>
            <p:spPr bwMode="auto">
              <a:xfrm>
                <a:off x="1473877" y="4070349"/>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한경면</a:t>
                </a:r>
              </a:p>
            </p:txBody>
          </p:sp>
          <p:sp>
            <p:nvSpPr>
              <p:cNvPr id="75" name="TextBox 50"/>
              <p:cNvSpPr txBox="1">
                <a:spLocks noChangeArrowheads="1"/>
              </p:cNvSpPr>
              <p:nvPr/>
            </p:nvSpPr>
            <p:spPr bwMode="auto">
              <a:xfrm>
                <a:off x="1381803" y="4841876"/>
                <a:ext cx="1013836"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대정읍</a:t>
                </a:r>
              </a:p>
            </p:txBody>
          </p:sp>
          <p:sp>
            <p:nvSpPr>
              <p:cNvPr id="76" name="TextBox 51"/>
              <p:cNvSpPr txBox="1">
                <a:spLocks noChangeArrowheads="1"/>
              </p:cNvSpPr>
              <p:nvPr/>
            </p:nvSpPr>
            <p:spPr bwMode="auto">
              <a:xfrm>
                <a:off x="7868746" y="2438399"/>
                <a:ext cx="992433"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우도면</a:t>
                </a:r>
              </a:p>
            </p:txBody>
          </p:sp>
          <p:sp>
            <p:nvSpPr>
              <p:cNvPr id="77" name="TextBox 52"/>
              <p:cNvSpPr txBox="1">
                <a:spLocks noChangeArrowheads="1"/>
              </p:cNvSpPr>
              <p:nvPr/>
            </p:nvSpPr>
            <p:spPr bwMode="auto">
              <a:xfrm>
                <a:off x="1203032" y="2087564"/>
                <a:ext cx="1010253" cy="3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추자면</a:t>
                </a:r>
              </a:p>
            </p:txBody>
          </p:sp>
        </p:grpSp>
        <p:sp>
          <p:nvSpPr>
            <p:cNvPr id="97" name="직사각형 96"/>
            <p:cNvSpPr/>
            <p:nvPr/>
          </p:nvSpPr>
          <p:spPr>
            <a:xfrm>
              <a:off x="3203202" y="3104964"/>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북부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98" name="직사각형 97"/>
            <p:cNvSpPr/>
            <p:nvPr/>
          </p:nvSpPr>
          <p:spPr>
            <a:xfrm>
              <a:off x="4175310" y="5553236"/>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남부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99" name="직사각형 98"/>
            <p:cNvSpPr/>
            <p:nvPr/>
          </p:nvSpPr>
          <p:spPr>
            <a:xfrm>
              <a:off x="6480212" y="3927191"/>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동부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00" name="직사각형 99"/>
            <p:cNvSpPr/>
            <p:nvPr/>
          </p:nvSpPr>
          <p:spPr>
            <a:xfrm>
              <a:off x="1222982" y="4401108"/>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서부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grpSp>
      <p:sp>
        <p:nvSpPr>
          <p:cNvPr id="101" name="텍스트 개체 틀 1"/>
          <p:cNvSpPr>
            <a:spLocks noGrp="1"/>
          </p:cNvSpPr>
          <p:nvPr>
            <p:ph type="body" sz="quarter" idx="12"/>
          </p:nvPr>
        </p:nvSpPr>
        <p:spPr>
          <a:xfrm>
            <a:off x="250828" y="509931"/>
            <a:ext cx="8137599" cy="284693"/>
          </a:xfrm>
        </p:spPr>
        <p:txBody>
          <a:bodyPr/>
          <a:lstStyle/>
          <a:p>
            <a:r>
              <a:rPr lang="ko-KR" altLang="en-US" smtClean="0"/>
              <a:t>지역 정의 및 구분</a:t>
            </a:r>
            <a:r>
              <a:rPr lang="en-US" altLang="ko-KR" smtClean="0"/>
              <a:t>(Type A)</a:t>
            </a:r>
            <a:endParaRPr lang="ko-KR" altLang="en-US"/>
          </a:p>
        </p:txBody>
      </p:sp>
      <p:sp>
        <p:nvSpPr>
          <p:cNvPr id="102" name="제목 2"/>
          <p:cNvSpPr>
            <a:spLocks noGrp="1"/>
          </p:cNvSpPr>
          <p:nvPr>
            <p:ph type="title"/>
          </p:nvPr>
        </p:nvSpPr>
        <p:spPr>
          <a:xfrm>
            <a:off x="226706" y="188640"/>
            <a:ext cx="8136880" cy="274859"/>
          </a:xfrm>
        </p:spPr>
        <p:txBody>
          <a:bodyPr/>
          <a:lstStyle/>
          <a:p>
            <a:r>
              <a:rPr lang="ko-KR" altLang="en-US" smtClean="0"/>
              <a:t>      제주도 지역 구분</a:t>
            </a:r>
            <a:endParaRPr lang="ko-KR" altLang="en-US"/>
          </a:p>
        </p:txBody>
      </p:sp>
      <p:sp>
        <p:nvSpPr>
          <p:cNvPr id="103" name="모서리가 둥근 직사각형 102"/>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05" name="직사각형 104"/>
          <p:cNvSpPr/>
          <p:nvPr/>
        </p:nvSpPr>
        <p:spPr>
          <a:xfrm>
            <a:off x="226706" y="1124744"/>
            <a:ext cx="8629770" cy="18787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a:t>
            </a:r>
            <a:r>
              <a:rPr lang="ko-KR" altLang="en-US" sz="1600" spc="100">
                <a:ln>
                  <a:solidFill>
                    <a:prstClr val="black">
                      <a:alpha val="20000"/>
                    </a:prstClr>
                  </a:solidFill>
                </a:ln>
                <a:solidFill>
                  <a:srgbClr val="000000"/>
                </a:solidFill>
                <a:latin typeface="NOVA Bold"/>
                <a:ea typeface="NOVA Bold"/>
                <a:cs typeface="Arial" pitchFamily="34" charset="0"/>
              </a:rPr>
              <a:t>동지역과</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애월읍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조천읍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추자면을</a:t>
            </a:r>
            <a:r>
              <a:rPr lang="ko-KR" altLang="en-US" sz="1600" spc="100">
                <a:ln>
                  <a:solidFill>
                    <a:prstClr val="black">
                      <a:alpha val="20000"/>
                    </a:prstClr>
                  </a:solidFill>
                </a:ln>
                <a:solidFill>
                  <a:srgbClr val="000000"/>
                </a:solidFill>
                <a:latin typeface="NOVA Bold"/>
                <a:ea typeface="NOVA Bold"/>
                <a:cs typeface="Arial" pitchFamily="34" charset="0"/>
              </a:rPr>
              <a:t> 포함한 제주 북부 중앙의 지역</a:t>
            </a: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서귀포시 </a:t>
            </a:r>
            <a:r>
              <a:rPr lang="ko-KR" altLang="en-US" sz="1600" spc="100">
                <a:ln>
                  <a:solidFill>
                    <a:prstClr val="black">
                      <a:alpha val="20000"/>
                    </a:prstClr>
                  </a:solidFill>
                </a:ln>
                <a:solidFill>
                  <a:srgbClr val="000000"/>
                </a:solidFill>
                <a:latin typeface="NOVA Bold"/>
                <a:ea typeface="NOVA Bold"/>
                <a:cs typeface="Arial" pitchFamily="34" charset="0"/>
              </a:rPr>
              <a:t>동지역과</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안덕면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남원읍을</a:t>
            </a:r>
            <a:r>
              <a:rPr lang="ko-KR" altLang="en-US" sz="1600" spc="100">
                <a:ln>
                  <a:solidFill>
                    <a:prstClr val="black">
                      <a:alpha val="20000"/>
                    </a:prstClr>
                  </a:solidFill>
                </a:ln>
                <a:solidFill>
                  <a:srgbClr val="000000"/>
                </a:solidFill>
                <a:latin typeface="NOVA Bold"/>
                <a:ea typeface="NOVA Bold"/>
                <a:cs typeface="Arial" pitchFamily="34" charset="0"/>
              </a:rPr>
              <a:t> 포함한 제주 남부 중앙의 지역</a:t>
            </a: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a:t>
            </a:r>
            <a:r>
              <a:rPr lang="ko-KR" altLang="en-US" sz="1600" spc="100">
                <a:ln>
                  <a:solidFill>
                    <a:prstClr val="black">
                      <a:alpha val="20000"/>
                    </a:prstClr>
                  </a:solidFill>
                </a:ln>
                <a:solidFill>
                  <a:srgbClr val="000000"/>
                </a:solidFill>
                <a:latin typeface="NOVA Bold"/>
                <a:ea typeface="NOVA Bold"/>
                <a:cs typeface="Arial" pitchFamily="34" charset="0"/>
              </a:rPr>
              <a:t>구좌읍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우도면과</a:t>
            </a:r>
            <a:r>
              <a:rPr lang="ko-KR" altLang="en-US" sz="1600" spc="100">
                <a:ln>
                  <a:solidFill>
                    <a:prstClr val="black">
                      <a:alpha val="20000"/>
                    </a:prstClr>
                  </a:solidFill>
                </a:ln>
                <a:solidFill>
                  <a:srgbClr val="000000"/>
                </a:solidFill>
                <a:latin typeface="NOVA Bold"/>
                <a:ea typeface="NOVA Bold"/>
                <a:cs typeface="Arial" pitchFamily="34" charset="0"/>
              </a:rPr>
              <a:t> 서귀포시 </a:t>
            </a:r>
            <a:r>
              <a:rPr lang="ko-KR" altLang="en-US" sz="1600" spc="100">
                <a:ln>
                  <a:solidFill>
                    <a:prstClr val="black">
                      <a:alpha val="20000"/>
                    </a:prstClr>
                  </a:solidFill>
                </a:ln>
                <a:solidFill>
                  <a:srgbClr val="000000"/>
                </a:solidFill>
                <a:latin typeface="NOVA Bold"/>
                <a:ea typeface="NOVA Bold"/>
                <a:cs typeface="Arial" pitchFamily="34" charset="0"/>
              </a:rPr>
              <a:t>성산읍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표선면으로</a:t>
            </a:r>
            <a:r>
              <a:rPr lang="ko-KR" altLang="en-US" sz="1600" spc="100">
                <a:ln>
                  <a:solidFill>
                    <a:prstClr val="black">
                      <a:alpha val="20000"/>
                    </a:prstClr>
                  </a:solidFill>
                </a:ln>
                <a:solidFill>
                  <a:srgbClr val="000000"/>
                </a:solidFill>
                <a:latin typeface="NOVA Bold"/>
                <a:ea typeface="NOVA Bold"/>
                <a:cs typeface="Arial" pitchFamily="34" charset="0"/>
              </a:rPr>
              <a:t> 이루어진 제주 동부 지역</a:t>
            </a: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a:t>
            </a:r>
            <a:r>
              <a:rPr lang="ko-KR" altLang="en-US" sz="1600" spc="100">
                <a:ln>
                  <a:solidFill>
                    <a:prstClr val="black">
                      <a:alpha val="20000"/>
                    </a:prstClr>
                  </a:solidFill>
                </a:ln>
                <a:solidFill>
                  <a:srgbClr val="000000"/>
                </a:solidFill>
                <a:latin typeface="NOVA Bold"/>
                <a:ea typeface="NOVA Bold"/>
                <a:cs typeface="Arial" pitchFamily="34" charset="0"/>
              </a:rPr>
              <a:t>한경면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한림읍과</a:t>
            </a:r>
            <a:r>
              <a:rPr lang="ko-KR" altLang="en-US" sz="1600" spc="100">
                <a:ln>
                  <a:solidFill>
                    <a:prstClr val="black">
                      <a:alpha val="20000"/>
                    </a:prstClr>
                  </a:solidFill>
                </a:ln>
                <a:solidFill>
                  <a:srgbClr val="000000"/>
                </a:solidFill>
                <a:latin typeface="NOVA Bold"/>
                <a:ea typeface="NOVA Bold"/>
                <a:cs typeface="Arial" pitchFamily="34" charset="0"/>
              </a:rPr>
              <a:t> 서귀포시 </a:t>
            </a:r>
            <a:r>
              <a:rPr lang="ko-KR" altLang="en-US" sz="1600" spc="100">
                <a:ln>
                  <a:solidFill>
                    <a:prstClr val="black">
                      <a:alpha val="20000"/>
                    </a:prstClr>
                  </a:solidFill>
                </a:ln>
                <a:solidFill>
                  <a:srgbClr val="000000"/>
                </a:solidFill>
                <a:latin typeface="NOVA Bold"/>
                <a:ea typeface="NOVA Bold"/>
                <a:cs typeface="Arial" pitchFamily="34" charset="0"/>
              </a:rPr>
              <a:t>대정읍으로</a:t>
            </a:r>
            <a:r>
              <a:rPr lang="ko-KR" altLang="en-US" sz="1600" spc="100">
                <a:ln>
                  <a:solidFill>
                    <a:prstClr val="black">
                      <a:alpha val="20000"/>
                    </a:prstClr>
                  </a:solidFill>
                </a:ln>
                <a:solidFill>
                  <a:srgbClr val="000000"/>
                </a:solidFill>
                <a:latin typeface="NOVA Bold"/>
                <a:ea typeface="NOVA Bold"/>
                <a:cs typeface="Arial" pitchFamily="34" charset="0"/>
              </a:rPr>
              <a:t> 이루어진 제주 서부 지역</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07" name="모서리가 둥근 직사각형 106"/>
          <p:cNvSpPr/>
          <p:nvPr/>
        </p:nvSpPr>
        <p:spPr>
          <a:xfrm>
            <a:off x="262710" y="2816932"/>
            <a:ext cx="8485754" cy="349238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323528" y="5949281"/>
            <a:ext cx="8208912"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전체적인 분석은 </a:t>
            </a:r>
            <a:r>
              <a:rPr lang="en-US" altLang="ko-KR" sz="1050" spc="100">
                <a:ln>
                  <a:solidFill>
                    <a:prstClr val="black">
                      <a:alpha val="20000"/>
                    </a:prstClr>
                  </a:solidFill>
                </a:ln>
                <a:solidFill>
                  <a:srgbClr val="000000">
                    <a:lumMod val="75000"/>
                    <a:lumOff val="25000"/>
                  </a:srgbClr>
                </a:solidFill>
                <a:cs typeface="Arial" pitchFamily="34" charset="0"/>
              </a:rPr>
              <a:t>Type A</a:t>
            </a:r>
            <a:r>
              <a:rPr lang="ko-KR" altLang="en-US" sz="1050" spc="100">
                <a:ln>
                  <a:solidFill>
                    <a:prstClr val="black">
                      <a:alpha val="20000"/>
                    </a:prstClr>
                  </a:solidFill>
                </a:ln>
                <a:solidFill>
                  <a:srgbClr val="000000">
                    <a:lumMod val="75000"/>
                    <a:lumOff val="25000"/>
                  </a:srgbClr>
                </a:solidFill>
                <a:cs typeface="Arial" pitchFamily="34" charset="0"/>
              </a:rPr>
              <a:t>를 기준으로 진행하였고</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지역별 비교가 필요한 부분에서 </a:t>
            </a:r>
            <a:r>
              <a:rPr lang="en-US" altLang="ko-KR" sz="1050" spc="100">
                <a:ln>
                  <a:solidFill>
                    <a:prstClr val="black">
                      <a:alpha val="20000"/>
                    </a:prstClr>
                  </a:solidFill>
                </a:ln>
                <a:solidFill>
                  <a:srgbClr val="000000">
                    <a:lumMod val="75000"/>
                    <a:lumOff val="25000"/>
                  </a:srgbClr>
                </a:solidFill>
                <a:cs typeface="Arial" pitchFamily="34" charset="0"/>
              </a:rPr>
              <a:t>Type B</a:t>
            </a:r>
            <a:r>
              <a:rPr lang="ko-KR" altLang="en-US" sz="1050" spc="100">
                <a:ln>
                  <a:solidFill>
                    <a:prstClr val="black">
                      <a:alpha val="20000"/>
                    </a:prstClr>
                  </a:solidFill>
                </a:ln>
                <a:solidFill>
                  <a:srgbClr val="000000">
                    <a:lumMod val="75000"/>
                    <a:lumOff val="25000"/>
                  </a:srgbClr>
                </a:solidFill>
                <a:cs typeface="Arial" pitchFamily="34" charset="0"/>
              </a:rPr>
              <a:t>를 병행 분석하였음</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2232571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2" name="직사각형 31"/>
          <p:cNvSpPr/>
          <p:nvPr/>
        </p:nvSpPr>
        <p:spPr>
          <a:xfrm>
            <a:off x="107504" y="1196752"/>
            <a:ext cx="9001000" cy="165618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endParaRPr lang="en-US" altLang="ko-KR" sz="1600" spc="100">
              <a:ln>
                <a:solidFill>
                  <a:prstClr val="black">
                    <a:alpha val="20000"/>
                  </a:prstClr>
                </a:solidFill>
              </a:ln>
              <a:solidFill>
                <a:srgbClr val="000000"/>
              </a:solidFill>
              <a:latin typeface="Calibri"/>
              <a:ea typeface="NOVA Bold"/>
              <a:cs typeface="Arial" pitchFamily="34" charset="0"/>
            </a:endParaRPr>
          </a:p>
        </p:txBody>
      </p:sp>
      <p:sp>
        <p:nvSpPr>
          <p:cNvPr id="78" name="자유형 77"/>
          <p:cNvSpPr/>
          <p:nvPr/>
        </p:nvSpPr>
        <p:spPr bwMode="auto">
          <a:xfrm>
            <a:off x="2265806" y="4984856"/>
            <a:ext cx="83769" cy="65747"/>
          </a:xfrm>
          <a:custGeom>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79" name="자유형 78"/>
          <p:cNvSpPr/>
          <p:nvPr/>
        </p:nvSpPr>
        <p:spPr bwMode="auto">
          <a:xfrm>
            <a:off x="2749691" y="4283893"/>
            <a:ext cx="56174" cy="46529"/>
          </a:xfrm>
          <a:custGeom>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6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0" name="자유형 79"/>
          <p:cNvSpPr/>
          <p:nvPr/>
        </p:nvSpPr>
        <p:spPr bwMode="auto">
          <a:xfrm>
            <a:off x="2523024" y="3543482"/>
            <a:ext cx="299594" cy="279172"/>
          </a:xfrm>
          <a:custGeom>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1" name="자유형 80"/>
          <p:cNvSpPr/>
          <p:nvPr/>
        </p:nvSpPr>
        <p:spPr bwMode="auto">
          <a:xfrm>
            <a:off x="2320994" y="3415023"/>
            <a:ext cx="160638" cy="165885"/>
          </a:xfrm>
          <a:custGeom>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2" name="자유형 81"/>
          <p:cNvSpPr/>
          <p:nvPr/>
        </p:nvSpPr>
        <p:spPr bwMode="auto">
          <a:xfrm>
            <a:off x="4516707" y="5600854"/>
            <a:ext cx="45334" cy="35402"/>
          </a:xfrm>
          <a:custGeom>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3" name="자유형 82"/>
          <p:cNvSpPr/>
          <p:nvPr/>
        </p:nvSpPr>
        <p:spPr bwMode="auto">
          <a:xfrm>
            <a:off x="4642852" y="5536119"/>
            <a:ext cx="52232" cy="33379"/>
          </a:xfrm>
          <a:custGeom>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4" name="자유형 83"/>
          <p:cNvSpPr/>
          <p:nvPr/>
        </p:nvSpPr>
        <p:spPr bwMode="auto">
          <a:xfrm>
            <a:off x="6499550" y="3675987"/>
            <a:ext cx="137971" cy="177011"/>
          </a:xfrm>
          <a:custGeom>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5" name="자유형 84"/>
          <p:cNvSpPr/>
          <p:nvPr/>
        </p:nvSpPr>
        <p:spPr bwMode="auto">
          <a:xfrm>
            <a:off x="4416185" y="3372540"/>
            <a:ext cx="908639" cy="1156134"/>
          </a:xfrm>
          <a:custGeom>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6" name="자유형 85"/>
          <p:cNvSpPr/>
          <p:nvPr/>
        </p:nvSpPr>
        <p:spPr bwMode="auto">
          <a:xfrm>
            <a:off x="5192766" y="3284540"/>
            <a:ext cx="1226958" cy="999353"/>
          </a:xfrm>
          <a:custGeom>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7" name="자유형 86"/>
          <p:cNvSpPr/>
          <p:nvPr/>
        </p:nvSpPr>
        <p:spPr bwMode="auto">
          <a:xfrm>
            <a:off x="2937922" y="3791297"/>
            <a:ext cx="920465" cy="943721"/>
          </a:xfrm>
          <a:custGeom>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8" name="자유형 87"/>
          <p:cNvSpPr/>
          <p:nvPr/>
        </p:nvSpPr>
        <p:spPr bwMode="auto">
          <a:xfrm>
            <a:off x="2393922" y="4216124"/>
            <a:ext cx="916522" cy="786940"/>
          </a:xfrm>
          <a:custGeom>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89" name="자유형 88"/>
          <p:cNvSpPr/>
          <p:nvPr/>
        </p:nvSpPr>
        <p:spPr bwMode="auto">
          <a:xfrm>
            <a:off x="2389980" y="4760306"/>
            <a:ext cx="879074" cy="961927"/>
          </a:xfrm>
          <a:custGeom>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0" name="자유형 89"/>
          <p:cNvSpPr/>
          <p:nvPr/>
        </p:nvSpPr>
        <p:spPr bwMode="auto">
          <a:xfrm>
            <a:off x="3164590" y="4621731"/>
            <a:ext cx="688870" cy="846618"/>
          </a:xfrm>
          <a:custGeom>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1" name="자유형 90"/>
          <p:cNvSpPr/>
          <p:nvPr/>
        </p:nvSpPr>
        <p:spPr bwMode="auto">
          <a:xfrm>
            <a:off x="5535723" y="3694194"/>
            <a:ext cx="1046610" cy="1280548"/>
          </a:xfrm>
          <a:custGeom>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2" name="자유형 91"/>
          <p:cNvSpPr/>
          <p:nvPr/>
        </p:nvSpPr>
        <p:spPr bwMode="auto">
          <a:xfrm>
            <a:off x="4423084" y="4444720"/>
            <a:ext cx="1164871" cy="998341"/>
          </a:xfrm>
          <a:custGeom>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3" name="자유형 92"/>
          <p:cNvSpPr/>
          <p:nvPr/>
        </p:nvSpPr>
        <p:spPr bwMode="auto">
          <a:xfrm>
            <a:off x="4770968" y="4097779"/>
            <a:ext cx="1230900" cy="1048917"/>
          </a:xfrm>
          <a:custGeom>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4" name="자유형 93"/>
          <p:cNvSpPr/>
          <p:nvPr/>
        </p:nvSpPr>
        <p:spPr bwMode="auto">
          <a:xfrm>
            <a:off x="3422793" y="3650700"/>
            <a:ext cx="1000291" cy="1001376"/>
          </a:xfrm>
          <a:custGeom>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bg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5" name="자유형 94"/>
          <p:cNvSpPr/>
          <p:nvPr/>
        </p:nvSpPr>
        <p:spPr bwMode="auto">
          <a:xfrm>
            <a:off x="3548938" y="4513501"/>
            <a:ext cx="1183596" cy="1012502"/>
          </a:xfrm>
          <a:custGeom>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tx1">
              <a:lumMod val="75000"/>
              <a:lumOff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96" name="자유형 95"/>
          <p:cNvSpPr/>
          <p:nvPr/>
        </p:nvSpPr>
        <p:spPr bwMode="auto">
          <a:xfrm>
            <a:off x="3952011" y="3485827"/>
            <a:ext cx="802204" cy="1044869"/>
          </a:xfrm>
          <a:custGeom>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a:defRPr/>
            </a:pPr>
            <a:endParaRPr lang="ko-KR" altLang="en-US" sz="1000">
              <a:solidFill>
                <a:srgbClr val="FFFFFF"/>
              </a:solidFill>
            </a:endParaRPr>
          </a:p>
        </p:txBody>
      </p:sp>
      <p:sp>
        <p:nvSpPr>
          <p:cNvPr id="64" name="TextBox 38"/>
          <p:cNvSpPr txBox="1">
            <a:spLocks noChangeArrowheads="1"/>
          </p:cNvSpPr>
          <p:nvPr/>
        </p:nvSpPr>
        <p:spPr bwMode="auto">
          <a:xfrm>
            <a:off x="4147142" y="3863112"/>
            <a:ext cx="485855" cy="29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제주</a:t>
            </a:r>
          </a:p>
        </p:txBody>
      </p:sp>
      <p:sp>
        <p:nvSpPr>
          <p:cNvPr id="65" name="TextBox 40"/>
          <p:cNvSpPr txBox="1">
            <a:spLocks noChangeArrowheads="1"/>
          </p:cNvSpPr>
          <p:nvPr/>
        </p:nvSpPr>
        <p:spPr bwMode="auto">
          <a:xfrm>
            <a:off x="4652164" y="3816585"/>
            <a:ext cx="6300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조천읍</a:t>
            </a:r>
            <a:endParaRPr lang="en-US" altLang="ko-KR" sz="1000" smtClean="0">
              <a:solidFill>
                <a:srgbClr val="000000"/>
              </a:solidFill>
              <a:latin typeface="NOVA Medium" pitchFamily="2" charset="-127"/>
              <a:ea typeface="NOVA Medium" pitchFamily="2" charset="-127"/>
            </a:endParaRPr>
          </a:p>
          <a:p>
            <a:pPr algn="ctr"/>
            <a:endParaRPr lang="ko-KR" altLang="en-US" sz="1000">
              <a:solidFill>
                <a:srgbClr val="000000"/>
              </a:solidFill>
              <a:latin typeface="NOVA Medium" pitchFamily="2" charset="-127"/>
              <a:ea typeface="NOVA Medium" pitchFamily="2" charset="-127"/>
            </a:endParaRPr>
          </a:p>
        </p:txBody>
      </p:sp>
      <p:sp>
        <p:nvSpPr>
          <p:cNvPr id="66" name="TextBox 41"/>
          <p:cNvSpPr txBox="1">
            <a:spLocks noChangeArrowheads="1"/>
          </p:cNvSpPr>
          <p:nvPr/>
        </p:nvSpPr>
        <p:spPr bwMode="auto">
          <a:xfrm>
            <a:off x="5335413" y="3633505"/>
            <a:ext cx="62875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구좌읍</a:t>
            </a: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en-US" altLang="ko-KR" sz="1000">
              <a:solidFill>
                <a:srgbClr val="000000"/>
              </a:solidFill>
              <a:latin typeface="NOVA Medium" pitchFamily="2" charset="-127"/>
              <a:ea typeface="NOVA Medium" pitchFamily="2" charset="-127"/>
            </a:endParaRPr>
          </a:p>
          <a:p>
            <a:pPr algn="ctr"/>
            <a:endParaRPr lang="en-US" altLang="ko-KR" sz="1000" smtClean="0">
              <a:solidFill>
                <a:srgbClr val="000000"/>
              </a:solidFill>
              <a:latin typeface="NOVA Medium" pitchFamily="2" charset="-127"/>
              <a:ea typeface="NOVA Medium" pitchFamily="2" charset="-127"/>
            </a:endParaRPr>
          </a:p>
          <a:p>
            <a:pPr algn="ctr"/>
            <a:endParaRPr lang="ko-KR" altLang="en-US" sz="1000">
              <a:solidFill>
                <a:srgbClr val="000000"/>
              </a:solidFill>
              <a:latin typeface="NOVA Medium" pitchFamily="2" charset="-127"/>
              <a:ea typeface="NOVA Medium" pitchFamily="2" charset="-127"/>
            </a:endParaRPr>
          </a:p>
        </p:txBody>
      </p:sp>
      <p:sp>
        <p:nvSpPr>
          <p:cNvPr id="67" name="TextBox 42"/>
          <p:cNvSpPr txBox="1">
            <a:spLocks noChangeArrowheads="1"/>
          </p:cNvSpPr>
          <p:nvPr/>
        </p:nvSpPr>
        <p:spPr bwMode="auto">
          <a:xfrm>
            <a:off x="5669501" y="4229272"/>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smtClean="0">
                <a:solidFill>
                  <a:srgbClr val="000000"/>
                </a:solidFill>
                <a:latin typeface="NOVA Medium" pitchFamily="2" charset="-127"/>
                <a:ea typeface="NOVA Medium" pitchFamily="2" charset="-127"/>
              </a:rPr>
              <a:t>성산읍</a:t>
            </a:r>
            <a:endParaRPr lang="ko-KR" altLang="en-US" sz="1000">
              <a:solidFill>
                <a:srgbClr val="000000"/>
              </a:solidFill>
              <a:latin typeface="NOVA Medium" pitchFamily="2" charset="-127"/>
              <a:ea typeface="NOVA Medium" pitchFamily="2" charset="-127"/>
            </a:endParaRPr>
          </a:p>
        </p:txBody>
      </p:sp>
      <p:sp>
        <p:nvSpPr>
          <p:cNvPr id="68" name="TextBox 43"/>
          <p:cNvSpPr txBox="1">
            <a:spLocks noChangeArrowheads="1"/>
          </p:cNvSpPr>
          <p:nvPr/>
        </p:nvSpPr>
        <p:spPr bwMode="auto">
          <a:xfrm>
            <a:off x="4990485" y="4379986"/>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표선면</a:t>
            </a:r>
          </a:p>
        </p:txBody>
      </p:sp>
      <p:sp>
        <p:nvSpPr>
          <p:cNvPr id="69" name="TextBox 44"/>
          <p:cNvSpPr txBox="1">
            <a:spLocks noChangeArrowheads="1"/>
          </p:cNvSpPr>
          <p:nvPr/>
        </p:nvSpPr>
        <p:spPr bwMode="auto">
          <a:xfrm>
            <a:off x="4672860" y="4780535"/>
            <a:ext cx="630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남원읍</a:t>
            </a:r>
          </a:p>
        </p:txBody>
      </p:sp>
      <p:sp>
        <p:nvSpPr>
          <p:cNvPr id="70" name="TextBox 45"/>
          <p:cNvSpPr txBox="1">
            <a:spLocks noChangeArrowheads="1"/>
          </p:cNvSpPr>
          <p:nvPr/>
        </p:nvSpPr>
        <p:spPr bwMode="auto">
          <a:xfrm>
            <a:off x="3873170" y="4899299"/>
            <a:ext cx="5725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FFFFFF"/>
                </a:solidFill>
                <a:latin typeface="NOVA Medium" pitchFamily="2" charset="-127"/>
                <a:ea typeface="NOVA Medium" pitchFamily="2" charset="-127"/>
              </a:rPr>
              <a:t>서귀포</a:t>
            </a:r>
            <a:endParaRPr lang="en-US" altLang="ko-KR" sz="1000">
              <a:solidFill>
                <a:srgbClr val="FFFFFF"/>
              </a:solidFill>
              <a:latin typeface="NOVA Medium" pitchFamily="2" charset="-127"/>
              <a:ea typeface="NOVA Medium" pitchFamily="2" charset="-127"/>
            </a:endParaRPr>
          </a:p>
        </p:txBody>
      </p:sp>
      <p:sp>
        <p:nvSpPr>
          <p:cNvPr id="71" name="TextBox 46"/>
          <p:cNvSpPr txBox="1">
            <a:spLocks noChangeArrowheads="1"/>
          </p:cNvSpPr>
          <p:nvPr/>
        </p:nvSpPr>
        <p:spPr bwMode="auto">
          <a:xfrm>
            <a:off x="3159119" y="4803799"/>
            <a:ext cx="630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안덕면</a:t>
            </a:r>
          </a:p>
        </p:txBody>
      </p:sp>
      <p:sp>
        <p:nvSpPr>
          <p:cNvPr id="72" name="TextBox 47"/>
          <p:cNvSpPr txBox="1">
            <a:spLocks noChangeArrowheads="1"/>
          </p:cNvSpPr>
          <p:nvPr/>
        </p:nvSpPr>
        <p:spPr bwMode="auto">
          <a:xfrm>
            <a:off x="3024395" y="4209043"/>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한림읍</a:t>
            </a:r>
          </a:p>
        </p:txBody>
      </p:sp>
      <p:sp>
        <p:nvSpPr>
          <p:cNvPr id="73" name="TextBox 48"/>
          <p:cNvSpPr txBox="1">
            <a:spLocks noChangeArrowheads="1"/>
          </p:cNvSpPr>
          <p:nvPr/>
        </p:nvSpPr>
        <p:spPr bwMode="auto">
          <a:xfrm>
            <a:off x="3484629" y="4087664"/>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애월읍</a:t>
            </a:r>
          </a:p>
        </p:txBody>
      </p:sp>
      <p:sp>
        <p:nvSpPr>
          <p:cNvPr id="74" name="TextBox 49"/>
          <p:cNvSpPr txBox="1">
            <a:spLocks noChangeArrowheads="1"/>
          </p:cNvSpPr>
          <p:nvPr/>
        </p:nvSpPr>
        <p:spPr bwMode="auto">
          <a:xfrm>
            <a:off x="2577961" y="4565087"/>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한경면</a:t>
            </a:r>
          </a:p>
        </p:txBody>
      </p:sp>
      <p:sp>
        <p:nvSpPr>
          <p:cNvPr id="75" name="TextBox 50"/>
          <p:cNvSpPr txBox="1">
            <a:spLocks noChangeArrowheads="1"/>
          </p:cNvSpPr>
          <p:nvPr/>
        </p:nvSpPr>
        <p:spPr bwMode="auto">
          <a:xfrm>
            <a:off x="2520802" y="5056672"/>
            <a:ext cx="6287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대정읍</a:t>
            </a:r>
          </a:p>
        </p:txBody>
      </p:sp>
      <p:sp>
        <p:nvSpPr>
          <p:cNvPr id="76" name="TextBox 51"/>
          <p:cNvSpPr txBox="1">
            <a:spLocks noChangeArrowheads="1"/>
          </p:cNvSpPr>
          <p:nvPr/>
        </p:nvSpPr>
        <p:spPr bwMode="auto">
          <a:xfrm>
            <a:off x="6547840" y="3525274"/>
            <a:ext cx="6154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우도면</a:t>
            </a:r>
          </a:p>
        </p:txBody>
      </p:sp>
      <p:sp>
        <p:nvSpPr>
          <p:cNvPr id="77" name="TextBox 52"/>
          <p:cNvSpPr txBox="1">
            <a:spLocks noChangeArrowheads="1"/>
          </p:cNvSpPr>
          <p:nvPr/>
        </p:nvSpPr>
        <p:spPr bwMode="auto">
          <a:xfrm>
            <a:off x="2409822" y="3301736"/>
            <a:ext cx="6265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1000">
                <a:solidFill>
                  <a:srgbClr val="000000"/>
                </a:solidFill>
                <a:latin typeface="NOVA Medium" pitchFamily="2" charset="-127"/>
                <a:ea typeface="NOVA Medium" pitchFamily="2" charset="-127"/>
              </a:rPr>
              <a:t>추자면</a:t>
            </a:r>
          </a:p>
        </p:txBody>
      </p:sp>
      <p:sp>
        <p:nvSpPr>
          <p:cNvPr id="97" name="직사각형 96"/>
          <p:cNvSpPr/>
          <p:nvPr/>
        </p:nvSpPr>
        <p:spPr>
          <a:xfrm>
            <a:off x="3203202" y="3104964"/>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북부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98" name="직사각형 97"/>
          <p:cNvSpPr/>
          <p:nvPr/>
        </p:nvSpPr>
        <p:spPr>
          <a:xfrm>
            <a:off x="4175310" y="5553236"/>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남부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99" name="직사각형 98"/>
          <p:cNvSpPr/>
          <p:nvPr/>
        </p:nvSpPr>
        <p:spPr>
          <a:xfrm>
            <a:off x="6480212" y="3927191"/>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동부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00" name="직사각형 99"/>
          <p:cNvSpPr/>
          <p:nvPr/>
        </p:nvSpPr>
        <p:spPr>
          <a:xfrm>
            <a:off x="1222982" y="4401108"/>
            <a:ext cx="1296790" cy="31817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400" spc="100">
                <a:ln>
                  <a:solidFill>
                    <a:prstClr val="black">
                      <a:alpha val="20000"/>
                    </a:prstClr>
                  </a:solidFill>
                </a:ln>
                <a:solidFill>
                  <a:srgbClr val="000000">
                    <a:lumMod val="75000"/>
                    <a:lumOff val="25000"/>
                  </a:srgbClr>
                </a:solidFill>
                <a:latin typeface="Calibri"/>
                <a:ea typeface="NOVA Bold"/>
                <a:cs typeface="Arial" pitchFamily="34" charset="0"/>
              </a:rPr>
              <a:t>서부 지역</a:t>
            </a:r>
            <a:endParaRPr lang="en-US" altLang="ko-KR" sz="14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01" name="텍스트 개체 틀 1"/>
          <p:cNvSpPr>
            <a:spLocks noGrp="1"/>
          </p:cNvSpPr>
          <p:nvPr>
            <p:ph type="body" sz="quarter" idx="12"/>
          </p:nvPr>
        </p:nvSpPr>
        <p:spPr>
          <a:xfrm>
            <a:off x="250828" y="509931"/>
            <a:ext cx="8137599" cy="284693"/>
          </a:xfrm>
        </p:spPr>
        <p:txBody>
          <a:bodyPr/>
          <a:lstStyle/>
          <a:p>
            <a:r>
              <a:rPr lang="ko-KR" altLang="en-US" smtClean="0"/>
              <a:t>지역 정의 및 구분</a:t>
            </a:r>
            <a:r>
              <a:rPr lang="en-US" altLang="ko-KR" smtClean="0"/>
              <a:t>(Type B)</a:t>
            </a:r>
            <a:endParaRPr lang="ko-KR" altLang="en-US"/>
          </a:p>
        </p:txBody>
      </p:sp>
      <p:sp>
        <p:nvSpPr>
          <p:cNvPr id="102" name="제목 2"/>
          <p:cNvSpPr>
            <a:spLocks noGrp="1"/>
          </p:cNvSpPr>
          <p:nvPr>
            <p:ph type="title"/>
          </p:nvPr>
        </p:nvSpPr>
        <p:spPr>
          <a:xfrm>
            <a:off x="226706" y="188640"/>
            <a:ext cx="8136880" cy="274859"/>
          </a:xfrm>
        </p:spPr>
        <p:txBody>
          <a:bodyPr/>
          <a:lstStyle/>
          <a:p>
            <a:r>
              <a:rPr lang="ko-KR" altLang="en-US" smtClean="0"/>
              <a:t>      제주도 지역 구분</a:t>
            </a:r>
            <a:endParaRPr lang="ko-KR" altLang="en-US"/>
          </a:p>
        </p:txBody>
      </p:sp>
      <p:sp>
        <p:nvSpPr>
          <p:cNvPr id="103" name="모서리가 둥근 직사각형 102"/>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105" name="직사각형 104"/>
          <p:cNvSpPr/>
          <p:nvPr/>
        </p:nvSpPr>
        <p:spPr>
          <a:xfrm>
            <a:off x="226706" y="1124744"/>
            <a:ext cx="8629770" cy="18787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 동지역</a:t>
            </a:r>
            <a:r>
              <a:rPr lang="en-US" altLang="ko-KR" sz="1600" spc="100">
                <a:ln>
                  <a:solidFill>
                    <a:prstClr val="black">
                      <a:alpha val="20000"/>
                    </a:prstClr>
                  </a:solidFill>
                </a:ln>
                <a:solidFill>
                  <a:srgbClr val="000000"/>
                </a:solidFill>
                <a:latin typeface="NOVA Bold"/>
                <a:ea typeface="NOVA Bold"/>
                <a:cs typeface="Arial" pitchFamily="34" charset="0"/>
              </a:rPr>
              <a:t>(Type A</a:t>
            </a:r>
            <a:r>
              <a:rPr lang="ko-KR" altLang="en-US" sz="1600" spc="100">
                <a:ln>
                  <a:solidFill>
                    <a:prstClr val="black">
                      <a:alpha val="20000"/>
                    </a:prstClr>
                  </a:solidFill>
                </a:ln>
                <a:solidFill>
                  <a:srgbClr val="000000"/>
                </a:solidFill>
                <a:latin typeface="NOVA Bold"/>
                <a:ea typeface="NOVA Bold"/>
                <a:cs typeface="Arial" pitchFamily="34" charset="0"/>
              </a:rPr>
              <a:t>의 북부에서 애월읍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조천읍</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추자면을 제외</a:t>
            </a:r>
            <a:r>
              <a:rPr lang="en-US" altLang="ko-KR" sz="1600" spc="100">
                <a:ln>
                  <a:solidFill>
                    <a:prstClr val="black">
                      <a:alpha val="20000"/>
                    </a:prstClr>
                  </a:solidFill>
                </a:ln>
                <a:solidFill>
                  <a:srgbClr val="000000"/>
                </a:solidFill>
                <a:latin typeface="NOVA Bold"/>
                <a:ea typeface="NOVA Bold"/>
                <a:cs typeface="Arial" pitchFamily="34" charset="0"/>
              </a:rPr>
              <a:t>)</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서귀포시 동지역</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000000"/>
                </a:solidFill>
                <a:latin typeface="NOVA Bold"/>
                <a:cs typeface="Arial" pitchFamily="34" charset="0"/>
              </a:rPr>
              <a:t>Type A</a:t>
            </a:r>
            <a:r>
              <a:rPr lang="ko-KR" altLang="en-US" sz="1600" spc="100">
                <a:ln>
                  <a:solidFill>
                    <a:prstClr val="black">
                      <a:alpha val="20000"/>
                    </a:prstClr>
                  </a:solidFill>
                </a:ln>
                <a:solidFill>
                  <a:srgbClr val="000000"/>
                </a:solidFill>
                <a:latin typeface="NOVA Bold"/>
                <a:ea typeface="NOVA Bold"/>
                <a:cs typeface="Arial" pitchFamily="34" charset="0"/>
              </a:rPr>
              <a:t>의 남부에서 안덕면과 남원읍을 제외</a:t>
            </a:r>
            <a:r>
              <a:rPr lang="en-US" altLang="ko-KR" sz="1600" spc="100">
                <a:ln>
                  <a:solidFill>
                    <a:prstClr val="black">
                      <a:alpha val="20000"/>
                    </a:prstClr>
                  </a:solidFill>
                </a:ln>
                <a:solidFill>
                  <a:srgbClr val="000000"/>
                </a:solidFill>
                <a:latin typeface="NOVA Bold"/>
                <a:ea typeface="NOVA Bold"/>
                <a:cs typeface="Arial" pitchFamily="34" charset="0"/>
              </a:rPr>
              <a:t>)</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제주시와 서귀포시 동지역의 동쪽</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000000"/>
                </a:solidFill>
                <a:latin typeface="NOVA Bold"/>
                <a:cs typeface="Arial" pitchFamily="34" charset="0"/>
              </a:rPr>
              <a:t>Type A</a:t>
            </a:r>
            <a:r>
              <a:rPr lang="ko-KR" altLang="en-US" sz="1600" spc="100">
                <a:ln>
                  <a:solidFill>
                    <a:prstClr val="black">
                      <a:alpha val="20000"/>
                    </a:prstClr>
                  </a:solidFill>
                </a:ln>
                <a:solidFill>
                  <a:srgbClr val="000000"/>
                </a:solidFill>
                <a:latin typeface="NOVA Bold"/>
                <a:ea typeface="NOVA Bold"/>
                <a:cs typeface="Arial" pitchFamily="34" charset="0"/>
              </a:rPr>
              <a:t>의 동부에 조천읍과 남원읍을 추가</a:t>
            </a:r>
            <a:r>
              <a:rPr lang="en-US" altLang="ko-KR" sz="1600" spc="100">
                <a:ln>
                  <a:solidFill>
                    <a:prstClr val="black">
                      <a:alpha val="20000"/>
                    </a:prstClr>
                  </a:solidFill>
                </a:ln>
                <a:solidFill>
                  <a:srgbClr val="000000"/>
                </a:solidFill>
                <a:latin typeface="NOVA Bold"/>
                <a:ea typeface="NOVA Bold"/>
                <a:cs typeface="Arial" pitchFamily="34" charset="0"/>
              </a:rPr>
              <a:t>)</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제주시와 서귀포시 동지역의 서쪽</a:t>
            </a:r>
            <a:r>
              <a:rPr lang="en-US" altLang="ko-KR" sz="1600" spc="100">
                <a:ln>
                  <a:solidFill>
                    <a:prstClr val="black">
                      <a:alpha val="20000"/>
                    </a:prstClr>
                  </a:solidFill>
                </a:ln>
                <a:solidFill>
                  <a:srgbClr val="000000"/>
                </a:solidFill>
                <a:latin typeface="NOVA Bold"/>
                <a:cs typeface="Arial" pitchFamily="34" charset="0"/>
              </a:rPr>
              <a:t>(Type A</a:t>
            </a:r>
            <a:r>
              <a:rPr lang="ko-KR" altLang="en-US" sz="1600" spc="100">
                <a:ln>
                  <a:solidFill>
                    <a:prstClr val="black">
                      <a:alpha val="20000"/>
                    </a:prstClr>
                  </a:solidFill>
                </a:ln>
                <a:solidFill>
                  <a:srgbClr val="000000"/>
                </a:solidFill>
                <a:latin typeface="NOVA Bold"/>
                <a:ea typeface="NOVA Bold"/>
                <a:cs typeface="Arial" pitchFamily="34" charset="0"/>
              </a:rPr>
              <a:t>의 서부에 애월읍</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안덕면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추자면을 추가</a:t>
            </a:r>
            <a:r>
              <a:rPr lang="en-US" altLang="ko-KR" sz="1600" spc="100">
                <a:ln>
                  <a:solidFill>
                    <a:prstClr val="black">
                      <a:alpha val="20000"/>
                    </a:prstClr>
                  </a:solidFill>
                </a:ln>
                <a:solidFill>
                  <a:srgbClr val="000000"/>
                </a:solidFill>
                <a:latin typeface="NOVA Bold"/>
                <a:ea typeface="NOVA Bold"/>
                <a:cs typeface="Arial" pitchFamily="34" charset="0"/>
              </a:rPr>
              <a:t>)</a:t>
            </a:r>
          </a:p>
        </p:txBody>
      </p:sp>
      <p:sp>
        <p:nvSpPr>
          <p:cNvPr id="47" name="직사각형 46"/>
          <p:cNvSpPr/>
          <p:nvPr/>
        </p:nvSpPr>
        <p:spPr>
          <a:xfrm>
            <a:off x="323528" y="5949281"/>
            <a:ext cx="8208912"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전체적인 분석은 </a:t>
            </a:r>
            <a:r>
              <a:rPr lang="en-US" altLang="ko-KR" sz="1050" spc="100">
                <a:ln>
                  <a:solidFill>
                    <a:prstClr val="black">
                      <a:alpha val="20000"/>
                    </a:prstClr>
                  </a:solidFill>
                </a:ln>
                <a:solidFill>
                  <a:srgbClr val="000000">
                    <a:lumMod val="75000"/>
                    <a:lumOff val="25000"/>
                  </a:srgbClr>
                </a:solidFill>
                <a:cs typeface="Arial" pitchFamily="34" charset="0"/>
              </a:rPr>
              <a:t>Type A</a:t>
            </a:r>
            <a:r>
              <a:rPr lang="ko-KR" altLang="en-US" sz="1050" spc="100">
                <a:ln>
                  <a:solidFill>
                    <a:prstClr val="black">
                      <a:alpha val="20000"/>
                    </a:prstClr>
                  </a:solidFill>
                </a:ln>
                <a:solidFill>
                  <a:srgbClr val="000000">
                    <a:lumMod val="75000"/>
                    <a:lumOff val="25000"/>
                  </a:srgbClr>
                </a:solidFill>
                <a:cs typeface="Arial" pitchFamily="34" charset="0"/>
              </a:rPr>
              <a:t>를 기준으로 진행하였고</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지역별 비교가 필요한 부분에서 </a:t>
            </a:r>
            <a:r>
              <a:rPr lang="en-US" altLang="ko-KR" sz="1050" spc="100">
                <a:ln>
                  <a:solidFill>
                    <a:prstClr val="black">
                      <a:alpha val="20000"/>
                    </a:prstClr>
                  </a:solidFill>
                </a:ln>
                <a:solidFill>
                  <a:srgbClr val="000000">
                    <a:lumMod val="75000"/>
                    <a:lumOff val="25000"/>
                  </a:srgbClr>
                </a:solidFill>
                <a:cs typeface="Arial" pitchFamily="34" charset="0"/>
              </a:rPr>
              <a:t>Type B</a:t>
            </a:r>
            <a:r>
              <a:rPr lang="ko-KR" altLang="en-US" sz="1050" spc="100">
                <a:ln>
                  <a:solidFill>
                    <a:prstClr val="black">
                      <a:alpha val="20000"/>
                    </a:prstClr>
                  </a:solidFill>
                </a:ln>
                <a:solidFill>
                  <a:srgbClr val="000000">
                    <a:lumMod val="75000"/>
                    <a:lumOff val="25000"/>
                  </a:srgbClr>
                </a:solidFill>
                <a:cs typeface="Arial" pitchFamily="34" charset="0"/>
              </a:rPr>
              <a:t>를 병행 분석하였음</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48" name="모서리가 둥근 직사각형 47"/>
          <p:cNvSpPr/>
          <p:nvPr/>
        </p:nvSpPr>
        <p:spPr>
          <a:xfrm>
            <a:off x="262710" y="2816932"/>
            <a:ext cx="8485754" cy="349238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534457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0" name="텍스트 개체 틀 1"/>
          <p:cNvSpPr>
            <a:spLocks noGrp="1"/>
          </p:cNvSpPr>
          <p:nvPr>
            <p:ph type="body" sz="quarter" idx="12"/>
          </p:nvPr>
        </p:nvSpPr>
        <p:spPr>
          <a:xfrm>
            <a:off x="250828" y="509931"/>
            <a:ext cx="8137599" cy="284693"/>
          </a:xfrm>
        </p:spPr>
        <p:txBody>
          <a:bodyPr/>
          <a:lstStyle/>
          <a:p>
            <a:r>
              <a:rPr lang="ko-KR" altLang="en-US" smtClean="0"/>
              <a:t>데이터 및 용어 정의</a:t>
            </a:r>
            <a:endParaRPr lang="ko-KR" altLang="en-US"/>
          </a:p>
        </p:txBody>
      </p:sp>
      <p:sp>
        <p:nvSpPr>
          <p:cNvPr id="11" name="제목 2"/>
          <p:cNvSpPr>
            <a:spLocks noGrp="1"/>
          </p:cNvSpPr>
          <p:nvPr>
            <p:ph type="title"/>
          </p:nvPr>
        </p:nvSpPr>
        <p:spPr>
          <a:xfrm>
            <a:off x="226706" y="188640"/>
            <a:ext cx="8136880" cy="274859"/>
          </a:xfrm>
        </p:spPr>
        <p:txBody>
          <a:bodyPr/>
          <a:lstStyle/>
          <a:p>
            <a:r>
              <a:rPr lang="ko-KR" altLang="en-US" smtClean="0"/>
              <a:t>      분석 데이터 및 용어 정의</a:t>
            </a:r>
            <a:endParaRPr lang="ko-KR" altLang="en-US"/>
          </a:p>
        </p:txBody>
      </p:sp>
      <p:sp>
        <p:nvSpPr>
          <p:cNvPr id="12" name="모서리가 둥근 직사각형 1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62710" y="1232756"/>
            <a:ext cx="8485754"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데이터 정의</a:t>
            </a:r>
            <a:endParaRPr lang="en-US" altLang="ko-KR" sz="1400" spc="100">
              <a:ln>
                <a:solidFill>
                  <a:prstClr val="black">
                    <a:alpha val="20000"/>
                  </a:prstClr>
                </a:solidFill>
              </a:ln>
              <a:solidFill>
                <a:srgbClr val="000000">
                  <a:lumMod val="75000"/>
                  <a:lumOff val="25000"/>
                </a:srgbClr>
              </a:solidFill>
              <a:cs typeface="Arial" pitchFamily="34" charset="0"/>
            </a:endParaRPr>
          </a:p>
        </p:txBody>
      </p:sp>
      <p:graphicFrame>
        <p:nvGraphicFramePr>
          <p:cNvPr id="4" name="표 3"/>
          <p:cNvGraphicFramePr>
            <a:graphicFrameLocks noGrp="1"/>
          </p:cNvGraphicFramePr>
          <p:nvPr>
            <p:extLst>
              <p:ext uri="{D42A27DB-BD31-4B8C-83A1-F6EECF244321}">
                <p14:modId xmlns:p14="http://schemas.microsoft.com/office/powerpoint/2010/main" val="2973370740"/>
              </p:ext>
            </p:extLst>
          </p:nvPr>
        </p:nvGraphicFramePr>
        <p:xfrm>
          <a:off x="341516" y="1736812"/>
          <a:ext cx="8334940" cy="1572486"/>
        </p:xfrm>
        <a:graphic>
          <a:graphicData uri="http://schemas.openxmlformats.org/drawingml/2006/table">
            <a:tbl>
              <a:tblPr firstRow="1" bandRow="1">
                <a:tableStyleId>{21E4AEA4-8DFA-4A89-87EB-49C32662AFE0}</a:tableStyleId>
              </a:tblPr>
              <a:tblGrid>
                <a:gridCol w="2228723"/>
                <a:gridCol w="6106217"/>
              </a:tblGrid>
              <a:tr h="310802">
                <a:tc>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tc>
                <a:tc>
                  <a:txBody>
                    <a:bodyPr/>
                    <a:lstStyle/>
                    <a:p>
                      <a:pPr algn="ctr" latinLnBrk="1"/>
                      <a:r>
                        <a:rPr lang="ko-KR" altLang="en-US" sz="1200" smtClean="0">
                          <a:solidFill>
                            <a:schemeClr val="tx1">
                              <a:lumMod val="75000"/>
                              <a:lumOff val="25000"/>
                            </a:schemeClr>
                          </a:solidFill>
                          <a:latin typeface="+mn-ea"/>
                          <a:ea typeface="+mn-ea"/>
                        </a:rPr>
                        <a:t>내용</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ko-KR" altLang="en-US" sz="1200" b="1" smtClean="0">
                          <a:solidFill>
                            <a:schemeClr val="tx1">
                              <a:lumMod val="75000"/>
                              <a:lumOff val="25000"/>
                            </a:schemeClr>
                          </a:solidFill>
                          <a:latin typeface="+mn-ea"/>
                          <a:ea typeface="+mn-ea"/>
                        </a:rPr>
                        <a:t>분석 기간</a:t>
                      </a:r>
                      <a:endParaRPr lang="ko-KR" altLang="en-US" sz="1200" b="1">
                        <a:solidFill>
                          <a:schemeClr val="tx1">
                            <a:lumMod val="75000"/>
                            <a:lumOff val="25000"/>
                          </a:schemeClr>
                        </a:solidFill>
                        <a:latin typeface="+mn-ea"/>
                        <a:ea typeface="+mn-ea"/>
                      </a:endParaRPr>
                    </a:p>
                  </a:txBody>
                  <a:tcPr anchor="ctr"/>
                </a:tc>
                <a:tc>
                  <a:txBody>
                    <a:bodyPr/>
                    <a:lstStyle/>
                    <a:p>
                      <a:pPr algn="l" latinLnBrk="1"/>
                      <a:r>
                        <a:rPr lang="en-US" altLang="ko-KR" sz="1200" smtClean="0">
                          <a:solidFill>
                            <a:schemeClr val="tx1">
                              <a:lumMod val="75000"/>
                              <a:lumOff val="25000"/>
                            </a:schemeClr>
                          </a:solidFill>
                          <a:latin typeface="+mn-ea"/>
                          <a:ea typeface="+mn-ea"/>
                        </a:rPr>
                        <a:t>2014</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9</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 2016</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8</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a:t>
                      </a:r>
                      <a:r>
                        <a:rPr lang="ko-KR" altLang="en-US" sz="1200" smtClean="0">
                          <a:solidFill>
                            <a:schemeClr val="tx1">
                              <a:lumMod val="75000"/>
                              <a:lumOff val="25000"/>
                            </a:schemeClr>
                          </a:solidFill>
                          <a:latin typeface="+mn-ea"/>
                          <a:ea typeface="+mn-ea"/>
                        </a:rPr>
                        <a:t>최근 </a:t>
                      </a:r>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년</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ko-KR" altLang="en-US" sz="1200" b="1" smtClean="0">
                          <a:solidFill>
                            <a:schemeClr val="tx1">
                              <a:lumMod val="75000"/>
                              <a:lumOff val="25000"/>
                            </a:schemeClr>
                          </a:solidFill>
                          <a:latin typeface="+mn-ea"/>
                          <a:ea typeface="+mn-ea"/>
                        </a:rPr>
                        <a:t>분석 대상</a:t>
                      </a:r>
                      <a:endParaRPr lang="ko-KR" altLang="en-US" sz="1200" b="1">
                        <a:solidFill>
                          <a:schemeClr val="tx1">
                            <a:lumMod val="75000"/>
                            <a:lumOff val="25000"/>
                          </a:schemeClr>
                        </a:solidFill>
                        <a:latin typeface="+mn-ea"/>
                        <a:ea typeface="+mn-ea"/>
                      </a:endParaRPr>
                    </a:p>
                  </a:txBody>
                  <a:tcPr anchor="ctr"/>
                </a:tc>
                <a:tc>
                  <a:txBody>
                    <a:bodyPr/>
                    <a:lstStyle/>
                    <a:p>
                      <a:pPr algn="l" latinLnBrk="1"/>
                      <a:r>
                        <a:rPr lang="ko-KR" altLang="en-US" sz="1200" smtClean="0">
                          <a:solidFill>
                            <a:schemeClr val="tx1">
                              <a:lumMod val="75000"/>
                              <a:lumOff val="25000"/>
                            </a:schemeClr>
                          </a:solidFill>
                          <a:latin typeface="+mn-ea"/>
                          <a:ea typeface="+mn-ea"/>
                        </a:rPr>
                        <a:t>분석 기간내에 제주도에 주소를 두고 영업중인 가맹점 및</a:t>
                      </a:r>
                      <a:endParaRPr lang="en-US" altLang="ko-KR" sz="1200" smtClean="0">
                        <a:solidFill>
                          <a:schemeClr val="tx1">
                            <a:lumMod val="75000"/>
                            <a:lumOff val="25000"/>
                          </a:schemeClr>
                        </a:solidFill>
                        <a:latin typeface="+mn-ea"/>
                        <a:ea typeface="+mn-ea"/>
                      </a:endParaRPr>
                    </a:p>
                    <a:p>
                      <a:pPr algn="l" latinLnBrk="1"/>
                      <a:r>
                        <a:rPr lang="ko-KR" altLang="en-US" sz="1200" smtClean="0">
                          <a:solidFill>
                            <a:schemeClr val="tx1">
                              <a:lumMod val="75000"/>
                              <a:lumOff val="25000"/>
                            </a:schemeClr>
                          </a:solidFill>
                          <a:latin typeface="+mn-ea"/>
                          <a:ea typeface="+mn-ea"/>
                        </a:rPr>
                        <a:t>같은 기간 해당 가맹점에서 비씨카드</a:t>
                      </a:r>
                      <a:r>
                        <a:rPr lang="en-US" altLang="ko-KR" sz="1200" smtClean="0">
                          <a:solidFill>
                            <a:schemeClr val="tx1">
                              <a:lumMod val="75000"/>
                              <a:lumOff val="25000"/>
                            </a:schemeClr>
                          </a:solidFill>
                          <a:latin typeface="+mn-ea"/>
                          <a:ea typeface="+mn-ea"/>
                        </a:rPr>
                        <a:t>/</a:t>
                      </a:r>
                      <a:r>
                        <a:rPr lang="ko-KR" altLang="en-US" sz="1200" smtClean="0">
                          <a:solidFill>
                            <a:schemeClr val="tx1">
                              <a:lumMod val="75000"/>
                              <a:lumOff val="25000"/>
                            </a:schemeClr>
                          </a:solidFill>
                          <a:latin typeface="+mn-ea"/>
                          <a:ea typeface="+mn-ea"/>
                        </a:rPr>
                        <a:t>유니온페이카드로 결제한 개인</a:t>
                      </a:r>
                      <a:r>
                        <a:rPr lang="en-US" altLang="ko-KR" sz="1200" smtClean="0">
                          <a:solidFill>
                            <a:schemeClr val="tx1">
                              <a:lumMod val="75000"/>
                              <a:lumOff val="25000"/>
                            </a:schemeClr>
                          </a:solidFill>
                          <a:latin typeface="+mn-ea"/>
                          <a:ea typeface="+mn-ea"/>
                        </a:rPr>
                        <a:t>, </a:t>
                      </a:r>
                      <a:r>
                        <a:rPr lang="ko-KR" altLang="en-US" sz="1200" smtClean="0">
                          <a:solidFill>
                            <a:schemeClr val="tx1">
                              <a:lumMod val="75000"/>
                              <a:lumOff val="25000"/>
                            </a:schemeClr>
                          </a:solidFill>
                          <a:latin typeface="+mn-ea"/>
                          <a:ea typeface="+mn-ea"/>
                        </a:rPr>
                        <a:t>법인</a:t>
                      </a:r>
                      <a:r>
                        <a:rPr lang="en-US" altLang="ko-KR" sz="1200" baseline="0" smtClean="0">
                          <a:solidFill>
                            <a:schemeClr val="tx1">
                              <a:lumMod val="75000"/>
                              <a:lumOff val="25000"/>
                            </a:schemeClr>
                          </a:solidFill>
                          <a:latin typeface="+mn-ea"/>
                          <a:ea typeface="+mn-ea"/>
                        </a:rPr>
                        <a:t> </a:t>
                      </a:r>
                      <a:r>
                        <a:rPr lang="ko-KR" altLang="en-US" sz="1200" baseline="0" smtClean="0">
                          <a:solidFill>
                            <a:schemeClr val="tx1">
                              <a:lumMod val="75000"/>
                              <a:lumOff val="25000"/>
                            </a:schemeClr>
                          </a:solidFill>
                          <a:latin typeface="+mn-ea"/>
                          <a:ea typeface="+mn-ea"/>
                        </a:rPr>
                        <a:t>및 중국인 고객</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ko-KR" altLang="en-US" sz="1200" b="1" smtClean="0">
                          <a:solidFill>
                            <a:schemeClr val="tx1">
                              <a:lumMod val="75000"/>
                              <a:lumOff val="25000"/>
                            </a:schemeClr>
                          </a:solidFill>
                          <a:latin typeface="+mn-ea"/>
                          <a:ea typeface="+mn-ea"/>
                        </a:rPr>
                        <a:t>분석 데이터</a:t>
                      </a:r>
                      <a:endParaRPr lang="ko-KR" altLang="en-US" sz="1200" b="1">
                        <a:solidFill>
                          <a:schemeClr val="tx1">
                            <a:lumMod val="75000"/>
                            <a:lumOff val="25000"/>
                          </a:schemeClr>
                        </a:solidFill>
                        <a:latin typeface="+mn-ea"/>
                        <a:ea typeface="+mn-ea"/>
                      </a:endParaRPr>
                    </a:p>
                  </a:txBody>
                  <a:tcPr anchor="ctr"/>
                </a:tc>
                <a:tc>
                  <a:txBody>
                    <a:bodyPr/>
                    <a:lstStyle/>
                    <a:p>
                      <a:pPr algn="l" latinLnBrk="1"/>
                      <a:r>
                        <a:rPr lang="ko-KR" altLang="en-US" sz="1200" smtClean="0">
                          <a:solidFill>
                            <a:schemeClr val="tx1">
                              <a:lumMod val="75000"/>
                              <a:lumOff val="25000"/>
                            </a:schemeClr>
                          </a:solidFill>
                          <a:latin typeface="+mn-ea"/>
                          <a:ea typeface="+mn-ea"/>
                        </a:rPr>
                        <a:t>비씨카드</a:t>
                      </a:r>
                      <a:r>
                        <a:rPr lang="en-US" altLang="ko-KR" sz="1200" smtClean="0">
                          <a:solidFill>
                            <a:schemeClr val="tx1">
                              <a:lumMod val="75000"/>
                              <a:lumOff val="25000"/>
                            </a:schemeClr>
                          </a:solidFill>
                          <a:latin typeface="+mn-ea"/>
                          <a:ea typeface="+mn-ea"/>
                        </a:rPr>
                        <a:t>/</a:t>
                      </a:r>
                      <a:r>
                        <a:rPr lang="ko-KR" altLang="en-US" sz="1200" baseline="0" smtClean="0">
                          <a:solidFill>
                            <a:schemeClr val="tx1">
                              <a:lumMod val="75000"/>
                              <a:lumOff val="25000"/>
                            </a:schemeClr>
                          </a:solidFill>
                          <a:latin typeface="+mn-ea"/>
                          <a:ea typeface="+mn-ea"/>
                        </a:rPr>
                        <a:t>유니온페이</a:t>
                      </a:r>
                      <a:r>
                        <a:rPr lang="ko-KR" altLang="en-US" sz="1200" smtClean="0">
                          <a:solidFill>
                            <a:schemeClr val="tx1">
                              <a:lumMod val="75000"/>
                              <a:lumOff val="25000"/>
                            </a:schemeClr>
                          </a:solidFill>
                          <a:latin typeface="+mn-ea"/>
                          <a:ea typeface="+mn-ea"/>
                        </a:rPr>
                        <a:t> 매출 데이터</a:t>
                      </a:r>
                      <a:r>
                        <a:rPr lang="ko-KR" altLang="en-US" sz="1200" baseline="0" smtClean="0">
                          <a:solidFill>
                            <a:schemeClr val="tx1">
                              <a:lumMod val="75000"/>
                              <a:lumOff val="25000"/>
                            </a:schemeClr>
                          </a:solidFill>
                          <a:latin typeface="+mn-ea"/>
                          <a:ea typeface="+mn-ea"/>
                        </a:rPr>
                        <a:t> 및 한국은행 통계를 이용한 추정치</a:t>
                      </a:r>
                      <a:r>
                        <a:rPr lang="en-US" altLang="ko-KR" sz="1200" baseline="0" smtClean="0">
                          <a:solidFill>
                            <a:schemeClr val="tx1">
                              <a:lumMod val="75000"/>
                              <a:lumOff val="25000"/>
                            </a:schemeClr>
                          </a:solidFill>
                          <a:latin typeface="+mn-ea"/>
                          <a:ea typeface="+mn-ea"/>
                        </a:rPr>
                        <a:t>(</a:t>
                      </a:r>
                      <a:r>
                        <a:rPr lang="ko-KR" altLang="en-US" sz="1200" baseline="0" smtClean="0">
                          <a:solidFill>
                            <a:schemeClr val="tx1">
                              <a:lumMod val="75000"/>
                              <a:lumOff val="25000"/>
                            </a:schemeClr>
                          </a:solidFill>
                          <a:latin typeface="+mn-ea"/>
                          <a:ea typeface="+mn-ea"/>
                        </a:rPr>
                        <a:t>비자</a:t>
                      </a:r>
                      <a:r>
                        <a:rPr lang="en-US" altLang="ko-KR" sz="1200" baseline="0" smtClean="0">
                          <a:solidFill>
                            <a:schemeClr val="tx1">
                              <a:lumMod val="75000"/>
                              <a:lumOff val="25000"/>
                            </a:schemeClr>
                          </a:solidFill>
                          <a:latin typeface="+mn-ea"/>
                          <a:ea typeface="+mn-ea"/>
                        </a:rPr>
                        <a:t>, </a:t>
                      </a:r>
                      <a:r>
                        <a:rPr lang="ko-KR" altLang="en-US" sz="1200" baseline="0" smtClean="0">
                          <a:solidFill>
                            <a:schemeClr val="tx1">
                              <a:lumMod val="75000"/>
                              <a:lumOff val="25000"/>
                            </a:schemeClr>
                          </a:solidFill>
                          <a:latin typeface="+mn-ea"/>
                          <a:ea typeface="+mn-ea"/>
                        </a:rPr>
                        <a:t>마스터 제외</a:t>
                      </a:r>
                      <a:r>
                        <a:rPr lang="en-US" altLang="ko-KR" sz="1200" baseline="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tc>
              </a:tr>
            </a:tbl>
          </a:graphicData>
        </a:graphic>
      </p:graphicFrame>
      <p:sp>
        <p:nvSpPr>
          <p:cNvPr id="15" name="직사각형 14"/>
          <p:cNvSpPr/>
          <p:nvPr/>
        </p:nvSpPr>
        <p:spPr>
          <a:xfrm>
            <a:off x="262710" y="3284984"/>
            <a:ext cx="848575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용어 정의</a:t>
            </a:r>
            <a:endParaRPr lang="en-US" altLang="ko-KR" sz="1400" spc="100">
              <a:ln>
                <a:solidFill>
                  <a:prstClr val="black">
                    <a:alpha val="20000"/>
                  </a:prstClr>
                </a:solidFill>
              </a:ln>
              <a:solidFill>
                <a:srgbClr val="000000">
                  <a:lumMod val="75000"/>
                  <a:lumOff val="25000"/>
                </a:srgbClr>
              </a:solidFill>
              <a:cs typeface="Arial" pitchFamily="34" charset="0"/>
            </a:endParaRPr>
          </a:p>
        </p:txBody>
      </p:sp>
      <p:graphicFrame>
        <p:nvGraphicFramePr>
          <p:cNvPr id="16" name="표 15"/>
          <p:cNvGraphicFramePr>
            <a:graphicFrameLocks noGrp="1"/>
          </p:cNvGraphicFramePr>
          <p:nvPr>
            <p:extLst>
              <p:ext uri="{D42A27DB-BD31-4B8C-83A1-F6EECF244321}">
                <p14:modId xmlns:p14="http://schemas.microsoft.com/office/powerpoint/2010/main" val="2712689070"/>
              </p:ext>
            </p:extLst>
          </p:nvPr>
        </p:nvGraphicFramePr>
        <p:xfrm>
          <a:off x="341516" y="3753036"/>
          <a:ext cx="8334939" cy="2486416"/>
        </p:xfrm>
        <a:graphic>
          <a:graphicData uri="http://schemas.openxmlformats.org/drawingml/2006/table">
            <a:tbl>
              <a:tblPr firstRow="1" bandRow="1">
                <a:tableStyleId>{21E4AEA4-8DFA-4A89-87EB-49C32662AFE0}</a:tableStyleId>
              </a:tblPr>
              <a:tblGrid>
                <a:gridCol w="2228723"/>
                <a:gridCol w="6106216"/>
              </a:tblGrid>
              <a:tr h="310802">
                <a:tc>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tc>
                <a:tc>
                  <a:txBody>
                    <a:bodyPr/>
                    <a:lstStyle/>
                    <a:p>
                      <a:pPr algn="ctr" latinLnBrk="1"/>
                      <a:r>
                        <a:rPr lang="ko-KR" altLang="en-US" sz="1200" smtClean="0">
                          <a:solidFill>
                            <a:schemeClr val="tx1">
                              <a:lumMod val="75000"/>
                              <a:lumOff val="25000"/>
                            </a:schemeClr>
                          </a:solidFill>
                          <a:latin typeface="+mn-ea"/>
                          <a:ea typeface="+mn-ea"/>
                        </a:rPr>
                        <a:t>내용</a:t>
                      </a:r>
                      <a:endParaRPr lang="ko-KR" altLang="en-US" sz="1200">
                        <a:solidFill>
                          <a:schemeClr val="tx1">
                            <a:lumMod val="75000"/>
                            <a:lumOff val="25000"/>
                          </a:schemeClr>
                        </a:solidFill>
                        <a:latin typeface="+mn-ea"/>
                        <a:ea typeface="+mn-ea"/>
                      </a:endParaRPr>
                    </a:p>
                  </a:txBody>
                  <a:tcPr anchor="ctr"/>
                </a:tc>
              </a:tr>
              <a:tr h="310802">
                <a:tc>
                  <a:txBody>
                    <a:bodyPr/>
                    <a:lstStyle/>
                    <a:p>
                      <a:pPr algn="ctr" latinLnBrk="1"/>
                      <a:r>
                        <a:rPr lang="en-US" altLang="ko-KR" sz="1200" b="1" smtClean="0">
                          <a:solidFill>
                            <a:schemeClr val="tx1">
                              <a:lumMod val="75000"/>
                              <a:lumOff val="25000"/>
                            </a:schemeClr>
                          </a:solidFill>
                          <a:latin typeface="+mn-ea"/>
                          <a:ea typeface="+mn-ea"/>
                        </a:rPr>
                        <a:t>1</a:t>
                      </a:r>
                      <a:r>
                        <a:rPr lang="ko-KR" altLang="en-US" sz="1200" b="1" smtClean="0">
                          <a:solidFill>
                            <a:schemeClr val="tx1">
                              <a:lumMod val="75000"/>
                              <a:lumOff val="25000"/>
                            </a:schemeClr>
                          </a:solidFill>
                          <a:latin typeface="+mn-ea"/>
                          <a:ea typeface="+mn-ea"/>
                        </a:rPr>
                        <a:t>차년도</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분석</a:t>
                      </a:r>
                      <a:r>
                        <a:rPr lang="ko-KR" altLang="en-US" sz="1200" baseline="0" smtClean="0">
                          <a:solidFill>
                            <a:schemeClr val="tx1">
                              <a:lumMod val="75000"/>
                              <a:lumOff val="25000"/>
                            </a:schemeClr>
                          </a:solidFill>
                          <a:latin typeface="+mn-ea"/>
                          <a:ea typeface="+mn-ea"/>
                        </a:rPr>
                        <a:t> 기간 중 </a:t>
                      </a:r>
                      <a:r>
                        <a:rPr lang="en-US" altLang="ko-KR" sz="1200" smtClean="0">
                          <a:solidFill>
                            <a:schemeClr val="tx1">
                              <a:lumMod val="75000"/>
                              <a:lumOff val="25000"/>
                            </a:schemeClr>
                          </a:solidFill>
                          <a:latin typeface="+mn-ea"/>
                          <a:ea typeface="+mn-ea"/>
                        </a:rPr>
                        <a:t>2014</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9</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 2015</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8</a:t>
                      </a:r>
                      <a:r>
                        <a:rPr lang="ko-KR" altLang="en-US" sz="1200" smtClean="0">
                          <a:solidFill>
                            <a:schemeClr val="tx1">
                              <a:lumMod val="75000"/>
                              <a:lumOff val="25000"/>
                            </a:schemeClr>
                          </a:solidFill>
                          <a:latin typeface="+mn-ea"/>
                          <a:ea typeface="+mn-ea"/>
                        </a:rPr>
                        <a:t>월</a:t>
                      </a:r>
                      <a:endParaRPr lang="en-US" altLang="ko-KR" sz="1200" smtClean="0">
                        <a:solidFill>
                          <a:schemeClr val="tx1">
                            <a:lumMod val="75000"/>
                            <a:lumOff val="25000"/>
                          </a:schemeClr>
                        </a:solidFill>
                        <a:latin typeface="+mn-ea"/>
                        <a:ea typeface="+mn-ea"/>
                      </a:endParaRPr>
                    </a:p>
                  </a:txBody>
                  <a:tcPr anchor="ctr">
                    <a:solidFill>
                      <a:srgbClr val="F3F0ED"/>
                    </a:solidFill>
                  </a:tcPr>
                </a:tc>
              </a:tr>
              <a:tr h="310802">
                <a:tc>
                  <a:txBody>
                    <a:bodyPr/>
                    <a:lstStyle/>
                    <a:p>
                      <a:pPr algn="ctr" latinLnBrk="1"/>
                      <a:r>
                        <a:rPr lang="en-US" altLang="ko-KR" sz="1200" b="1" smtClean="0">
                          <a:solidFill>
                            <a:schemeClr val="tx1">
                              <a:lumMod val="75000"/>
                              <a:lumOff val="25000"/>
                            </a:schemeClr>
                          </a:solidFill>
                          <a:latin typeface="+mn-ea"/>
                          <a:ea typeface="+mn-ea"/>
                        </a:rPr>
                        <a:t>2</a:t>
                      </a:r>
                      <a:r>
                        <a:rPr lang="ko-KR" altLang="en-US" sz="1200" b="1" smtClean="0">
                          <a:solidFill>
                            <a:schemeClr val="tx1">
                              <a:lumMod val="75000"/>
                              <a:lumOff val="25000"/>
                            </a:schemeClr>
                          </a:solidFill>
                          <a:latin typeface="+mn-ea"/>
                          <a:ea typeface="+mn-ea"/>
                        </a:rPr>
                        <a:t>차년도</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분석</a:t>
                      </a:r>
                      <a:r>
                        <a:rPr lang="ko-KR" altLang="en-US" sz="1200" baseline="0" smtClean="0">
                          <a:solidFill>
                            <a:schemeClr val="tx1">
                              <a:lumMod val="75000"/>
                              <a:lumOff val="25000"/>
                            </a:schemeClr>
                          </a:solidFill>
                          <a:latin typeface="+mn-ea"/>
                          <a:ea typeface="+mn-ea"/>
                        </a:rPr>
                        <a:t> 기간 중 </a:t>
                      </a:r>
                      <a:r>
                        <a:rPr lang="en-US" altLang="ko-KR" sz="1200" smtClean="0">
                          <a:solidFill>
                            <a:schemeClr val="tx1">
                              <a:lumMod val="75000"/>
                              <a:lumOff val="25000"/>
                            </a:schemeClr>
                          </a:solidFill>
                          <a:latin typeface="+mn-ea"/>
                          <a:ea typeface="+mn-ea"/>
                        </a:rPr>
                        <a:t>2015</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9</a:t>
                      </a:r>
                      <a:r>
                        <a:rPr lang="ko-KR" altLang="en-US" sz="1200" smtClean="0">
                          <a:solidFill>
                            <a:schemeClr val="tx1">
                              <a:lumMod val="75000"/>
                              <a:lumOff val="25000"/>
                            </a:schemeClr>
                          </a:solidFill>
                          <a:latin typeface="+mn-ea"/>
                          <a:ea typeface="+mn-ea"/>
                        </a:rPr>
                        <a:t>월 </a:t>
                      </a:r>
                      <a:r>
                        <a:rPr lang="en-US" altLang="ko-KR" sz="1200" smtClean="0">
                          <a:solidFill>
                            <a:schemeClr val="tx1">
                              <a:lumMod val="75000"/>
                              <a:lumOff val="25000"/>
                            </a:schemeClr>
                          </a:solidFill>
                          <a:latin typeface="+mn-ea"/>
                          <a:ea typeface="+mn-ea"/>
                        </a:rPr>
                        <a:t>~ 2016</a:t>
                      </a:r>
                      <a:r>
                        <a:rPr lang="ko-KR" altLang="en-US" sz="1200" smtClean="0">
                          <a:solidFill>
                            <a:schemeClr val="tx1">
                              <a:lumMod val="75000"/>
                              <a:lumOff val="25000"/>
                            </a:schemeClr>
                          </a:solidFill>
                          <a:latin typeface="+mn-ea"/>
                          <a:ea typeface="+mn-ea"/>
                        </a:rPr>
                        <a:t>년 </a:t>
                      </a:r>
                      <a:r>
                        <a:rPr lang="en-US" altLang="ko-KR" sz="1200" smtClean="0">
                          <a:solidFill>
                            <a:schemeClr val="tx1">
                              <a:lumMod val="75000"/>
                              <a:lumOff val="25000"/>
                            </a:schemeClr>
                          </a:solidFill>
                          <a:latin typeface="+mn-ea"/>
                          <a:ea typeface="+mn-ea"/>
                        </a:rPr>
                        <a:t>8</a:t>
                      </a:r>
                      <a:r>
                        <a:rPr lang="ko-KR" altLang="en-US" sz="1200" smtClean="0">
                          <a:solidFill>
                            <a:schemeClr val="tx1">
                              <a:lumMod val="75000"/>
                              <a:lumOff val="25000"/>
                            </a:schemeClr>
                          </a:solidFill>
                          <a:latin typeface="+mn-ea"/>
                          <a:ea typeface="+mn-ea"/>
                        </a:rPr>
                        <a:t>월</a:t>
                      </a:r>
                      <a:endParaRPr lang="en-US" altLang="ko-KR" sz="1200" smtClean="0">
                        <a:solidFill>
                          <a:schemeClr val="tx1">
                            <a:lumMod val="75000"/>
                            <a:lumOff val="25000"/>
                          </a:schemeClr>
                        </a:solidFill>
                        <a:latin typeface="+mn-ea"/>
                        <a:ea typeface="+mn-ea"/>
                      </a:endParaRPr>
                    </a:p>
                  </a:txBody>
                  <a:tcPr anchor="ctr">
                    <a:solidFill>
                      <a:srgbClr val="F3F0ED"/>
                    </a:solidFill>
                  </a:tcPr>
                </a:tc>
              </a:tr>
              <a:tr h="310802">
                <a:tc>
                  <a:txBody>
                    <a:bodyPr/>
                    <a:lstStyle/>
                    <a:p>
                      <a:pPr algn="ctr" latinLnBrk="1"/>
                      <a:r>
                        <a:rPr lang="ko-KR" altLang="en-US" sz="1200" b="1" smtClean="0">
                          <a:solidFill>
                            <a:schemeClr val="tx1">
                              <a:lumMod val="75000"/>
                              <a:lumOff val="25000"/>
                            </a:schemeClr>
                          </a:solidFill>
                          <a:latin typeface="+mn-ea"/>
                          <a:ea typeface="+mn-ea"/>
                        </a:rPr>
                        <a:t>제주도민</a:t>
                      </a:r>
                      <a:endParaRPr lang="ko-KR" altLang="en-US" sz="1200" b="1">
                        <a:solidFill>
                          <a:schemeClr val="tx1">
                            <a:lumMod val="75000"/>
                            <a:lumOff val="25000"/>
                          </a:schemeClr>
                        </a:solidFill>
                        <a:latin typeface="+mn-ea"/>
                        <a:ea typeface="+mn-ea"/>
                      </a:endParaRPr>
                    </a:p>
                  </a:txBody>
                  <a:tcPr anchor="ctr">
                    <a:solidFill>
                      <a:srgbClr val="F9F8F6"/>
                    </a:solidFill>
                  </a:tcPr>
                </a:tc>
                <a:tc>
                  <a:txBody>
                    <a:bodyPr/>
                    <a:lstStyle/>
                    <a:p>
                      <a:pPr marL="0" marR="0" lvl="1" indent="0" algn="l" defTabSz="914400" rtl="0" eaLnBrk="1" fontAlgn="auto" latinLnBrk="1" hangingPunct="1">
                        <a:lnSpc>
                          <a:spcPct val="100000"/>
                        </a:lnSpc>
                        <a:spcBef>
                          <a:spcPct val="0"/>
                        </a:spcBef>
                        <a:spcAft>
                          <a:spcPct val="0"/>
                        </a:spcAft>
                        <a:buClrTx/>
                        <a:buSzTx/>
                        <a:buFontTx/>
                        <a:buNone/>
                        <a:defRPr/>
                      </a:pPr>
                      <a:r>
                        <a:rPr lang="ko-KR" altLang="en-US" sz="1200" kern="1200" smtClean="0">
                          <a:solidFill>
                            <a:schemeClr val="tx1">
                              <a:lumMod val="75000"/>
                              <a:lumOff val="25000"/>
                            </a:schemeClr>
                          </a:solidFill>
                          <a:latin typeface="+mn-ea"/>
                          <a:ea typeface="+mn-ea"/>
                          <a:cs typeface="+mn-cs"/>
                        </a:rPr>
                        <a:t>제주에 거주하는 내국인 개인 고객</a:t>
                      </a:r>
                      <a:endParaRPr lang="en-US" altLang="ko-KR" sz="1200" kern="1200" smtClean="0">
                        <a:solidFill>
                          <a:schemeClr val="tx1">
                            <a:lumMod val="75000"/>
                            <a:lumOff val="25000"/>
                          </a:schemeClr>
                        </a:solidFill>
                        <a:latin typeface="+mn-ea"/>
                        <a:ea typeface="+mn-ea"/>
                        <a:cs typeface="+mn-cs"/>
                      </a:endParaRPr>
                    </a:p>
                  </a:txBody>
                  <a:tcPr anchor="ctr">
                    <a:solidFill>
                      <a:srgbClr val="F9F8F6"/>
                    </a:solidFill>
                  </a:tcPr>
                </a:tc>
              </a:tr>
              <a:tr h="310802">
                <a:tc>
                  <a:txBody>
                    <a:bodyPr/>
                    <a:lstStyle/>
                    <a:p>
                      <a:pPr algn="ctr" latinLnBrk="1"/>
                      <a:r>
                        <a:rPr lang="ko-KR" altLang="en-US" sz="1200" b="1" smtClean="0">
                          <a:solidFill>
                            <a:schemeClr val="tx1">
                              <a:lumMod val="75000"/>
                              <a:lumOff val="25000"/>
                            </a:schemeClr>
                          </a:solidFill>
                          <a:latin typeface="+mn-ea"/>
                          <a:ea typeface="+mn-ea"/>
                        </a:rPr>
                        <a:t>내국인 관광객</a:t>
                      </a:r>
                      <a:endParaRPr lang="ko-KR" altLang="en-US" sz="1200" b="1">
                        <a:solidFill>
                          <a:schemeClr val="tx1">
                            <a:lumMod val="75000"/>
                            <a:lumOff val="25000"/>
                          </a:schemeClr>
                        </a:solidFill>
                        <a:latin typeface="+mn-ea"/>
                        <a:ea typeface="+mn-ea"/>
                      </a:endParaRPr>
                    </a:p>
                  </a:txBody>
                  <a:tcPr anchor="ctr">
                    <a:solidFill>
                      <a:srgbClr val="F9F8F6"/>
                    </a:solidFill>
                  </a:tcPr>
                </a:tc>
                <a:tc>
                  <a:txBody>
                    <a:bodyPr/>
                    <a:lstStyle/>
                    <a:p>
                      <a:pPr marL="0" marR="0" lvl="1" indent="0" algn="l" defTabSz="914400" rtl="0" eaLnBrk="1" fontAlgn="auto" latinLnBrk="1" hangingPunct="1">
                        <a:lnSpc>
                          <a:spcPct val="100000"/>
                        </a:lnSpc>
                        <a:spcBef>
                          <a:spcPct val="0"/>
                        </a:spcBef>
                        <a:spcAft>
                          <a:spcPct val="0"/>
                        </a:spcAft>
                        <a:buClrTx/>
                        <a:buSzTx/>
                        <a:buFontTx/>
                        <a:buNone/>
                        <a:defRPr/>
                      </a:pPr>
                      <a:r>
                        <a:rPr lang="ko-KR" altLang="en-US" sz="1200" kern="1200" smtClean="0">
                          <a:solidFill>
                            <a:schemeClr val="tx1">
                              <a:lumMod val="75000"/>
                              <a:lumOff val="25000"/>
                            </a:schemeClr>
                          </a:solidFill>
                          <a:latin typeface="+mn-ea"/>
                          <a:ea typeface="+mn-ea"/>
                          <a:cs typeface="+mn-cs"/>
                        </a:rPr>
                        <a:t>제주도 외 지역에 거주하는 내국인 개인 고객</a:t>
                      </a:r>
                      <a:endParaRPr lang="en-US" altLang="ko-KR" sz="1200" kern="1200" smtClean="0">
                        <a:solidFill>
                          <a:schemeClr val="tx1">
                            <a:lumMod val="75000"/>
                            <a:lumOff val="25000"/>
                          </a:schemeClr>
                        </a:solidFill>
                        <a:latin typeface="+mn-ea"/>
                        <a:ea typeface="+mn-ea"/>
                        <a:cs typeface="+mn-cs"/>
                      </a:endParaRPr>
                    </a:p>
                  </a:txBody>
                  <a:tcPr anchor="ctr">
                    <a:solidFill>
                      <a:srgbClr val="F9F8F6"/>
                    </a:solidFill>
                  </a:tcPr>
                </a:tc>
              </a:tr>
              <a:tr h="310802">
                <a:tc>
                  <a:txBody>
                    <a:bodyPr/>
                    <a:lstStyle/>
                    <a:p>
                      <a:pPr algn="ctr" latinLnBrk="1"/>
                      <a:r>
                        <a:rPr lang="ko-KR" altLang="en-US" sz="1200" b="1" smtClean="0">
                          <a:solidFill>
                            <a:schemeClr val="tx1">
                              <a:lumMod val="75000"/>
                              <a:lumOff val="25000"/>
                            </a:schemeClr>
                          </a:solidFill>
                          <a:latin typeface="+mn-ea"/>
                          <a:ea typeface="+mn-ea"/>
                        </a:rPr>
                        <a:t>중국인 관광객</a:t>
                      </a:r>
                      <a:endParaRPr lang="ko-KR" altLang="en-US" sz="1200" b="1">
                        <a:solidFill>
                          <a:schemeClr val="tx1">
                            <a:lumMod val="75000"/>
                            <a:lumOff val="25000"/>
                          </a:schemeClr>
                        </a:solidFill>
                        <a:latin typeface="+mn-ea"/>
                        <a:ea typeface="+mn-ea"/>
                      </a:endParaRPr>
                    </a:p>
                  </a:txBody>
                  <a:tcPr anchor="ctr">
                    <a:solidFill>
                      <a:srgbClr val="F9F8F6"/>
                    </a:solidFill>
                  </a:tcPr>
                </a:tc>
                <a:tc>
                  <a:txBody>
                    <a:bodyPr/>
                    <a:lstStyle/>
                    <a:p>
                      <a:pPr algn="l" latinLnBrk="1"/>
                      <a:r>
                        <a:rPr lang="ko-KR" altLang="en-US" sz="1200" smtClean="0">
                          <a:solidFill>
                            <a:schemeClr val="tx1">
                              <a:lumMod val="75000"/>
                              <a:lumOff val="25000"/>
                            </a:schemeClr>
                          </a:solidFill>
                          <a:latin typeface="+mn-ea"/>
                          <a:ea typeface="+mn-ea"/>
                        </a:rPr>
                        <a:t>분석 기간 중 제주 소재의 가맹점에서 결제한 중국인 고객</a:t>
                      </a:r>
                      <a:endParaRPr lang="ko-KR" altLang="en-US" sz="1200">
                        <a:solidFill>
                          <a:schemeClr val="tx1">
                            <a:lumMod val="75000"/>
                            <a:lumOff val="25000"/>
                          </a:schemeClr>
                        </a:solidFill>
                        <a:latin typeface="+mn-ea"/>
                        <a:ea typeface="+mn-ea"/>
                      </a:endParaRPr>
                    </a:p>
                  </a:txBody>
                  <a:tcPr anchor="ctr">
                    <a:solidFill>
                      <a:srgbClr val="F9F8F6"/>
                    </a:solidFill>
                  </a:tcPr>
                </a:tc>
              </a:tr>
              <a:tr h="310802">
                <a:tc>
                  <a:txBody>
                    <a:bodyPr/>
                    <a:lstStyle/>
                    <a:p>
                      <a:pPr algn="ctr" latinLnBrk="1"/>
                      <a:r>
                        <a:rPr lang="ko-KR" altLang="en-US" sz="1200" b="1" smtClean="0">
                          <a:solidFill>
                            <a:schemeClr val="tx1">
                              <a:lumMod val="75000"/>
                              <a:lumOff val="25000"/>
                            </a:schemeClr>
                          </a:solidFill>
                          <a:latin typeface="+mn-ea"/>
                          <a:ea typeface="+mn-ea"/>
                        </a:rPr>
                        <a:t>개인 고객</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제주도민과 내국인 관광객</a:t>
                      </a:r>
                      <a:r>
                        <a:rPr lang="en-US" altLang="ko-KR" sz="1200" smtClean="0">
                          <a:solidFill>
                            <a:schemeClr val="tx1">
                              <a:lumMod val="75000"/>
                              <a:lumOff val="25000"/>
                            </a:schemeClr>
                          </a:solidFill>
                          <a:latin typeface="+mn-ea"/>
                          <a:ea typeface="+mn-ea"/>
                        </a:rPr>
                        <a:t>(</a:t>
                      </a:r>
                      <a:r>
                        <a:rPr lang="ko-KR" altLang="en-US" sz="1200" smtClean="0">
                          <a:solidFill>
                            <a:schemeClr val="tx1">
                              <a:lumMod val="75000"/>
                              <a:lumOff val="25000"/>
                            </a:schemeClr>
                          </a:solidFill>
                          <a:latin typeface="+mn-ea"/>
                          <a:ea typeface="+mn-ea"/>
                        </a:rPr>
                        <a:t>중국인 관광객 제외</a:t>
                      </a:r>
                      <a:r>
                        <a:rPr lang="en-US" altLang="ko-KR" sz="1200" smtClean="0">
                          <a:solidFill>
                            <a:schemeClr val="tx1">
                              <a:lumMod val="75000"/>
                              <a:lumOff val="25000"/>
                            </a:schemeClr>
                          </a:solidFill>
                          <a:latin typeface="+mn-ea"/>
                          <a:ea typeface="+mn-ea"/>
                        </a:rPr>
                        <a:t>)</a:t>
                      </a:r>
                    </a:p>
                  </a:txBody>
                  <a:tcPr anchor="ctr">
                    <a:solidFill>
                      <a:srgbClr val="F3F0ED"/>
                    </a:solidFill>
                  </a:tcPr>
                </a:tc>
              </a:tr>
              <a:tr h="310802">
                <a:tc>
                  <a:txBody>
                    <a:bodyPr/>
                    <a:lstStyle/>
                    <a:p>
                      <a:pPr algn="ctr" latinLnBrk="1"/>
                      <a:r>
                        <a:rPr lang="ko-KR" altLang="en-US" sz="1200" b="1" smtClean="0">
                          <a:solidFill>
                            <a:schemeClr val="tx1">
                              <a:lumMod val="75000"/>
                              <a:lumOff val="25000"/>
                            </a:schemeClr>
                          </a:solidFill>
                          <a:latin typeface="+mn-ea"/>
                          <a:ea typeface="+mn-ea"/>
                        </a:rPr>
                        <a:t>법인 고객</a:t>
                      </a:r>
                      <a:endParaRPr lang="ko-KR" altLang="en-US" sz="1200" b="1">
                        <a:solidFill>
                          <a:schemeClr val="tx1">
                            <a:lumMod val="75000"/>
                            <a:lumOff val="25000"/>
                          </a:schemeClr>
                        </a:solidFill>
                        <a:latin typeface="+mn-ea"/>
                        <a:ea typeface="+mn-ea"/>
                      </a:endParaRPr>
                    </a:p>
                  </a:txBody>
                  <a:tcPr anchor="ctr">
                    <a:solidFill>
                      <a:srgbClr val="F3F0ED"/>
                    </a:solidFill>
                  </a:tcPr>
                </a:tc>
                <a:tc>
                  <a:txBody>
                    <a:bodyPr/>
                    <a:lstStyle/>
                    <a:p>
                      <a:pPr algn="l" latinLnBrk="1"/>
                      <a:r>
                        <a:rPr lang="ko-KR" altLang="en-US" sz="1200" smtClean="0">
                          <a:solidFill>
                            <a:schemeClr val="tx1">
                              <a:lumMod val="75000"/>
                              <a:lumOff val="25000"/>
                            </a:schemeClr>
                          </a:solidFill>
                          <a:latin typeface="+mn-ea"/>
                          <a:ea typeface="+mn-ea"/>
                        </a:rPr>
                        <a:t>분석기간 중 제주 소재의 가맹점에서 결제한 법인 고객</a:t>
                      </a:r>
                    </a:p>
                  </a:txBody>
                  <a:tcPr anchor="ctr">
                    <a:solidFill>
                      <a:srgbClr val="F3F0ED"/>
                    </a:solidFill>
                  </a:tcPr>
                </a:tc>
              </a:tr>
            </a:tbl>
          </a:graphicData>
        </a:graphic>
      </p:graphicFrame>
      <p:sp>
        <p:nvSpPr>
          <p:cNvPr id="17" name="모서리가 둥근 직사각형 16"/>
          <p:cNvSpPr/>
          <p:nvPr/>
        </p:nvSpPr>
        <p:spPr>
          <a:xfrm>
            <a:off x="262710" y="3284984"/>
            <a:ext cx="8485754" cy="3060340"/>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nvSpPr>
        <p:spPr>
          <a:xfrm>
            <a:off x="262710" y="1232756"/>
            <a:ext cx="8485754" cy="1980220"/>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176741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1880828"/>
            <a:ext cx="8244916" cy="248427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TextBox 18"/>
          <p:cNvSpPr txBox="1"/>
          <p:nvPr/>
        </p:nvSpPr>
        <p:spPr>
          <a:xfrm>
            <a:off x="1187624" y="2404487"/>
            <a:ext cx="2167581" cy="461665"/>
          </a:xfrm>
          <a:prstGeom prst="rect">
            <a:avLst/>
          </a:prstGeom>
          <a:noFill/>
        </p:spPr>
        <p:txBody>
          <a:bodyPr wrap="non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400">
                <a:solidFill>
                  <a:srgbClr val="00B050"/>
                </a:solidFill>
                <a:latin typeface="NOVA Bold" panose="00000800000000000000" pitchFamily="2" charset="-127"/>
                <a:ea typeface="NOVA Bold" panose="00000800000000000000" pitchFamily="2" charset="-127"/>
              </a:rPr>
              <a:t>Ⅱ. </a:t>
            </a:r>
            <a:r>
              <a:rPr lang="ko-KR" altLang="en-US" sz="2400" smtClean="0">
                <a:solidFill>
                  <a:srgbClr val="00B050"/>
                </a:solidFill>
                <a:latin typeface="NOVA Bold" panose="00000800000000000000" pitchFamily="2" charset="-127"/>
                <a:ea typeface="NOVA Bold" panose="00000800000000000000" pitchFamily="2" charset="-127"/>
              </a:rPr>
              <a:t>데이터 분석</a:t>
            </a:r>
            <a:endParaRPr lang="ko-KR" altLang="en-US" sz="2400">
              <a:solidFill>
                <a:srgbClr val="00B050"/>
              </a:solidFill>
              <a:latin typeface="NOVA Bold" panose="00000800000000000000" pitchFamily="2" charset="-127"/>
              <a:ea typeface="NOVA Bold" panose="00000800000000000000" pitchFamily="2" charset="-127"/>
            </a:endParaRPr>
          </a:p>
        </p:txBody>
      </p:sp>
      <p:cxnSp>
        <p:nvCxnSpPr>
          <p:cNvPr id="8" name="직선 연결선 7"/>
          <p:cNvCxnSpPr/>
          <p:nvPr/>
        </p:nvCxnSpPr>
        <p:spPr>
          <a:xfrm flipH="1">
            <a:off x="3521426" y="2168860"/>
            <a:ext cx="0" cy="194839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20197" y="2092086"/>
            <a:ext cx="4236179" cy="2025170"/>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지역별 소비패턴 총괄</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북부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남부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동부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600">
                <a:solidFill>
                  <a:srgbClr val="000000"/>
                </a:solidFill>
                <a:latin typeface="NOVA Bold" panose="00000800000000000000" pitchFamily="2" charset="-127"/>
                <a:ea typeface="NOVA Bold" panose="00000800000000000000" pitchFamily="2" charset="-127"/>
              </a:rPr>
              <a:t>서부 지역 특성 및 소비 패턴</a:t>
            </a:r>
            <a:endParaRPr lang="en-US" altLang="ko-KR" sz="1600">
              <a:solidFill>
                <a:srgbClr val="000000"/>
              </a:solidFill>
              <a:latin typeface="NOVA Bold" panose="00000800000000000000" pitchFamily="2" charset="-127"/>
              <a:ea typeface="NOVA Bold" panose="00000800000000000000" pitchFamily="2" charset="-127"/>
            </a:endParaRPr>
          </a:p>
        </p:txBody>
      </p:sp>
      <p:sp>
        <p:nvSpPr>
          <p:cNvPr id="11" name="텍스트 개체 틀 3"/>
          <p:cNvSpPr>
            <a:spLocks noGrp="1"/>
          </p:cNvSpPr>
          <p:nvPr>
            <p:ph type="body" sz="quarter" idx="12"/>
          </p:nvPr>
        </p:nvSpPr>
        <p:spPr>
          <a:xfrm>
            <a:off x="250828" y="509932"/>
            <a:ext cx="8137599" cy="284693"/>
          </a:xfrm>
        </p:spPr>
        <p:txBody>
          <a:bodyPr/>
          <a:lstStyle/>
          <a:p>
            <a:r>
              <a:rPr lang="en-US" altLang="ko-KR" smtClean="0"/>
              <a:t>Part </a:t>
            </a:r>
            <a:r>
              <a:rPr lang="en-US" altLang="ko-KR"/>
              <a:t>2</a:t>
            </a:r>
            <a:r>
              <a:rPr lang="en-US" altLang="ko-KR" smtClean="0"/>
              <a:t>.</a:t>
            </a:r>
            <a:endParaRPr lang="ko-KR" altLang="en-US"/>
          </a:p>
        </p:txBody>
      </p:sp>
    </p:spTree>
    <p:extLst>
      <p:ext uri="{BB962C8B-B14F-4D97-AF65-F5344CB8AC3E}">
        <p14:creationId xmlns:p14="http://schemas.microsoft.com/office/powerpoint/2010/main" val="4064835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a:t>
            </a:r>
            <a:r>
              <a:rPr lang="en-US" altLang="ko-KR"/>
              <a:t>2</a:t>
            </a:r>
            <a:r>
              <a:rPr lang="en-US" altLang="ko-KR" smtClean="0"/>
              <a:t>.</a:t>
            </a:r>
            <a:endParaRPr lang="ko-KR" altLang="en-US"/>
          </a:p>
        </p:txBody>
      </p:sp>
      <p:cxnSp>
        <p:nvCxnSpPr>
          <p:cNvPr id="9" name="직선 연결선 8"/>
          <p:cNvCxnSpPr/>
          <p:nvPr/>
        </p:nvCxnSpPr>
        <p:spPr>
          <a:xfrm flipH="1">
            <a:off x="4452808" y="2831073"/>
            <a:ext cx="0" cy="59127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31540" y="2848870"/>
            <a:ext cx="3888432"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smtClean="0">
                <a:solidFill>
                  <a:srgbClr val="00B050"/>
                </a:solidFill>
                <a:latin typeface="NOVA Bold" panose="00000800000000000000" pitchFamily="2" charset="-127"/>
                <a:ea typeface="NOVA Bold" panose="00000800000000000000" pitchFamily="2" charset="-127"/>
              </a:rPr>
              <a:t>Ⅱ. </a:t>
            </a:r>
            <a:r>
              <a:rPr lang="ko-KR" altLang="en-US" sz="2000" smtClean="0">
                <a:solidFill>
                  <a:srgbClr val="00B050"/>
                </a:solidFill>
                <a:latin typeface="NOVA Bold" panose="00000800000000000000" pitchFamily="2" charset="-127"/>
                <a:ea typeface="NOVA Bold" panose="00000800000000000000" pitchFamily="2" charset="-127"/>
              </a:rPr>
              <a:t>전통시장 구매고객 특성 분석</a:t>
            </a:r>
            <a:endParaRPr lang="ko-KR" altLang="en-US" sz="2000">
              <a:solidFill>
                <a:srgbClr val="00B050"/>
              </a:solidFill>
              <a:latin typeface="NOVA Bold" panose="00000800000000000000" pitchFamily="2" charset="-127"/>
              <a:ea typeface="NOVA Bold" panose="00000800000000000000" pitchFamily="2" charset="-127"/>
            </a:endParaRPr>
          </a:p>
        </p:txBody>
      </p:sp>
      <p:sp>
        <p:nvSpPr>
          <p:cNvPr id="8" name="TextBox 7"/>
          <p:cNvSpPr txBox="1"/>
          <p:nvPr/>
        </p:nvSpPr>
        <p:spPr>
          <a:xfrm>
            <a:off x="4631264" y="2668877"/>
            <a:ext cx="3757160" cy="112646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전통시장 업종 분포 및 인근 대형 마트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전통시장</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대형 마트 고객층 비교 분석</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관광객 전통시장 소비현황 분석</a:t>
            </a:r>
            <a:endParaRPr lang="en-US" altLang="ko-KR" sz="14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4241263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7763" name="Picture 3"/>
          <p:cNvPicPr>
            <a:picLocks noChangeAspect="1" noChangeArrowheads="1"/>
          </p:cNvPicPr>
          <p:nvPr/>
        </p:nvPicPr>
        <p:blipFill>
          <a:blip r:embed="rId2">
            <a:extLst>
              <a:ext uri="{28A0092B-C50C-407E-A947-70E740481C1C}">
                <a14:useLocalDpi xmlns:a14="http://schemas.microsoft.com/office/drawing/2010/main" val="0"/>
              </a:ext>
            </a:extLst>
          </a:blip>
          <a:srcRect t="15126" r="9957" b="13836"/>
          <a:stretch>
            <a:fillRect/>
          </a:stretch>
        </p:blipFill>
        <p:spPr bwMode="auto">
          <a:xfrm>
            <a:off x="5067684" y="2506132"/>
            <a:ext cx="3392748" cy="3454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내국인 카드 소비 현황</a:t>
            </a:r>
            <a:r>
              <a:rPr lang="en-US" altLang="ko-KR" smtClean="0"/>
              <a:t>(Type A)</a:t>
            </a:r>
            <a:endParaRPr lang="ko-KR" altLang="en-US"/>
          </a:p>
        </p:txBody>
      </p:sp>
      <p:sp>
        <p:nvSpPr>
          <p:cNvPr id="32" name="직사각형 31"/>
          <p:cNvSpPr/>
          <p:nvPr/>
        </p:nvSpPr>
        <p:spPr>
          <a:xfrm>
            <a:off x="467544" y="2024844"/>
            <a:ext cx="3888432"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내국인 지역별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4824028" y="2024844"/>
            <a:ext cx="3708412"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내국인 지역별 소비 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58"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59" name="모서리가 둥근 직사각형 5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60" name="직사각형 59"/>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전체 소비 중 </a:t>
            </a:r>
            <a:r>
              <a:rPr lang="en-US" altLang="ko-KR" sz="1600" spc="100">
                <a:ln>
                  <a:solidFill>
                    <a:prstClr val="black">
                      <a:alpha val="20000"/>
                    </a:prstClr>
                  </a:solidFill>
                </a:ln>
                <a:solidFill>
                  <a:srgbClr val="000000"/>
                </a:solidFill>
                <a:latin typeface="NOVA Bold"/>
                <a:ea typeface="NOVA Bold"/>
                <a:cs typeface="Arial" pitchFamily="34" charset="0"/>
              </a:rPr>
              <a:t>70%</a:t>
            </a:r>
            <a:r>
              <a:rPr lang="ko-KR" altLang="en-US" sz="1600" spc="100">
                <a:ln>
                  <a:solidFill>
                    <a:prstClr val="black">
                      <a:alpha val="20000"/>
                    </a:prstClr>
                  </a:solidFill>
                </a:ln>
                <a:solidFill>
                  <a:srgbClr val="000000"/>
                </a:solidFill>
                <a:latin typeface="NOVA Bold"/>
                <a:ea typeface="NOVA Bold"/>
                <a:cs typeface="Arial" pitchFamily="34" charset="0"/>
              </a:rPr>
              <a:t>이상이 북부에서 일어나며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서부 순으로 매출 비중이 높음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년간 내국인 소비 </a:t>
            </a:r>
            <a:r>
              <a:rPr lang="ko-KR" altLang="en-US" sz="1600" spc="100">
                <a:ln>
                  <a:solidFill>
                    <a:prstClr val="black">
                      <a:alpha val="20000"/>
                    </a:prstClr>
                  </a:solidFill>
                </a:ln>
                <a:solidFill>
                  <a:srgbClr val="000000"/>
                </a:solidFill>
                <a:latin typeface="NOVA Bold"/>
                <a:ea typeface="NOVA Bold"/>
                <a:cs typeface="Arial" pitchFamily="34" charset="0"/>
              </a:rPr>
              <a:t>성장율은</a:t>
            </a:r>
            <a:r>
              <a:rPr lang="ko-KR" altLang="en-US" sz="1600" spc="100">
                <a:ln>
                  <a:solidFill>
                    <a:prstClr val="black">
                      <a:alpha val="20000"/>
                    </a:prstClr>
                  </a:solidFill>
                </a:ln>
                <a:solidFill>
                  <a:srgbClr val="000000"/>
                </a:solidFill>
                <a:latin typeface="NOVA Bold"/>
                <a:ea typeface="NOVA Bold"/>
                <a:cs typeface="Arial" pitchFamily="34" charset="0"/>
              </a:rPr>
              <a:t> 동부가 </a:t>
            </a:r>
            <a:r>
              <a:rPr lang="en-US" altLang="ko-KR" sz="1600" spc="100">
                <a:ln>
                  <a:solidFill>
                    <a:prstClr val="black">
                      <a:alpha val="20000"/>
                    </a:prstClr>
                  </a:solidFill>
                </a:ln>
                <a:solidFill>
                  <a:srgbClr val="000000"/>
                </a:solidFill>
                <a:latin typeface="NOVA Bold"/>
                <a:ea typeface="NOVA Bold"/>
                <a:cs typeface="Arial" pitchFamily="34" charset="0"/>
              </a:rPr>
              <a:t>18.7%</a:t>
            </a:r>
            <a:r>
              <a:rPr lang="ko-KR" altLang="en-US" sz="1600" spc="100">
                <a:ln>
                  <a:solidFill>
                    <a:prstClr val="black">
                      <a:alpha val="20000"/>
                    </a:prstClr>
                  </a:solidFill>
                </a:ln>
                <a:solidFill>
                  <a:srgbClr val="000000"/>
                </a:solidFill>
                <a:latin typeface="NOVA Bold"/>
                <a:ea typeface="NOVA Bold"/>
                <a:cs typeface="Arial" pitchFamily="34" charset="0"/>
              </a:rPr>
              <a:t>로 가장 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타 지역은 </a:t>
            </a:r>
            <a:r>
              <a:rPr lang="en-US" altLang="ko-KR" sz="1600" spc="100">
                <a:ln>
                  <a:solidFill>
                    <a:prstClr val="black">
                      <a:alpha val="20000"/>
                    </a:prstClr>
                  </a:solidFill>
                </a:ln>
                <a:solidFill>
                  <a:srgbClr val="000000"/>
                </a:solidFill>
                <a:latin typeface="NOVA Bold"/>
                <a:ea typeface="NOVA Bold"/>
                <a:cs typeface="Arial" pitchFamily="34" charset="0"/>
              </a:rPr>
              <a:t>12~14%</a:t>
            </a:r>
            <a:r>
              <a:rPr lang="ko-KR" altLang="en-US" sz="1600" spc="100">
                <a:ln>
                  <a:solidFill>
                    <a:prstClr val="black">
                      <a:alpha val="20000"/>
                    </a:prstClr>
                  </a:solidFill>
                </a:ln>
                <a:solidFill>
                  <a:srgbClr val="000000"/>
                </a:solidFill>
                <a:latin typeface="NOVA Bold"/>
                <a:ea typeface="NOVA Bold"/>
                <a:cs typeface="Arial" pitchFamily="34" charset="0"/>
              </a:rPr>
              <a:t>대 성장</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endParaRPr lang="en-US" altLang="ko-KR" sz="1400" spc="100">
              <a:ln>
                <a:solidFill>
                  <a:prstClr val="black">
                    <a:alpha val="20000"/>
                  </a:prstClr>
                </a:solidFill>
              </a:ln>
              <a:solidFill>
                <a:srgbClr val="000000"/>
              </a:solidFill>
              <a:cs typeface="Arial" pitchFamily="34" charset="0"/>
            </a:endParaRPr>
          </a:p>
        </p:txBody>
      </p:sp>
      <p:sp>
        <p:nvSpPr>
          <p:cNvPr id="61" name="모서리가 둥근 직사각형 60"/>
          <p:cNvSpPr/>
          <p:nvPr/>
        </p:nvSpPr>
        <p:spPr>
          <a:xfrm>
            <a:off x="262710"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1469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348" y="2564904"/>
            <a:ext cx="4006636" cy="3564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직선 연결선 14"/>
          <p:cNvCxnSpPr/>
          <p:nvPr/>
        </p:nvCxnSpPr>
        <p:spPr>
          <a:xfrm flipH="1">
            <a:off x="471601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4644262" y="5913277"/>
            <a:ext cx="40679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법인 매출 포함</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1975801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13" name="직사각형 12"/>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공항</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 등이 위치한 북부 지역에서 대부분의 소비가 일어나며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더욱 증가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외 지역 소비는 모두 감소하였으며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서부 지역의 경우 중국인 소비 규모가 미미함</a:t>
            </a:r>
            <a:endParaRPr lang="en-US" altLang="ko-KR" sz="1400" spc="100">
              <a:ln>
                <a:solidFill>
                  <a:prstClr val="black">
                    <a:alpha val="20000"/>
                  </a:prstClr>
                </a:solidFill>
              </a:ln>
              <a:solidFill>
                <a:srgbClr val="000000"/>
              </a:solidFill>
              <a:cs typeface="Arial" pitchFamily="34" charset="0"/>
            </a:endParaRPr>
          </a:p>
        </p:txBody>
      </p:sp>
      <p:sp>
        <p:nvSpPr>
          <p:cNvPr id="15" name="텍스트 개체 틀 1"/>
          <p:cNvSpPr>
            <a:spLocks noGrp="1"/>
          </p:cNvSpPr>
          <p:nvPr>
            <p:ph type="body" sz="quarter" idx="12"/>
          </p:nvPr>
        </p:nvSpPr>
        <p:spPr>
          <a:xfrm>
            <a:off x="250828" y="509931"/>
            <a:ext cx="8137599" cy="284693"/>
          </a:xfrm>
        </p:spPr>
        <p:txBody>
          <a:bodyPr/>
          <a:lstStyle/>
          <a:p>
            <a:r>
              <a:rPr lang="ko-KR" altLang="en-US" smtClean="0"/>
              <a:t>지역별 중국인 관광객 카드 소비 현황</a:t>
            </a:r>
            <a:r>
              <a:rPr lang="en-US" altLang="ko-KR"/>
              <a:t>(Type A</a:t>
            </a:r>
            <a:r>
              <a:rPr lang="en-US" altLang="ko-KR" smtClean="0"/>
              <a:t>)</a:t>
            </a:r>
            <a:endParaRPr lang="ko-KR" altLang="en-US"/>
          </a:p>
        </p:txBody>
      </p:sp>
      <p:sp>
        <p:nvSpPr>
          <p:cNvPr id="16"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19" name="모서리가 둥근 직사각형 1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0" name="모서리가 둥근 직사각형 19"/>
          <p:cNvSpPr/>
          <p:nvPr/>
        </p:nvSpPr>
        <p:spPr>
          <a:xfrm>
            <a:off x="262710"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pSp>
        <p:nvGrpSpPr>
          <p:cNvPr id="2" name="그룹 1"/>
          <p:cNvGrpSpPr/>
          <p:nvPr/>
        </p:nvGrpSpPr>
        <p:grpSpPr>
          <a:xfrm>
            <a:off x="329123" y="2024844"/>
            <a:ext cx="8383083" cy="4320480"/>
            <a:chOff x="329123" y="2024844"/>
            <a:chExt cx="8383083" cy="4320480"/>
          </a:xfrm>
        </p:grpSpPr>
        <p:sp>
          <p:nvSpPr>
            <p:cNvPr id="32" name="직사각형 31"/>
            <p:cNvSpPr/>
            <p:nvPr/>
          </p:nvSpPr>
          <p:spPr>
            <a:xfrm>
              <a:off x="329123" y="2024844"/>
              <a:ext cx="4242877"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중국인 관광객 지역별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4824028" y="2024844"/>
              <a:ext cx="3659573"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중국인 관광객 지역별 소비 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8787" name="Picture 3"/>
            <p:cNvPicPr>
              <a:picLocks noChangeAspect="1" noChangeArrowheads="1"/>
            </p:cNvPicPr>
            <p:nvPr/>
          </p:nvPicPr>
          <p:blipFill>
            <a:blip r:embed="rId2">
              <a:extLst>
                <a:ext uri="{28A0092B-C50C-407E-A947-70E740481C1C}">
                  <a14:useLocalDpi xmlns:a14="http://schemas.microsoft.com/office/drawing/2010/main" val="0"/>
                </a:ext>
              </a:extLst>
            </a:blip>
            <a:srcRect t="16301" r="12446" b="14537"/>
            <a:stretch>
              <a:fillRect/>
            </a:stretch>
          </p:blipFill>
          <p:spPr bwMode="auto">
            <a:xfrm>
              <a:off x="4968044" y="2569060"/>
              <a:ext cx="3355941" cy="34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7087" y="2569060"/>
              <a:ext cx="4082905" cy="36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직사각형 16"/>
            <p:cNvSpPr/>
            <p:nvPr/>
          </p:nvSpPr>
          <p:spPr>
            <a:xfrm>
              <a:off x="4644262" y="5913277"/>
              <a:ext cx="40679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cxnSp>
          <p:nvCxnSpPr>
            <p:cNvPr id="18" name="직선 연결선 17"/>
            <p:cNvCxnSpPr/>
            <p:nvPr/>
          </p:nvCxnSpPr>
          <p:spPr>
            <a:xfrm flipH="1">
              <a:off x="471601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311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제주도민 개인 및 법인 카드 소비 현황</a:t>
            </a:r>
            <a:r>
              <a:rPr lang="en-US" altLang="ko-KR"/>
              <a:t>(Type A</a:t>
            </a:r>
            <a:r>
              <a:rPr lang="en-US" altLang="ko-KR" smtClean="0"/>
              <a:t>)</a:t>
            </a:r>
            <a:endParaRPr lang="ko-KR" altLang="en-US"/>
          </a:p>
        </p:txBody>
      </p:sp>
      <p:sp>
        <p:nvSpPr>
          <p:cNvPr id="32" name="직사각형 31"/>
          <p:cNvSpPr/>
          <p:nvPr/>
        </p:nvSpPr>
        <p:spPr>
          <a:xfrm>
            <a:off x="4694401" y="2024844"/>
            <a:ext cx="398205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법인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337916" y="2024844"/>
            <a:ext cx="4018059"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제주도민</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개인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4" name="직선 연결선 3"/>
          <p:cNvCxnSpPr/>
          <p:nvPr/>
        </p:nvCxnSpPr>
        <p:spPr>
          <a:xfrm flipH="1">
            <a:off x="453599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ko-KR" altLang="en-US" sz="1600" spc="100">
                <a:ln>
                  <a:solidFill>
                    <a:prstClr val="black">
                      <a:alpha val="20000"/>
                    </a:prstClr>
                  </a:solidFill>
                </a:ln>
                <a:solidFill>
                  <a:srgbClr val="000000"/>
                </a:solidFill>
                <a:latin typeface="NOVA Bold"/>
                <a:ea typeface="NOVA Bold"/>
                <a:cs typeface="Arial" pitchFamily="34" charset="0"/>
              </a:rPr>
              <a:t> 소비는 최근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년간 평균 </a:t>
            </a:r>
            <a:r>
              <a:rPr lang="en-US" altLang="ko-KR" sz="1600" spc="100">
                <a:ln>
                  <a:solidFill>
                    <a:prstClr val="black">
                      <a:alpha val="20000"/>
                    </a:prstClr>
                  </a:solidFill>
                </a:ln>
                <a:solidFill>
                  <a:srgbClr val="000000"/>
                </a:solidFill>
                <a:latin typeface="NOVA Bold"/>
                <a:ea typeface="NOVA Bold"/>
                <a:cs typeface="Arial" pitchFamily="34" charset="0"/>
              </a:rPr>
              <a:t>9.1% </a:t>
            </a:r>
            <a:r>
              <a:rPr lang="ko-KR" altLang="en-US" sz="1600" spc="100">
                <a:ln>
                  <a:solidFill>
                    <a:prstClr val="black">
                      <a:alpha val="20000"/>
                    </a:prstClr>
                  </a:solidFill>
                </a:ln>
                <a:solidFill>
                  <a:srgbClr val="000000"/>
                </a:solidFill>
                <a:latin typeface="NOVA Bold"/>
                <a:ea typeface="NOVA Bold"/>
                <a:cs typeface="Arial" pitchFamily="34" charset="0"/>
              </a:rPr>
              <a:t>성장하였으며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동부가 비교적 높은 성장세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법인 </a:t>
            </a:r>
            <a:r>
              <a:rPr lang="ko-KR" altLang="en-US" sz="1600" spc="100">
                <a:ln>
                  <a:solidFill>
                    <a:prstClr val="black">
                      <a:alpha val="20000"/>
                    </a:prstClr>
                  </a:solidFill>
                </a:ln>
                <a:solidFill>
                  <a:srgbClr val="000000"/>
                </a:solidFill>
                <a:latin typeface="NOVA Bold"/>
                <a:ea typeface="NOVA Bold"/>
                <a:cs typeface="Arial" pitchFamily="34" charset="0"/>
              </a:rPr>
              <a:t>소비금액은</a:t>
            </a:r>
            <a:r>
              <a:rPr lang="ko-KR" altLang="en-US" sz="1600" spc="100">
                <a:ln>
                  <a:solidFill>
                    <a:prstClr val="black">
                      <a:alpha val="20000"/>
                    </a:prstClr>
                  </a:solidFill>
                </a:ln>
                <a:solidFill>
                  <a:srgbClr val="000000"/>
                </a:solidFill>
                <a:latin typeface="NOVA Bold"/>
                <a:ea typeface="NOVA Bold"/>
                <a:cs typeface="Arial" pitchFamily="34" charset="0"/>
              </a:rPr>
              <a:t> 북부가 가장 높지만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동</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서부 지역의 법인 소비가 늘어나는 추세</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1"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22" name="모서리가 둥근 직사각형 2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3" name="모서리가 둥근 직사각형 22"/>
          <p:cNvSpPr/>
          <p:nvPr/>
        </p:nvSpPr>
        <p:spPr>
          <a:xfrm>
            <a:off x="298714"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589130"/>
            <a:ext cx="3966383" cy="3533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9978" y="2581838"/>
            <a:ext cx="3980474" cy="3541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79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지역별 내국인 카드 소비 현황</a:t>
            </a:r>
            <a:r>
              <a:rPr lang="en-US" altLang="ko-KR" smtClean="0"/>
              <a:t>(Type B)</a:t>
            </a:r>
            <a:endParaRPr lang="ko-KR" altLang="en-US"/>
          </a:p>
        </p:txBody>
      </p:sp>
      <p:sp>
        <p:nvSpPr>
          <p:cNvPr id="32" name="직사각형 31"/>
          <p:cNvSpPr/>
          <p:nvPr/>
        </p:nvSpPr>
        <p:spPr>
          <a:xfrm>
            <a:off x="467544" y="2024844"/>
            <a:ext cx="3888432"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내국인 지역별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4824028" y="2024844"/>
            <a:ext cx="3708412"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내국인 지역별 소비 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5" name="직사각형 24"/>
          <p:cNvSpPr/>
          <p:nvPr/>
        </p:nvSpPr>
        <p:spPr>
          <a:xfrm>
            <a:off x="4644262" y="5913277"/>
            <a:ext cx="40679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법인 매출 포함</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58"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59" name="모서리가 둥근 직사각형 5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60" name="직사각형 59"/>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북부지역의 소비가 전체의 </a:t>
            </a:r>
            <a:r>
              <a:rPr lang="en-US" altLang="ko-KR" sz="1600" spc="100">
                <a:ln>
                  <a:solidFill>
                    <a:prstClr val="black">
                      <a:alpha val="20000"/>
                    </a:prstClr>
                  </a:solidFill>
                </a:ln>
                <a:solidFill>
                  <a:srgbClr val="000000"/>
                </a:solidFill>
                <a:latin typeface="NOVA Bold"/>
                <a:ea typeface="NOVA Bold"/>
                <a:cs typeface="Arial" pitchFamily="34" charset="0"/>
              </a:rPr>
              <a:t>66%</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서부 순의 매출 비중을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소비 </a:t>
            </a:r>
            <a:r>
              <a:rPr lang="ko-KR" altLang="en-US" sz="1600" spc="100">
                <a:ln>
                  <a:solidFill>
                    <a:prstClr val="black">
                      <a:alpha val="20000"/>
                    </a:prstClr>
                  </a:solidFill>
                </a:ln>
                <a:solidFill>
                  <a:srgbClr val="000000"/>
                </a:solidFill>
                <a:latin typeface="NOVA Bold"/>
                <a:ea typeface="NOVA Bold"/>
                <a:cs typeface="Arial" pitchFamily="34" charset="0"/>
              </a:rPr>
              <a:t>성장율은</a:t>
            </a:r>
            <a:r>
              <a:rPr lang="ko-KR" altLang="en-US" sz="1600" spc="100">
                <a:ln>
                  <a:solidFill>
                    <a:prstClr val="black">
                      <a:alpha val="20000"/>
                    </a:prstClr>
                  </a:solidFill>
                </a:ln>
                <a:solidFill>
                  <a:srgbClr val="000000"/>
                </a:solidFill>
                <a:latin typeface="NOVA Bold"/>
                <a:ea typeface="NOVA Bold"/>
                <a:cs typeface="Arial" pitchFamily="34" charset="0"/>
              </a:rPr>
              <a:t> 서부가 </a:t>
            </a:r>
            <a:r>
              <a:rPr lang="en-US" altLang="ko-KR" sz="1600" spc="100">
                <a:ln>
                  <a:solidFill>
                    <a:prstClr val="black">
                      <a:alpha val="20000"/>
                    </a:prstClr>
                  </a:solidFill>
                </a:ln>
                <a:solidFill>
                  <a:srgbClr val="000000"/>
                </a:solidFill>
                <a:latin typeface="NOVA Bold"/>
                <a:ea typeface="NOVA Bold"/>
                <a:cs typeface="Arial" pitchFamily="34" charset="0"/>
              </a:rPr>
              <a:t>17.1%</a:t>
            </a:r>
            <a:r>
              <a:rPr lang="ko-KR" altLang="en-US" sz="1600" spc="100">
                <a:ln>
                  <a:solidFill>
                    <a:prstClr val="black">
                      <a:alpha val="20000"/>
                    </a:prstClr>
                  </a:solidFill>
                </a:ln>
                <a:solidFill>
                  <a:srgbClr val="000000"/>
                </a:solidFill>
                <a:latin typeface="NOVA Bold"/>
                <a:ea typeface="NOVA Bold"/>
                <a:cs typeface="Arial" pitchFamily="34" charset="0"/>
              </a:rPr>
              <a:t>로 가장 높고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동부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남부</a:t>
            </a:r>
            <a:r>
              <a:rPr lang="en-US" altLang="ko-KR" sz="1600" spc="100">
                <a:ln>
                  <a:solidFill>
                    <a:prstClr val="black">
                      <a:alpha val="20000"/>
                    </a:prstClr>
                  </a:solidFill>
                </a:ln>
                <a:solidFill>
                  <a:srgbClr val="000000"/>
                </a:solidFill>
                <a:latin typeface="NOVA Bold"/>
                <a:ea typeface="NOVA Bold"/>
                <a:cs typeface="Arial" pitchFamily="34" charset="0"/>
              </a:rPr>
              <a:t>&gt;</a:t>
            </a:r>
            <a:r>
              <a:rPr lang="ko-KR" altLang="en-US" sz="1600" spc="100">
                <a:ln>
                  <a:solidFill>
                    <a:prstClr val="black">
                      <a:alpha val="20000"/>
                    </a:prstClr>
                  </a:solidFill>
                </a:ln>
                <a:solidFill>
                  <a:srgbClr val="000000"/>
                </a:solidFill>
                <a:latin typeface="NOVA Bold"/>
                <a:ea typeface="NOVA Bold"/>
                <a:cs typeface="Arial" pitchFamily="34" charset="0"/>
              </a:rPr>
              <a:t>북부 순으로 이어짐</a:t>
            </a:r>
            <a:endParaRPr lang="en-US" altLang="ko-KR" sz="1400" spc="100">
              <a:ln>
                <a:solidFill>
                  <a:prstClr val="black">
                    <a:alpha val="20000"/>
                  </a:prstClr>
                </a:solidFill>
              </a:ln>
              <a:solidFill>
                <a:srgbClr val="000000"/>
              </a:solidFill>
              <a:cs typeface="Arial" pitchFamily="34" charset="0"/>
            </a:endParaRPr>
          </a:p>
        </p:txBody>
      </p:sp>
      <p:sp>
        <p:nvSpPr>
          <p:cNvPr id="61" name="모서리가 둥근 직사각형 60"/>
          <p:cNvSpPr/>
          <p:nvPr/>
        </p:nvSpPr>
        <p:spPr>
          <a:xfrm>
            <a:off x="262710"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t="16351" r="12446" b="15579"/>
          <a:stretch>
            <a:fillRect/>
          </a:stretch>
        </p:blipFill>
        <p:spPr bwMode="auto">
          <a:xfrm>
            <a:off x="5035198" y="2580083"/>
            <a:ext cx="3286071" cy="3297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536" y="2517668"/>
            <a:ext cx="4059731" cy="3611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직선 연결선 16"/>
          <p:cNvCxnSpPr/>
          <p:nvPr/>
        </p:nvCxnSpPr>
        <p:spPr>
          <a:xfrm flipH="1">
            <a:off x="471601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6702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2" name="직사각형 31"/>
          <p:cNvSpPr/>
          <p:nvPr/>
        </p:nvSpPr>
        <p:spPr>
          <a:xfrm>
            <a:off x="262710" y="2024844"/>
            <a:ext cx="4242877"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중국인 관광객 지역별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4824028" y="2024844"/>
            <a:ext cx="3659573"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중국인 관광객 지역별 소비 금액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3" name="직사각형 12"/>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공항</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 등이 위치한 북부 지역에서 대부분의 소비가 일어나며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더욱 증가세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외 지역에서의 중국인 관광객 소비 금액과 비중은 모두 감소</a:t>
            </a:r>
            <a:endParaRPr lang="en-US" altLang="ko-KR" sz="1400" spc="100">
              <a:ln>
                <a:solidFill>
                  <a:prstClr val="black">
                    <a:alpha val="20000"/>
                  </a:prstClr>
                </a:solidFill>
              </a:ln>
              <a:solidFill>
                <a:srgbClr val="000000"/>
              </a:solidFill>
              <a:cs typeface="Arial" pitchFamily="34" charset="0"/>
            </a:endParaRPr>
          </a:p>
        </p:txBody>
      </p:sp>
      <p:sp>
        <p:nvSpPr>
          <p:cNvPr id="15" name="텍스트 개체 틀 1"/>
          <p:cNvSpPr>
            <a:spLocks noGrp="1"/>
          </p:cNvSpPr>
          <p:nvPr>
            <p:ph type="body" sz="quarter" idx="12"/>
          </p:nvPr>
        </p:nvSpPr>
        <p:spPr>
          <a:xfrm>
            <a:off x="250828" y="509931"/>
            <a:ext cx="8137599" cy="284693"/>
          </a:xfrm>
        </p:spPr>
        <p:txBody>
          <a:bodyPr/>
          <a:lstStyle/>
          <a:p>
            <a:r>
              <a:rPr lang="ko-KR" altLang="en-US" smtClean="0"/>
              <a:t>지역별 중국인 관광객 카드 소비 현황</a:t>
            </a:r>
            <a:r>
              <a:rPr lang="en-US" altLang="ko-KR"/>
              <a:t>(Type </a:t>
            </a:r>
            <a:r>
              <a:rPr lang="en-US" altLang="ko-KR" smtClean="0"/>
              <a:t>B)</a:t>
            </a:r>
            <a:endParaRPr lang="ko-KR" altLang="en-US"/>
          </a:p>
        </p:txBody>
      </p:sp>
      <p:sp>
        <p:nvSpPr>
          <p:cNvPr id="16"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19" name="모서리가 둥근 직사각형 18"/>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0" name="모서리가 둥근 직사각형 19"/>
          <p:cNvSpPr/>
          <p:nvPr/>
        </p:nvSpPr>
        <p:spPr>
          <a:xfrm>
            <a:off x="262710"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21860" name="Picture 4"/>
          <p:cNvPicPr>
            <a:picLocks noChangeAspect="1" noChangeArrowheads="1"/>
          </p:cNvPicPr>
          <p:nvPr/>
        </p:nvPicPr>
        <p:blipFill>
          <a:blip r:embed="rId2">
            <a:extLst>
              <a:ext uri="{28A0092B-C50C-407E-A947-70E740481C1C}">
                <a14:useLocalDpi xmlns:a14="http://schemas.microsoft.com/office/drawing/2010/main" val="0"/>
              </a:ext>
            </a:extLst>
          </a:blip>
          <a:srcRect t="16301" r="12191" b="14537"/>
          <a:stretch>
            <a:fillRect/>
          </a:stretch>
        </p:blipFill>
        <p:spPr bwMode="auto">
          <a:xfrm>
            <a:off x="4942248" y="2492896"/>
            <a:ext cx="3423132" cy="3474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751" y="2573210"/>
            <a:ext cx="4078241" cy="3628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직사각형 16"/>
          <p:cNvSpPr/>
          <p:nvPr/>
        </p:nvSpPr>
        <p:spPr>
          <a:xfrm>
            <a:off x="4644262" y="5913277"/>
            <a:ext cx="40679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cxnSp>
        <p:nvCxnSpPr>
          <p:cNvPr id="18" name="직선 연결선 17"/>
          <p:cNvCxnSpPr/>
          <p:nvPr/>
        </p:nvCxnSpPr>
        <p:spPr>
          <a:xfrm flipH="1">
            <a:off x="471601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163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제주도민 개인 및 법인 카드 소비 현황</a:t>
            </a:r>
            <a:r>
              <a:rPr lang="en-US" altLang="ko-KR"/>
              <a:t>(Type </a:t>
            </a:r>
            <a:r>
              <a:rPr lang="en-US" altLang="ko-KR" smtClean="0"/>
              <a:t>B)</a:t>
            </a:r>
            <a:endParaRPr lang="ko-KR" altLang="en-US"/>
          </a:p>
        </p:txBody>
      </p:sp>
      <p:sp>
        <p:nvSpPr>
          <p:cNvPr id="32" name="직사각형 31"/>
          <p:cNvSpPr/>
          <p:nvPr/>
        </p:nvSpPr>
        <p:spPr>
          <a:xfrm>
            <a:off x="4694401" y="2024844"/>
            <a:ext cx="398205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법인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4" name="직사각형 33"/>
          <p:cNvSpPr/>
          <p:nvPr/>
        </p:nvSpPr>
        <p:spPr>
          <a:xfrm>
            <a:off x="337916" y="2024844"/>
            <a:ext cx="4018059"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지역별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제주도민</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개인 소비 금액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4" name="직선 연결선 3"/>
          <p:cNvCxnSpPr/>
          <p:nvPr/>
        </p:nvCxnSpPr>
        <p:spPr>
          <a:xfrm flipH="1">
            <a:off x="4535996" y="2240868"/>
            <a:ext cx="0" cy="3888432"/>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ko-KR" altLang="en-US" sz="1600" spc="100">
                <a:ln>
                  <a:solidFill>
                    <a:prstClr val="black">
                      <a:alpha val="20000"/>
                    </a:prstClr>
                  </a:solidFill>
                </a:ln>
                <a:solidFill>
                  <a:srgbClr val="000000"/>
                </a:solidFill>
                <a:latin typeface="NOVA Bold"/>
                <a:ea typeface="NOVA Bold"/>
                <a:cs typeface="Arial" pitchFamily="34" charset="0"/>
              </a:rPr>
              <a:t> 소비는 평균 </a:t>
            </a:r>
            <a:r>
              <a:rPr lang="en-US" altLang="ko-KR" sz="1600" spc="100">
                <a:ln>
                  <a:solidFill>
                    <a:prstClr val="black">
                      <a:alpha val="20000"/>
                    </a:prstClr>
                  </a:solidFill>
                </a:ln>
                <a:solidFill>
                  <a:srgbClr val="000000"/>
                </a:solidFill>
                <a:latin typeface="NOVA Bold"/>
                <a:ea typeface="NOVA Bold"/>
                <a:cs typeface="Arial" pitchFamily="34" charset="0"/>
              </a:rPr>
              <a:t>9.1% </a:t>
            </a:r>
            <a:r>
              <a:rPr lang="ko-KR" altLang="en-US" sz="1600" spc="100">
                <a:ln>
                  <a:solidFill>
                    <a:prstClr val="black">
                      <a:alpha val="20000"/>
                    </a:prstClr>
                  </a:solidFill>
                </a:ln>
                <a:solidFill>
                  <a:srgbClr val="000000"/>
                </a:solidFill>
                <a:latin typeface="NOVA Bold"/>
                <a:ea typeface="NOVA Bold"/>
                <a:cs typeface="Arial" pitchFamily="34" charset="0"/>
              </a:rPr>
              <a:t>성장하였으며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남부의 소비 금액 및 증가율이 모두 높음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법인 소비금액은 북부가 가장 높지만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다른 지역의 법인 소비 증가율이 높게 나타남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1" name="제목 2"/>
          <p:cNvSpPr>
            <a:spLocks noGrp="1"/>
          </p:cNvSpPr>
          <p:nvPr>
            <p:ph type="title"/>
          </p:nvPr>
        </p:nvSpPr>
        <p:spPr>
          <a:xfrm>
            <a:off x="226706" y="188640"/>
            <a:ext cx="8136880" cy="274859"/>
          </a:xfrm>
        </p:spPr>
        <p:txBody>
          <a:bodyPr/>
          <a:lstStyle/>
          <a:p>
            <a:r>
              <a:rPr lang="ko-KR" altLang="en-US" smtClean="0"/>
              <a:t>      지역별 소비패턴 총</a:t>
            </a:r>
            <a:r>
              <a:rPr lang="ko-KR" altLang="en-US"/>
              <a:t>괄</a:t>
            </a:r>
          </a:p>
        </p:txBody>
      </p:sp>
      <p:sp>
        <p:nvSpPr>
          <p:cNvPr id="22" name="모서리가 둥근 직사각형 2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sp>
        <p:nvSpPr>
          <p:cNvPr id="23" name="모서리가 둥근 직사각형 22"/>
          <p:cNvSpPr/>
          <p:nvPr/>
        </p:nvSpPr>
        <p:spPr>
          <a:xfrm>
            <a:off x="298714" y="1988840"/>
            <a:ext cx="8485754" cy="435648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80012" y="2552365"/>
            <a:ext cx="3939788" cy="350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540" y="2552365"/>
            <a:ext cx="3933942" cy="350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6073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pSp>
        <p:nvGrpSpPr>
          <p:cNvPr id="37" name="그룹 36"/>
          <p:cNvGrpSpPr/>
          <p:nvPr/>
        </p:nvGrpSpPr>
        <p:grpSpPr>
          <a:xfrm>
            <a:off x="588503" y="3555688"/>
            <a:ext cx="5027613" cy="2717628"/>
            <a:chOff x="933450" y="1233488"/>
            <a:chExt cx="7459663" cy="4032250"/>
          </a:xfrm>
        </p:grpSpPr>
        <p:sp>
          <p:nvSpPr>
            <p:cNvPr id="38" name="자유형 37"/>
            <p:cNvSpPr/>
            <p:nvPr/>
          </p:nvSpPr>
          <p:spPr bwMode="auto">
            <a:xfrm>
              <a:off x="933450" y="4043363"/>
              <a:ext cx="141288" cy="107950"/>
            </a:xfrm>
            <a:custGeom>
              <a:gdLst>
                <a:gd name="connsiteX0" fmla="*/ 129716 w 142368"/>
                <a:gd name="connsiteY0" fmla="*/ 41564 h 108852"/>
                <a:gd name="connsiteX1" fmla="*/ 105965 w 142368"/>
                <a:gd name="connsiteY1" fmla="*/ 71252 h 108852"/>
                <a:gd name="connsiteX2" fmla="*/ 94090 w 142368"/>
                <a:gd name="connsiteY2" fmla="*/ 106878 h 108852"/>
                <a:gd name="connsiteX3" fmla="*/ 5025 w 142368"/>
                <a:gd name="connsiteY3" fmla="*/ 100940 h 108852"/>
                <a:gd name="connsiteX4" fmla="*/ 10963 w 142368"/>
                <a:gd name="connsiteY4" fmla="*/ 59377 h 108852"/>
                <a:gd name="connsiteX5" fmla="*/ 46589 w 142368"/>
                <a:gd name="connsiteY5" fmla="*/ 11875 h 108852"/>
                <a:gd name="connsiteX6" fmla="*/ 64402 w 142368"/>
                <a:gd name="connsiteY6" fmla="*/ 0 h 108852"/>
                <a:gd name="connsiteX7" fmla="*/ 123778 w 142368"/>
                <a:gd name="connsiteY7" fmla="*/ 5938 h 108852"/>
                <a:gd name="connsiteX8" fmla="*/ 141591 w 142368"/>
                <a:gd name="connsiteY8" fmla="*/ 11875 h 108852"/>
                <a:gd name="connsiteX9" fmla="*/ 129716 w 142368"/>
                <a:gd name="connsiteY9" fmla="*/ 41564 h 10885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68" h="108852">
                  <a:moveTo>
                    <a:pt x="129716" y="41564"/>
                  </a:moveTo>
                  <a:cubicBezTo>
                    <a:pt x="123778" y="51460"/>
                    <a:pt x="112034" y="60126"/>
                    <a:pt x="105965" y="71252"/>
                  </a:cubicBezTo>
                  <a:cubicBezTo>
                    <a:pt x="99971" y="82241"/>
                    <a:pt x="94090" y="106878"/>
                    <a:pt x="94090" y="106878"/>
                  </a:cubicBezTo>
                  <a:cubicBezTo>
                    <a:pt x="64402" y="104899"/>
                    <a:pt x="30859" y="115702"/>
                    <a:pt x="5025" y="100940"/>
                  </a:cubicBezTo>
                  <a:cubicBezTo>
                    <a:pt x="-7126" y="93997"/>
                    <a:pt x="5939" y="72439"/>
                    <a:pt x="10963" y="59377"/>
                  </a:cubicBezTo>
                  <a:cubicBezTo>
                    <a:pt x="15185" y="48401"/>
                    <a:pt x="33499" y="22347"/>
                    <a:pt x="46589" y="11875"/>
                  </a:cubicBezTo>
                  <a:cubicBezTo>
                    <a:pt x="52161" y="7417"/>
                    <a:pt x="58464" y="3958"/>
                    <a:pt x="64402" y="0"/>
                  </a:cubicBezTo>
                  <a:cubicBezTo>
                    <a:pt x="84194" y="1979"/>
                    <a:pt x="104119" y="2914"/>
                    <a:pt x="123778" y="5938"/>
                  </a:cubicBezTo>
                  <a:cubicBezTo>
                    <a:pt x="129964" y="6890"/>
                    <a:pt x="137836" y="6868"/>
                    <a:pt x="141591" y="11875"/>
                  </a:cubicBezTo>
                  <a:cubicBezTo>
                    <a:pt x="145154" y="16625"/>
                    <a:pt x="135654" y="31668"/>
                    <a:pt x="129716" y="41564"/>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39" name="자유형 38"/>
            <p:cNvSpPr/>
            <p:nvPr/>
          </p:nvSpPr>
          <p:spPr bwMode="auto">
            <a:xfrm>
              <a:off x="1757363" y="2879725"/>
              <a:ext cx="95250" cy="76200"/>
            </a:xfrm>
            <a:custGeom>
              <a:gdLst>
                <a:gd name="connsiteX0" fmla="*/ 95322 w 95477"/>
                <a:gd name="connsiteY0" fmla="*/ 17813 h 77190"/>
                <a:gd name="connsiteX1" fmla="*/ 65634 w 95477"/>
                <a:gd name="connsiteY1" fmla="*/ 41564 h 77190"/>
                <a:gd name="connsiteX2" fmla="*/ 47821 w 95477"/>
                <a:gd name="connsiteY2" fmla="*/ 53439 h 77190"/>
                <a:gd name="connsiteX3" fmla="*/ 18132 w 95477"/>
                <a:gd name="connsiteY3" fmla="*/ 77190 h 77190"/>
                <a:gd name="connsiteX4" fmla="*/ 6257 w 95477"/>
                <a:gd name="connsiteY4" fmla="*/ 65314 h 77190"/>
                <a:gd name="connsiteX5" fmla="*/ 6257 w 95477"/>
                <a:gd name="connsiteY5" fmla="*/ 11876 h 77190"/>
                <a:gd name="connsiteX6" fmla="*/ 18132 w 95477"/>
                <a:gd name="connsiteY6" fmla="*/ 0 h 77190"/>
                <a:gd name="connsiteX7" fmla="*/ 77509 w 95477"/>
                <a:gd name="connsiteY7" fmla="*/ 17813 h 77190"/>
                <a:gd name="connsiteX8" fmla="*/ 95322 w 95477"/>
                <a:gd name="connsiteY8" fmla="*/ 17813 h 7719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77" h="77190">
                  <a:moveTo>
                    <a:pt x="95322" y="17813"/>
                  </a:moveTo>
                  <a:cubicBezTo>
                    <a:pt x="93343" y="21772"/>
                    <a:pt x="75773" y="33960"/>
                    <a:pt x="65634" y="41564"/>
                  </a:cubicBezTo>
                  <a:cubicBezTo>
                    <a:pt x="59925" y="45846"/>
                    <a:pt x="53393" y="48981"/>
                    <a:pt x="47821" y="53439"/>
                  </a:cubicBezTo>
                  <a:cubicBezTo>
                    <a:pt x="5506" y="87289"/>
                    <a:pt x="72973" y="40628"/>
                    <a:pt x="18132" y="77190"/>
                  </a:cubicBezTo>
                  <a:cubicBezTo>
                    <a:pt x="14174" y="73231"/>
                    <a:pt x="9137" y="70114"/>
                    <a:pt x="6257" y="65314"/>
                  </a:cubicBezTo>
                  <a:cubicBezTo>
                    <a:pt x="-3700" y="48718"/>
                    <a:pt x="-302" y="29366"/>
                    <a:pt x="6257" y="11876"/>
                  </a:cubicBezTo>
                  <a:cubicBezTo>
                    <a:pt x="8223" y="6634"/>
                    <a:pt x="14174" y="3959"/>
                    <a:pt x="18132" y="0"/>
                  </a:cubicBezTo>
                  <a:cubicBezTo>
                    <a:pt x="58830" y="5814"/>
                    <a:pt x="52095" y="-1247"/>
                    <a:pt x="77509" y="17813"/>
                  </a:cubicBezTo>
                  <a:cubicBezTo>
                    <a:pt x="79748" y="19493"/>
                    <a:pt x="97301" y="13854"/>
                    <a:pt x="95322" y="17813"/>
                  </a:cubicBez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0" name="자유형 39"/>
            <p:cNvSpPr/>
            <p:nvPr/>
          </p:nvSpPr>
          <p:spPr bwMode="auto">
            <a:xfrm>
              <a:off x="1382713" y="1722438"/>
              <a:ext cx="511175" cy="461962"/>
            </a:xfrm>
            <a:custGeom>
              <a:gdLst>
                <a:gd name="connsiteX0" fmla="*/ 333178 w 511308"/>
                <a:gd name="connsiteY0" fmla="*/ 451262 h 463138"/>
                <a:gd name="connsiteX1" fmla="*/ 273802 w 511308"/>
                <a:gd name="connsiteY1" fmla="*/ 451262 h 463138"/>
                <a:gd name="connsiteX2" fmla="*/ 255989 w 511308"/>
                <a:gd name="connsiteY2" fmla="*/ 463138 h 463138"/>
                <a:gd name="connsiteX3" fmla="*/ 220363 w 511308"/>
                <a:gd name="connsiteY3" fmla="*/ 457200 h 463138"/>
                <a:gd name="connsiteX4" fmla="*/ 178799 w 511308"/>
                <a:gd name="connsiteY4" fmla="*/ 451262 h 463138"/>
                <a:gd name="connsiteX5" fmla="*/ 166924 w 511308"/>
                <a:gd name="connsiteY5" fmla="*/ 433449 h 463138"/>
                <a:gd name="connsiteX6" fmla="*/ 190675 w 511308"/>
                <a:gd name="connsiteY6" fmla="*/ 397823 h 463138"/>
                <a:gd name="connsiteX7" fmla="*/ 196612 w 511308"/>
                <a:gd name="connsiteY7" fmla="*/ 380010 h 463138"/>
                <a:gd name="connsiteX8" fmla="*/ 178799 w 511308"/>
                <a:gd name="connsiteY8" fmla="*/ 362197 h 463138"/>
                <a:gd name="connsiteX9" fmla="*/ 160986 w 511308"/>
                <a:gd name="connsiteY9" fmla="*/ 350322 h 463138"/>
                <a:gd name="connsiteX10" fmla="*/ 155049 w 511308"/>
                <a:gd name="connsiteY10" fmla="*/ 332509 h 463138"/>
                <a:gd name="connsiteX11" fmla="*/ 149111 w 511308"/>
                <a:gd name="connsiteY11" fmla="*/ 249382 h 463138"/>
                <a:gd name="connsiteX12" fmla="*/ 131298 w 511308"/>
                <a:gd name="connsiteY12" fmla="*/ 237507 h 463138"/>
                <a:gd name="connsiteX13" fmla="*/ 101610 w 511308"/>
                <a:gd name="connsiteY13" fmla="*/ 213756 h 463138"/>
                <a:gd name="connsiteX14" fmla="*/ 89734 w 511308"/>
                <a:gd name="connsiteY14" fmla="*/ 190005 h 463138"/>
                <a:gd name="connsiteX15" fmla="*/ 60046 w 511308"/>
                <a:gd name="connsiteY15" fmla="*/ 148442 h 463138"/>
                <a:gd name="connsiteX16" fmla="*/ 54108 w 511308"/>
                <a:gd name="connsiteY16" fmla="*/ 130629 h 463138"/>
                <a:gd name="connsiteX17" fmla="*/ 24420 w 511308"/>
                <a:gd name="connsiteY17" fmla="*/ 124691 h 463138"/>
                <a:gd name="connsiteX18" fmla="*/ 6607 w 511308"/>
                <a:gd name="connsiteY18" fmla="*/ 112816 h 463138"/>
                <a:gd name="connsiteX19" fmla="*/ 669 w 511308"/>
                <a:gd name="connsiteY19" fmla="*/ 95003 h 463138"/>
                <a:gd name="connsiteX20" fmla="*/ 18482 w 511308"/>
                <a:gd name="connsiteY20" fmla="*/ 89065 h 463138"/>
                <a:gd name="connsiteX21" fmla="*/ 83797 w 511308"/>
                <a:gd name="connsiteY21" fmla="*/ 83127 h 463138"/>
                <a:gd name="connsiteX22" fmla="*/ 113485 w 511308"/>
                <a:gd name="connsiteY22" fmla="*/ 53439 h 463138"/>
                <a:gd name="connsiteX23" fmla="*/ 137236 w 511308"/>
                <a:gd name="connsiteY23" fmla="*/ 59377 h 463138"/>
                <a:gd name="connsiteX24" fmla="*/ 160986 w 511308"/>
                <a:gd name="connsiteY24" fmla="*/ 95003 h 463138"/>
                <a:gd name="connsiteX25" fmla="*/ 184737 w 511308"/>
                <a:gd name="connsiteY25" fmla="*/ 124691 h 463138"/>
                <a:gd name="connsiteX26" fmla="*/ 226300 w 511308"/>
                <a:gd name="connsiteY26" fmla="*/ 118753 h 463138"/>
                <a:gd name="connsiteX27" fmla="*/ 238176 w 511308"/>
                <a:gd name="connsiteY27" fmla="*/ 100940 h 463138"/>
                <a:gd name="connsiteX28" fmla="*/ 255989 w 511308"/>
                <a:gd name="connsiteY28" fmla="*/ 95003 h 463138"/>
                <a:gd name="connsiteX29" fmla="*/ 273802 w 511308"/>
                <a:gd name="connsiteY29" fmla="*/ 100940 h 463138"/>
                <a:gd name="connsiteX30" fmla="*/ 374742 w 511308"/>
                <a:gd name="connsiteY30" fmla="*/ 83127 h 463138"/>
                <a:gd name="connsiteX31" fmla="*/ 386617 w 511308"/>
                <a:gd name="connsiteY31" fmla="*/ 65314 h 463138"/>
                <a:gd name="connsiteX32" fmla="*/ 398493 w 511308"/>
                <a:gd name="connsiteY32" fmla="*/ 0 h 463138"/>
                <a:gd name="connsiteX33" fmla="*/ 416306 w 511308"/>
                <a:gd name="connsiteY33" fmla="*/ 11875 h 463138"/>
                <a:gd name="connsiteX34" fmla="*/ 451932 w 511308"/>
                <a:gd name="connsiteY34" fmla="*/ 23751 h 463138"/>
                <a:gd name="connsiteX35" fmla="*/ 493495 w 511308"/>
                <a:gd name="connsiteY35" fmla="*/ 35626 h 463138"/>
                <a:gd name="connsiteX36" fmla="*/ 505371 w 511308"/>
                <a:gd name="connsiteY36" fmla="*/ 47501 h 463138"/>
                <a:gd name="connsiteX37" fmla="*/ 493495 w 511308"/>
                <a:gd name="connsiteY37" fmla="*/ 59377 h 463138"/>
                <a:gd name="connsiteX38" fmla="*/ 481620 w 511308"/>
                <a:gd name="connsiteY38" fmla="*/ 77190 h 463138"/>
                <a:gd name="connsiteX39" fmla="*/ 487558 w 511308"/>
                <a:gd name="connsiteY39" fmla="*/ 130629 h 463138"/>
                <a:gd name="connsiteX40" fmla="*/ 505371 w 511308"/>
                <a:gd name="connsiteY40" fmla="*/ 136566 h 463138"/>
                <a:gd name="connsiteX41" fmla="*/ 511308 w 511308"/>
                <a:gd name="connsiteY41" fmla="*/ 154379 h 463138"/>
                <a:gd name="connsiteX42" fmla="*/ 505371 w 511308"/>
                <a:gd name="connsiteY42" fmla="*/ 172192 h 463138"/>
                <a:gd name="connsiteX43" fmla="*/ 469745 w 511308"/>
                <a:gd name="connsiteY43" fmla="*/ 190005 h 463138"/>
                <a:gd name="connsiteX44" fmla="*/ 434119 w 511308"/>
                <a:gd name="connsiteY44" fmla="*/ 195943 h 463138"/>
                <a:gd name="connsiteX45" fmla="*/ 428181 w 511308"/>
                <a:gd name="connsiteY45" fmla="*/ 213756 h 463138"/>
                <a:gd name="connsiteX46" fmla="*/ 315365 w 511308"/>
                <a:gd name="connsiteY46" fmla="*/ 231569 h 463138"/>
                <a:gd name="connsiteX47" fmla="*/ 273802 w 511308"/>
                <a:gd name="connsiteY47" fmla="*/ 255320 h 463138"/>
                <a:gd name="connsiteX48" fmla="*/ 261926 w 511308"/>
                <a:gd name="connsiteY48" fmla="*/ 267195 h 463138"/>
                <a:gd name="connsiteX49" fmla="*/ 250051 w 511308"/>
                <a:gd name="connsiteY49" fmla="*/ 302821 h 463138"/>
                <a:gd name="connsiteX50" fmla="*/ 244113 w 511308"/>
                <a:gd name="connsiteY50" fmla="*/ 320634 h 463138"/>
                <a:gd name="connsiteX51" fmla="*/ 250051 w 511308"/>
                <a:gd name="connsiteY51" fmla="*/ 391886 h 463138"/>
                <a:gd name="connsiteX52" fmla="*/ 267864 w 511308"/>
                <a:gd name="connsiteY52" fmla="*/ 397823 h 463138"/>
                <a:gd name="connsiteX53" fmla="*/ 339116 w 511308"/>
                <a:gd name="connsiteY53" fmla="*/ 403761 h 463138"/>
                <a:gd name="connsiteX54" fmla="*/ 339116 w 511308"/>
                <a:gd name="connsiteY54" fmla="*/ 451262 h 463138"/>
                <a:gd name="connsiteX55" fmla="*/ 333178 w 511308"/>
                <a:gd name="connsiteY55" fmla="*/ 451262 h 46313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1308" h="463138">
                  <a:moveTo>
                    <a:pt x="333178" y="451262"/>
                  </a:moveTo>
                  <a:cubicBezTo>
                    <a:pt x="322292" y="451262"/>
                    <a:pt x="301337" y="440936"/>
                    <a:pt x="273802" y="451262"/>
                  </a:cubicBezTo>
                  <a:cubicBezTo>
                    <a:pt x="267120" y="453768"/>
                    <a:pt x="261927" y="459179"/>
                    <a:pt x="255989" y="463138"/>
                  </a:cubicBezTo>
                  <a:lnTo>
                    <a:pt x="220363" y="457200"/>
                  </a:lnTo>
                  <a:cubicBezTo>
                    <a:pt x="206530" y="455072"/>
                    <a:pt x="191588" y="456946"/>
                    <a:pt x="178799" y="451262"/>
                  </a:cubicBezTo>
                  <a:cubicBezTo>
                    <a:pt x="172278" y="448364"/>
                    <a:pt x="170882" y="439387"/>
                    <a:pt x="166924" y="433449"/>
                  </a:cubicBezTo>
                  <a:cubicBezTo>
                    <a:pt x="181044" y="391091"/>
                    <a:pt x="161022" y="442304"/>
                    <a:pt x="190675" y="397823"/>
                  </a:cubicBezTo>
                  <a:cubicBezTo>
                    <a:pt x="194147" y="392615"/>
                    <a:pt x="194633" y="385948"/>
                    <a:pt x="196612" y="380010"/>
                  </a:cubicBezTo>
                  <a:cubicBezTo>
                    <a:pt x="190674" y="374072"/>
                    <a:pt x="185250" y="367573"/>
                    <a:pt x="178799" y="362197"/>
                  </a:cubicBezTo>
                  <a:cubicBezTo>
                    <a:pt x="173317" y="357629"/>
                    <a:pt x="165444" y="355894"/>
                    <a:pt x="160986" y="350322"/>
                  </a:cubicBezTo>
                  <a:cubicBezTo>
                    <a:pt x="157076" y="345435"/>
                    <a:pt x="157028" y="338447"/>
                    <a:pt x="155049" y="332509"/>
                  </a:cubicBezTo>
                  <a:cubicBezTo>
                    <a:pt x="153070" y="304800"/>
                    <a:pt x="155849" y="276332"/>
                    <a:pt x="149111" y="249382"/>
                  </a:cubicBezTo>
                  <a:cubicBezTo>
                    <a:pt x="147380" y="242459"/>
                    <a:pt x="136870" y="241965"/>
                    <a:pt x="131298" y="237507"/>
                  </a:cubicBezTo>
                  <a:cubicBezTo>
                    <a:pt x="88995" y="203664"/>
                    <a:pt x="156436" y="250306"/>
                    <a:pt x="101610" y="213756"/>
                  </a:cubicBezTo>
                  <a:cubicBezTo>
                    <a:pt x="97651" y="205839"/>
                    <a:pt x="94126" y="197690"/>
                    <a:pt x="89734" y="190005"/>
                  </a:cubicBezTo>
                  <a:cubicBezTo>
                    <a:pt x="82785" y="177845"/>
                    <a:pt x="67697" y="158643"/>
                    <a:pt x="60046" y="148442"/>
                  </a:cubicBezTo>
                  <a:cubicBezTo>
                    <a:pt x="58067" y="142504"/>
                    <a:pt x="59316" y="134101"/>
                    <a:pt x="54108" y="130629"/>
                  </a:cubicBezTo>
                  <a:cubicBezTo>
                    <a:pt x="45711" y="125031"/>
                    <a:pt x="33869" y="128235"/>
                    <a:pt x="24420" y="124691"/>
                  </a:cubicBezTo>
                  <a:cubicBezTo>
                    <a:pt x="17738" y="122185"/>
                    <a:pt x="12545" y="116774"/>
                    <a:pt x="6607" y="112816"/>
                  </a:cubicBezTo>
                  <a:cubicBezTo>
                    <a:pt x="4628" y="106878"/>
                    <a:pt x="-2130" y="100601"/>
                    <a:pt x="669" y="95003"/>
                  </a:cubicBezTo>
                  <a:cubicBezTo>
                    <a:pt x="3468" y="89405"/>
                    <a:pt x="12286" y="89950"/>
                    <a:pt x="18482" y="89065"/>
                  </a:cubicBezTo>
                  <a:cubicBezTo>
                    <a:pt x="40124" y="85973"/>
                    <a:pt x="62025" y="85106"/>
                    <a:pt x="83797" y="83127"/>
                  </a:cubicBezTo>
                  <a:cubicBezTo>
                    <a:pt x="90464" y="73126"/>
                    <a:pt x="98901" y="55522"/>
                    <a:pt x="113485" y="53439"/>
                  </a:cubicBezTo>
                  <a:cubicBezTo>
                    <a:pt x="121564" y="52285"/>
                    <a:pt x="129319" y="57398"/>
                    <a:pt x="137236" y="59377"/>
                  </a:cubicBezTo>
                  <a:cubicBezTo>
                    <a:pt x="145153" y="71252"/>
                    <a:pt x="150894" y="84911"/>
                    <a:pt x="160986" y="95003"/>
                  </a:cubicBezTo>
                  <a:cubicBezTo>
                    <a:pt x="177908" y="111924"/>
                    <a:pt x="169757" y="102220"/>
                    <a:pt x="184737" y="124691"/>
                  </a:cubicBezTo>
                  <a:cubicBezTo>
                    <a:pt x="198591" y="122712"/>
                    <a:pt x="213511" y="124437"/>
                    <a:pt x="226300" y="118753"/>
                  </a:cubicBezTo>
                  <a:cubicBezTo>
                    <a:pt x="232821" y="115855"/>
                    <a:pt x="232603" y="105398"/>
                    <a:pt x="238176" y="100940"/>
                  </a:cubicBezTo>
                  <a:cubicBezTo>
                    <a:pt x="243063" y="97030"/>
                    <a:pt x="250051" y="96982"/>
                    <a:pt x="255989" y="95003"/>
                  </a:cubicBezTo>
                  <a:cubicBezTo>
                    <a:pt x="261927" y="96982"/>
                    <a:pt x="267554" y="101308"/>
                    <a:pt x="273802" y="100940"/>
                  </a:cubicBezTo>
                  <a:cubicBezTo>
                    <a:pt x="335785" y="97294"/>
                    <a:pt x="336489" y="95879"/>
                    <a:pt x="374742" y="83127"/>
                  </a:cubicBezTo>
                  <a:cubicBezTo>
                    <a:pt x="378700" y="77189"/>
                    <a:pt x="383426" y="71697"/>
                    <a:pt x="386617" y="65314"/>
                  </a:cubicBezTo>
                  <a:cubicBezTo>
                    <a:pt x="395771" y="47007"/>
                    <a:pt x="396446" y="16378"/>
                    <a:pt x="398493" y="0"/>
                  </a:cubicBezTo>
                  <a:cubicBezTo>
                    <a:pt x="404431" y="3958"/>
                    <a:pt x="409785" y="8977"/>
                    <a:pt x="416306" y="11875"/>
                  </a:cubicBezTo>
                  <a:cubicBezTo>
                    <a:pt x="427745" y="16959"/>
                    <a:pt x="440057" y="19793"/>
                    <a:pt x="451932" y="23751"/>
                  </a:cubicBezTo>
                  <a:cubicBezTo>
                    <a:pt x="477475" y="32265"/>
                    <a:pt x="463688" y="28174"/>
                    <a:pt x="493495" y="35626"/>
                  </a:cubicBezTo>
                  <a:cubicBezTo>
                    <a:pt x="497454" y="39584"/>
                    <a:pt x="505371" y="41903"/>
                    <a:pt x="505371" y="47501"/>
                  </a:cubicBezTo>
                  <a:cubicBezTo>
                    <a:pt x="505371" y="53099"/>
                    <a:pt x="496992" y="55005"/>
                    <a:pt x="493495" y="59377"/>
                  </a:cubicBezTo>
                  <a:cubicBezTo>
                    <a:pt x="489037" y="64949"/>
                    <a:pt x="485578" y="71252"/>
                    <a:pt x="481620" y="77190"/>
                  </a:cubicBezTo>
                  <a:cubicBezTo>
                    <a:pt x="483599" y="95003"/>
                    <a:pt x="480902" y="113988"/>
                    <a:pt x="487558" y="130629"/>
                  </a:cubicBezTo>
                  <a:cubicBezTo>
                    <a:pt x="489883" y="136440"/>
                    <a:pt x="500945" y="132140"/>
                    <a:pt x="505371" y="136566"/>
                  </a:cubicBezTo>
                  <a:cubicBezTo>
                    <a:pt x="509797" y="140992"/>
                    <a:pt x="509329" y="148441"/>
                    <a:pt x="511308" y="154379"/>
                  </a:cubicBezTo>
                  <a:cubicBezTo>
                    <a:pt x="509329" y="160317"/>
                    <a:pt x="508591" y="166825"/>
                    <a:pt x="505371" y="172192"/>
                  </a:cubicBezTo>
                  <a:cubicBezTo>
                    <a:pt x="496428" y="187097"/>
                    <a:pt x="486240" y="186706"/>
                    <a:pt x="469745" y="190005"/>
                  </a:cubicBezTo>
                  <a:cubicBezTo>
                    <a:pt x="457940" y="192366"/>
                    <a:pt x="445994" y="193964"/>
                    <a:pt x="434119" y="195943"/>
                  </a:cubicBezTo>
                  <a:cubicBezTo>
                    <a:pt x="432140" y="201881"/>
                    <a:pt x="432091" y="208869"/>
                    <a:pt x="428181" y="213756"/>
                  </a:cubicBezTo>
                  <a:cubicBezTo>
                    <a:pt x="405686" y="241873"/>
                    <a:pt x="320920" y="231222"/>
                    <a:pt x="315365" y="231569"/>
                  </a:cubicBezTo>
                  <a:cubicBezTo>
                    <a:pt x="299107" y="239698"/>
                    <a:pt x="287793" y="244127"/>
                    <a:pt x="273802" y="255320"/>
                  </a:cubicBezTo>
                  <a:cubicBezTo>
                    <a:pt x="269431" y="258817"/>
                    <a:pt x="265885" y="263237"/>
                    <a:pt x="261926" y="267195"/>
                  </a:cubicBezTo>
                  <a:lnTo>
                    <a:pt x="250051" y="302821"/>
                  </a:lnTo>
                  <a:lnTo>
                    <a:pt x="244113" y="320634"/>
                  </a:lnTo>
                  <a:cubicBezTo>
                    <a:pt x="246092" y="344385"/>
                    <a:pt x="243042" y="369107"/>
                    <a:pt x="250051" y="391886"/>
                  </a:cubicBezTo>
                  <a:cubicBezTo>
                    <a:pt x="251892" y="397868"/>
                    <a:pt x="261660" y="396996"/>
                    <a:pt x="267864" y="397823"/>
                  </a:cubicBezTo>
                  <a:cubicBezTo>
                    <a:pt x="291488" y="400973"/>
                    <a:pt x="315365" y="401782"/>
                    <a:pt x="339116" y="403761"/>
                  </a:cubicBezTo>
                  <a:cubicBezTo>
                    <a:pt x="345071" y="421626"/>
                    <a:pt x="351400" y="430790"/>
                    <a:pt x="339116" y="451262"/>
                  </a:cubicBezTo>
                  <a:cubicBezTo>
                    <a:pt x="337079" y="454656"/>
                    <a:pt x="344064" y="451262"/>
                    <a:pt x="333178" y="451262"/>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1" name="자유형 40"/>
            <p:cNvSpPr/>
            <p:nvPr/>
          </p:nvSpPr>
          <p:spPr bwMode="auto">
            <a:xfrm>
              <a:off x="1038225" y="1508125"/>
              <a:ext cx="274638" cy="274638"/>
            </a:xfrm>
            <a:custGeom>
              <a:gdLst>
                <a:gd name="connsiteX0" fmla="*/ 256200 w 274013"/>
                <a:gd name="connsiteY0" fmla="*/ 243444 h 275076"/>
                <a:gd name="connsiteX1" fmla="*/ 238387 w 274013"/>
                <a:gd name="connsiteY1" fmla="*/ 273133 h 275076"/>
                <a:gd name="connsiteX2" fmla="*/ 202761 w 274013"/>
                <a:gd name="connsiteY2" fmla="*/ 255320 h 275076"/>
                <a:gd name="connsiteX3" fmla="*/ 196824 w 274013"/>
                <a:gd name="connsiteY3" fmla="*/ 237507 h 275076"/>
                <a:gd name="connsiteX4" fmla="*/ 161198 w 274013"/>
                <a:gd name="connsiteY4" fmla="*/ 219694 h 275076"/>
                <a:gd name="connsiteX5" fmla="*/ 149322 w 274013"/>
                <a:gd name="connsiteY5" fmla="*/ 207818 h 275076"/>
                <a:gd name="connsiteX6" fmla="*/ 131509 w 274013"/>
                <a:gd name="connsiteY6" fmla="*/ 195943 h 275076"/>
                <a:gd name="connsiteX7" fmla="*/ 113696 w 274013"/>
                <a:gd name="connsiteY7" fmla="*/ 160317 h 275076"/>
                <a:gd name="connsiteX8" fmla="*/ 101821 w 274013"/>
                <a:gd name="connsiteY8" fmla="*/ 142504 h 275076"/>
                <a:gd name="connsiteX9" fmla="*/ 72133 w 274013"/>
                <a:gd name="connsiteY9" fmla="*/ 89065 h 275076"/>
                <a:gd name="connsiteX10" fmla="*/ 78071 w 274013"/>
                <a:gd name="connsiteY10" fmla="*/ 71252 h 275076"/>
                <a:gd name="connsiteX11" fmla="*/ 24632 w 274013"/>
                <a:gd name="connsiteY11" fmla="*/ 47502 h 275076"/>
                <a:gd name="connsiteX12" fmla="*/ 6819 w 274013"/>
                <a:gd name="connsiteY12" fmla="*/ 41564 h 275076"/>
                <a:gd name="connsiteX13" fmla="*/ 881 w 274013"/>
                <a:gd name="connsiteY13" fmla="*/ 17813 h 275076"/>
                <a:gd name="connsiteX14" fmla="*/ 36507 w 274013"/>
                <a:gd name="connsiteY14" fmla="*/ 0 h 275076"/>
                <a:gd name="connsiteX15" fmla="*/ 89946 w 274013"/>
                <a:gd name="connsiteY15" fmla="*/ 11876 h 275076"/>
                <a:gd name="connsiteX16" fmla="*/ 107759 w 274013"/>
                <a:gd name="connsiteY16" fmla="*/ 23751 h 275076"/>
                <a:gd name="connsiteX17" fmla="*/ 137447 w 274013"/>
                <a:gd name="connsiteY17" fmla="*/ 47502 h 275076"/>
                <a:gd name="connsiteX18" fmla="*/ 155260 w 274013"/>
                <a:gd name="connsiteY18" fmla="*/ 59377 h 275076"/>
                <a:gd name="connsiteX19" fmla="*/ 190886 w 274013"/>
                <a:gd name="connsiteY19" fmla="*/ 71252 h 275076"/>
                <a:gd name="connsiteX20" fmla="*/ 208699 w 274013"/>
                <a:gd name="connsiteY20" fmla="*/ 77190 h 275076"/>
                <a:gd name="connsiteX21" fmla="*/ 214637 w 274013"/>
                <a:gd name="connsiteY21" fmla="*/ 95003 h 275076"/>
                <a:gd name="connsiteX22" fmla="*/ 202761 w 274013"/>
                <a:gd name="connsiteY22" fmla="*/ 106878 h 275076"/>
                <a:gd name="connsiteX23" fmla="*/ 196824 w 274013"/>
                <a:gd name="connsiteY23" fmla="*/ 124691 h 275076"/>
                <a:gd name="connsiteX24" fmla="*/ 202761 w 274013"/>
                <a:gd name="connsiteY24" fmla="*/ 142504 h 275076"/>
                <a:gd name="connsiteX25" fmla="*/ 256200 w 274013"/>
                <a:gd name="connsiteY25" fmla="*/ 160317 h 275076"/>
                <a:gd name="connsiteX26" fmla="*/ 256200 w 274013"/>
                <a:gd name="connsiteY26" fmla="*/ 184068 h 275076"/>
                <a:gd name="connsiteX27" fmla="*/ 274013 w 274013"/>
                <a:gd name="connsiteY27" fmla="*/ 237507 h 275076"/>
                <a:gd name="connsiteX28" fmla="*/ 256200 w 274013"/>
                <a:gd name="connsiteY28" fmla="*/ 243444 h 2750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4013" h="275076">
                  <a:moveTo>
                    <a:pt x="256200" y="243444"/>
                  </a:moveTo>
                  <a:cubicBezTo>
                    <a:pt x="250262" y="249382"/>
                    <a:pt x="248407" y="267407"/>
                    <a:pt x="238387" y="273133"/>
                  </a:cubicBezTo>
                  <a:cubicBezTo>
                    <a:pt x="224461" y="281091"/>
                    <a:pt x="209942" y="262501"/>
                    <a:pt x="202761" y="255320"/>
                  </a:cubicBezTo>
                  <a:cubicBezTo>
                    <a:pt x="200782" y="249382"/>
                    <a:pt x="200734" y="242394"/>
                    <a:pt x="196824" y="237507"/>
                  </a:cubicBezTo>
                  <a:cubicBezTo>
                    <a:pt x="188452" y="227041"/>
                    <a:pt x="172934" y="223606"/>
                    <a:pt x="161198" y="219694"/>
                  </a:cubicBezTo>
                  <a:cubicBezTo>
                    <a:pt x="157239" y="215735"/>
                    <a:pt x="153694" y="211315"/>
                    <a:pt x="149322" y="207818"/>
                  </a:cubicBezTo>
                  <a:cubicBezTo>
                    <a:pt x="143750" y="203360"/>
                    <a:pt x="136555" y="200989"/>
                    <a:pt x="131509" y="195943"/>
                  </a:cubicBezTo>
                  <a:cubicBezTo>
                    <a:pt x="114495" y="178929"/>
                    <a:pt x="123353" y="179632"/>
                    <a:pt x="113696" y="160317"/>
                  </a:cubicBezTo>
                  <a:cubicBezTo>
                    <a:pt x="110505" y="153934"/>
                    <a:pt x="105779" y="148442"/>
                    <a:pt x="101821" y="142504"/>
                  </a:cubicBezTo>
                  <a:cubicBezTo>
                    <a:pt x="87291" y="98912"/>
                    <a:pt x="98797" y="115729"/>
                    <a:pt x="72133" y="89065"/>
                  </a:cubicBezTo>
                  <a:cubicBezTo>
                    <a:pt x="74112" y="83127"/>
                    <a:pt x="78071" y="77511"/>
                    <a:pt x="78071" y="71252"/>
                  </a:cubicBezTo>
                  <a:cubicBezTo>
                    <a:pt x="78071" y="39674"/>
                    <a:pt x="50339" y="50715"/>
                    <a:pt x="24632" y="47502"/>
                  </a:cubicBezTo>
                  <a:cubicBezTo>
                    <a:pt x="18694" y="45523"/>
                    <a:pt x="10729" y="46451"/>
                    <a:pt x="6819" y="41564"/>
                  </a:cubicBezTo>
                  <a:cubicBezTo>
                    <a:pt x="1721" y="35192"/>
                    <a:pt x="-1700" y="25555"/>
                    <a:pt x="881" y="17813"/>
                  </a:cubicBezTo>
                  <a:cubicBezTo>
                    <a:pt x="3758" y="9181"/>
                    <a:pt x="29591" y="2305"/>
                    <a:pt x="36507" y="0"/>
                  </a:cubicBezTo>
                  <a:cubicBezTo>
                    <a:pt x="50193" y="2281"/>
                    <a:pt x="75328" y="4567"/>
                    <a:pt x="89946" y="11876"/>
                  </a:cubicBezTo>
                  <a:cubicBezTo>
                    <a:pt x="96329" y="15067"/>
                    <a:pt x="101821" y="19793"/>
                    <a:pt x="107759" y="23751"/>
                  </a:cubicBezTo>
                  <a:cubicBezTo>
                    <a:pt x="127776" y="53778"/>
                    <a:pt x="108768" y="33162"/>
                    <a:pt x="137447" y="47502"/>
                  </a:cubicBezTo>
                  <a:cubicBezTo>
                    <a:pt x="143830" y="50693"/>
                    <a:pt x="148739" y="56479"/>
                    <a:pt x="155260" y="59377"/>
                  </a:cubicBezTo>
                  <a:cubicBezTo>
                    <a:pt x="166699" y="64461"/>
                    <a:pt x="179011" y="67294"/>
                    <a:pt x="190886" y="71252"/>
                  </a:cubicBezTo>
                  <a:lnTo>
                    <a:pt x="208699" y="77190"/>
                  </a:lnTo>
                  <a:cubicBezTo>
                    <a:pt x="210678" y="83128"/>
                    <a:pt x="215865" y="88866"/>
                    <a:pt x="214637" y="95003"/>
                  </a:cubicBezTo>
                  <a:cubicBezTo>
                    <a:pt x="213539" y="100492"/>
                    <a:pt x="205641" y="102078"/>
                    <a:pt x="202761" y="106878"/>
                  </a:cubicBezTo>
                  <a:cubicBezTo>
                    <a:pt x="199541" y="112245"/>
                    <a:pt x="198803" y="118753"/>
                    <a:pt x="196824" y="124691"/>
                  </a:cubicBezTo>
                  <a:cubicBezTo>
                    <a:pt x="198803" y="130629"/>
                    <a:pt x="199541" y="137137"/>
                    <a:pt x="202761" y="142504"/>
                  </a:cubicBezTo>
                  <a:cubicBezTo>
                    <a:pt x="215007" y="162914"/>
                    <a:pt x="232911" y="156990"/>
                    <a:pt x="256200" y="160317"/>
                  </a:cubicBezTo>
                  <a:cubicBezTo>
                    <a:pt x="284350" y="188465"/>
                    <a:pt x="259719" y="155919"/>
                    <a:pt x="256200" y="184068"/>
                  </a:cubicBezTo>
                  <a:cubicBezTo>
                    <a:pt x="252832" y="211013"/>
                    <a:pt x="261672" y="218994"/>
                    <a:pt x="274013" y="237507"/>
                  </a:cubicBezTo>
                  <a:cubicBezTo>
                    <a:pt x="251260" y="252676"/>
                    <a:pt x="262138" y="237506"/>
                    <a:pt x="256200" y="243444"/>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3" name="자유형 42"/>
            <p:cNvSpPr/>
            <p:nvPr/>
          </p:nvSpPr>
          <p:spPr bwMode="auto">
            <a:xfrm>
              <a:off x="4779963" y="5135563"/>
              <a:ext cx="77787" cy="60325"/>
            </a:xfrm>
            <a:custGeom>
              <a:gdLst>
                <a:gd name="connsiteX0" fmla="*/ 77190 w 77985"/>
                <a:gd name="connsiteY0" fmla="*/ 29739 h 59428"/>
                <a:gd name="connsiteX1" fmla="*/ 29688 w 77985"/>
                <a:gd name="connsiteY1" fmla="*/ 59428 h 59428"/>
                <a:gd name="connsiteX2" fmla="*/ 0 w 77985"/>
                <a:gd name="connsiteY2" fmla="*/ 53490 h 59428"/>
                <a:gd name="connsiteX3" fmla="*/ 5938 w 77985"/>
                <a:gd name="connsiteY3" fmla="*/ 11926 h 59428"/>
                <a:gd name="connsiteX4" fmla="*/ 41564 w 77985"/>
                <a:gd name="connsiteY4" fmla="*/ 5989 h 59428"/>
                <a:gd name="connsiteX5" fmla="*/ 59377 w 77985"/>
                <a:gd name="connsiteY5" fmla="*/ 17864 h 59428"/>
                <a:gd name="connsiteX6" fmla="*/ 77190 w 77985"/>
                <a:gd name="connsiteY6" fmla="*/ 29739 h 5942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85" h="59427">
                  <a:moveTo>
                    <a:pt x="77190" y="29739"/>
                  </a:moveTo>
                  <a:cubicBezTo>
                    <a:pt x="72242" y="36666"/>
                    <a:pt x="47092" y="59428"/>
                    <a:pt x="29688" y="59428"/>
                  </a:cubicBezTo>
                  <a:cubicBezTo>
                    <a:pt x="19596" y="59428"/>
                    <a:pt x="9896" y="55469"/>
                    <a:pt x="0" y="53490"/>
                  </a:cubicBezTo>
                  <a:cubicBezTo>
                    <a:pt x="1979" y="39635"/>
                    <a:pt x="254" y="24715"/>
                    <a:pt x="5938" y="11926"/>
                  </a:cubicBezTo>
                  <a:cubicBezTo>
                    <a:pt x="14006" y="-6226"/>
                    <a:pt x="30096" y="255"/>
                    <a:pt x="41564" y="5989"/>
                  </a:cubicBezTo>
                  <a:cubicBezTo>
                    <a:pt x="47947" y="9180"/>
                    <a:pt x="54331" y="12818"/>
                    <a:pt x="59377" y="17864"/>
                  </a:cubicBezTo>
                  <a:cubicBezTo>
                    <a:pt x="62506" y="20993"/>
                    <a:pt x="82138" y="22812"/>
                    <a:pt x="77190" y="29739"/>
                  </a:cubicBez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4" name="자유형 43"/>
            <p:cNvSpPr/>
            <p:nvPr/>
          </p:nvSpPr>
          <p:spPr bwMode="auto">
            <a:xfrm>
              <a:off x="4995863" y="5029200"/>
              <a:ext cx="87312" cy="53975"/>
            </a:xfrm>
            <a:custGeom>
              <a:gdLst>
                <a:gd name="connsiteX0" fmla="*/ 57487 w 87538"/>
                <a:gd name="connsiteY0" fmla="*/ 53439 h 54531"/>
                <a:gd name="connsiteX1" fmla="*/ 4048 w 87538"/>
                <a:gd name="connsiteY1" fmla="*/ 47501 h 54531"/>
                <a:gd name="connsiteX2" fmla="*/ 9985 w 87538"/>
                <a:gd name="connsiteY2" fmla="*/ 11875 h 54531"/>
                <a:gd name="connsiteX3" fmla="*/ 33736 w 87538"/>
                <a:gd name="connsiteY3" fmla="*/ 5938 h 54531"/>
                <a:gd name="connsiteX4" fmla="*/ 51549 w 87538"/>
                <a:gd name="connsiteY4" fmla="*/ 0 h 54531"/>
                <a:gd name="connsiteX5" fmla="*/ 81237 w 87538"/>
                <a:gd name="connsiteY5" fmla="*/ 5938 h 54531"/>
                <a:gd name="connsiteX6" fmla="*/ 57487 w 87538"/>
                <a:gd name="connsiteY6" fmla="*/ 53439 h 54531"/>
                <a:gd name="connsiteX7" fmla="*/ 57487 w 87538"/>
                <a:gd name="connsiteY7" fmla="*/ 53439 h 5453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38" h="54531">
                  <a:moveTo>
                    <a:pt x="57487" y="53439"/>
                  </a:moveTo>
                  <a:cubicBezTo>
                    <a:pt x="48580" y="52449"/>
                    <a:pt x="17536" y="59303"/>
                    <a:pt x="4048" y="47501"/>
                  </a:cubicBezTo>
                  <a:cubicBezTo>
                    <a:pt x="-5012" y="39573"/>
                    <a:pt x="2987" y="21672"/>
                    <a:pt x="9985" y="11875"/>
                  </a:cubicBezTo>
                  <a:cubicBezTo>
                    <a:pt x="14728" y="5234"/>
                    <a:pt x="25889" y="8180"/>
                    <a:pt x="33736" y="5938"/>
                  </a:cubicBezTo>
                  <a:cubicBezTo>
                    <a:pt x="39754" y="4219"/>
                    <a:pt x="45611" y="1979"/>
                    <a:pt x="51549" y="0"/>
                  </a:cubicBezTo>
                  <a:cubicBezTo>
                    <a:pt x="61445" y="1979"/>
                    <a:pt x="76724" y="-3089"/>
                    <a:pt x="81237" y="5938"/>
                  </a:cubicBezTo>
                  <a:cubicBezTo>
                    <a:pt x="98112" y="39688"/>
                    <a:pt x="77979" y="49341"/>
                    <a:pt x="57487" y="53439"/>
                  </a:cubicBezTo>
                  <a:lnTo>
                    <a:pt x="57487" y="53439"/>
                  </a:lnTo>
                  <a:close/>
                </a:path>
              </a:pathLst>
            </a:custGeom>
            <a:solidFill>
              <a:schemeClr val="bg1">
                <a:lumMod val="9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5" name="자유형 44"/>
            <p:cNvSpPr/>
            <p:nvPr/>
          </p:nvSpPr>
          <p:spPr bwMode="auto">
            <a:xfrm>
              <a:off x="8158163" y="1941513"/>
              <a:ext cx="234950" cy="293687"/>
            </a:xfrm>
            <a:custGeom>
              <a:gdLst>
                <a:gd name="connsiteX0" fmla="*/ 225631 w 234556"/>
                <a:gd name="connsiteY0" fmla="*/ 279070 h 293130"/>
                <a:gd name="connsiteX1" fmla="*/ 142504 w 234556"/>
                <a:gd name="connsiteY1" fmla="*/ 273132 h 293130"/>
                <a:gd name="connsiteX2" fmla="*/ 124691 w 234556"/>
                <a:gd name="connsiteY2" fmla="*/ 261257 h 293130"/>
                <a:gd name="connsiteX3" fmla="*/ 106878 w 234556"/>
                <a:gd name="connsiteY3" fmla="*/ 255319 h 293130"/>
                <a:gd name="connsiteX4" fmla="*/ 71252 w 234556"/>
                <a:gd name="connsiteY4" fmla="*/ 261257 h 293130"/>
                <a:gd name="connsiteX5" fmla="*/ 41564 w 234556"/>
                <a:gd name="connsiteY5" fmla="*/ 237506 h 293130"/>
                <a:gd name="connsiteX6" fmla="*/ 29688 w 234556"/>
                <a:gd name="connsiteY6" fmla="*/ 225631 h 293130"/>
                <a:gd name="connsiteX7" fmla="*/ 23751 w 234556"/>
                <a:gd name="connsiteY7" fmla="*/ 207818 h 293130"/>
                <a:gd name="connsiteX8" fmla="*/ 11875 w 234556"/>
                <a:gd name="connsiteY8" fmla="*/ 195942 h 293130"/>
                <a:gd name="connsiteX9" fmla="*/ 0 w 234556"/>
                <a:gd name="connsiteY9" fmla="*/ 178129 h 293130"/>
                <a:gd name="connsiteX10" fmla="*/ 29688 w 234556"/>
                <a:gd name="connsiteY10" fmla="*/ 136566 h 293130"/>
                <a:gd name="connsiteX11" fmla="*/ 35626 w 234556"/>
                <a:gd name="connsiteY11" fmla="*/ 118753 h 293130"/>
                <a:gd name="connsiteX12" fmla="*/ 47501 w 234556"/>
                <a:gd name="connsiteY12" fmla="*/ 100940 h 293130"/>
                <a:gd name="connsiteX13" fmla="*/ 53439 w 234556"/>
                <a:gd name="connsiteY13" fmla="*/ 41563 h 293130"/>
                <a:gd name="connsiteX14" fmla="*/ 59377 w 234556"/>
                <a:gd name="connsiteY14" fmla="*/ 23750 h 293130"/>
                <a:gd name="connsiteX15" fmla="*/ 53439 w 234556"/>
                <a:gd name="connsiteY15" fmla="*/ 5937 h 293130"/>
                <a:gd name="connsiteX16" fmla="*/ 71252 w 234556"/>
                <a:gd name="connsiteY16" fmla="*/ 0 h 293130"/>
                <a:gd name="connsiteX17" fmla="*/ 124691 w 234556"/>
                <a:gd name="connsiteY17" fmla="*/ 17813 h 293130"/>
                <a:gd name="connsiteX18" fmla="*/ 130629 w 234556"/>
                <a:gd name="connsiteY18" fmla="*/ 41563 h 293130"/>
                <a:gd name="connsiteX19" fmla="*/ 207818 w 234556"/>
                <a:gd name="connsiteY19" fmla="*/ 59376 h 293130"/>
                <a:gd name="connsiteX20" fmla="*/ 201881 w 234556"/>
                <a:gd name="connsiteY20" fmla="*/ 77189 h 293130"/>
                <a:gd name="connsiteX21" fmla="*/ 190005 w 234556"/>
                <a:gd name="connsiteY21" fmla="*/ 89065 h 293130"/>
                <a:gd name="connsiteX22" fmla="*/ 207818 w 234556"/>
                <a:gd name="connsiteY22" fmla="*/ 154379 h 293130"/>
                <a:gd name="connsiteX23" fmla="*/ 219694 w 234556"/>
                <a:gd name="connsiteY23" fmla="*/ 166254 h 293130"/>
                <a:gd name="connsiteX24" fmla="*/ 219694 w 234556"/>
                <a:gd name="connsiteY24" fmla="*/ 285007 h 293130"/>
                <a:gd name="connsiteX25" fmla="*/ 225631 w 234556"/>
                <a:gd name="connsiteY25" fmla="*/ 279070 h 29313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4556" h="293130">
                  <a:moveTo>
                    <a:pt x="225631" y="279070"/>
                  </a:moveTo>
                  <a:cubicBezTo>
                    <a:pt x="212766" y="277091"/>
                    <a:pt x="169861" y="277960"/>
                    <a:pt x="142504" y="273132"/>
                  </a:cubicBezTo>
                  <a:cubicBezTo>
                    <a:pt x="135476" y="271892"/>
                    <a:pt x="131074" y="264448"/>
                    <a:pt x="124691" y="261257"/>
                  </a:cubicBezTo>
                  <a:cubicBezTo>
                    <a:pt x="119093" y="258458"/>
                    <a:pt x="112816" y="257298"/>
                    <a:pt x="106878" y="255319"/>
                  </a:cubicBezTo>
                  <a:cubicBezTo>
                    <a:pt x="95003" y="257298"/>
                    <a:pt x="83291" y="261257"/>
                    <a:pt x="71252" y="261257"/>
                  </a:cubicBezTo>
                  <a:cubicBezTo>
                    <a:pt x="50532" y="261257"/>
                    <a:pt x="52506" y="251183"/>
                    <a:pt x="41564" y="237506"/>
                  </a:cubicBezTo>
                  <a:cubicBezTo>
                    <a:pt x="38067" y="233135"/>
                    <a:pt x="33647" y="229589"/>
                    <a:pt x="29688" y="225631"/>
                  </a:cubicBezTo>
                  <a:cubicBezTo>
                    <a:pt x="27709" y="219693"/>
                    <a:pt x="26971" y="213185"/>
                    <a:pt x="23751" y="207818"/>
                  </a:cubicBezTo>
                  <a:cubicBezTo>
                    <a:pt x="20871" y="203017"/>
                    <a:pt x="15372" y="200314"/>
                    <a:pt x="11875" y="195942"/>
                  </a:cubicBezTo>
                  <a:cubicBezTo>
                    <a:pt x="7417" y="190370"/>
                    <a:pt x="3958" y="184067"/>
                    <a:pt x="0" y="178129"/>
                  </a:cubicBezTo>
                  <a:cubicBezTo>
                    <a:pt x="12346" y="116404"/>
                    <a:pt x="-7186" y="173440"/>
                    <a:pt x="29688" y="136566"/>
                  </a:cubicBezTo>
                  <a:cubicBezTo>
                    <a:pt x="34114" y="132140"/>
                    <a:pt x="32827" y="124351"/>
                    <a:pt x="35626" y="118753"/>
                  </a:cubicBezTo>
                  <a:cubicBezTo>
                    <a:pt x="38817" y="112370"/>
                    <a:pt x="43543" y="106878"/>
                    <a:pt x="47501" y="100940"/>
                  </a:cubicBezTo>
                  <a:cubicBezTo>
                    <a:pt x="49480" y="81148"/>
                    <a:pt x="50414" y="61223"/>
                    <a:pt x="53439" y="41563"/>
                  </a:cubicBezTo>
                  <a:cubicBezTo>
                    <a:pt x="54391" y="35377"/>
                    <a:pt x="59377" y="30009"/>
                    <a:pt x="59377" y="23750"/>
                  </a:cubicBezTo>
                  <a:cubicBezTo>
                    <a:pt x="59377" y="17491"/>
                    <a:pt x="55418" y="11875"/>
                    <a:pt x="53439" y="5937"/>
                  </a:cubicBezTo>
                  <a:cubicBezTo>
                    <a:pt x="59377" y="3958"/>
                    <a:pt x="64993" y="0"/>
                    <a:pt x="71252" y="0"/>
                  </a:cubicBezTo>
                  <a:cubicBezTo>
                    <a:pt x="103253" y="0"/>
                    <a:pt x="103183" y="3473"/>
                    <a:pt x="124691" y="17813"/>
                  </a:cubicBezTo>
                  <a:cubicBezTo>
                    <a:pt x="126670" y="25730"/>
                    <a:pt x="126980" y="34264"/>
                    <a:pt x="130629" y="41563"/>
                  </a:cubicBezTo>
                  <a:cubicBezTo>
                    <a:pt x="143646" y="67596"/>
                    <a:pt x="192832" y="58014"/>
                    <a:pt x="207818" y="59376"/>
                  </a:cubicBezTo>
                  <a:cubicBezTo>
                    <a:pt x="205839" y="65314"/>
                    <a:pt x="205101" y="71822"/>
                    <a:pt x="201881" y="77189"/>
                  </a:cubicBezTo>
                  <a:cubicBezTo>
                    <a:pt x="199001" y="81990"/>
                    <a:pt x="190562" y="83494"/>
                    <a:pt x="190005" y="89065"/>
                  </a:cubicBezTo>
                  <a:cubicBezTo>
                    <a:pt x="186941" y="119699"/>
                    <a:pt x="191513" y="133999"/>
                    <a:pt x="207818" y="154379"/>
                  </a:cubicBezTo>
                  <a:cubicBezTo>
                    <a:pt x="211315" y="158750"/>
                    <a:pt x="215735" y="162296"/>
                    <a:pt x="219694" y="166254"/>
                  </a:cubicBezTo>
                  <a:cubicBezTo>
                    <a:pt x="236352" y="216229"/>
                    <a:pt x="242436" y="216780"/>
                    <a:pt x="219694" y="285007"/>
                  </a:cubicBezTo>
                  <a:cubicBezTo>
                    <a:pt x="212871" y="305476"/>
                    <a:pt x="238496" y="281049"/>
                    <a:pt x="225631" y="279070"/>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7" name="자유형 46"/>
            <p:cNvSpPr/>
            <p:nvPr/>
          </p:nvSpPr>
          <p:spPr bwMode="auto">
            <a:xfrm>
              <a:off x="4655059" y="1400176"/>
              <a:ext cx="1547812" cy="1919287"/>
            </a:xfrm>
            <a:custGeom>
              <a:gdLst>
                <a:gd name="connsiteX0" fmla="*/ 232841 w 1426404"/>
                <a:gd name="connsiteY0" fmla="*/ 285156 h 1918013"/>
                <a:gd name="connsiteX1" fmla="*/ 250654 w 1426404"/>
                <a:gd name="connsiteY1" fmla="*/ 362345 h 1918013"/>
                <a:gd name="connsiteX2" fmla="*/ 256591 w 1426404"/>
                <a:gd name="connsiteY2" fmla="*/ 380158 h 1918013"/>
                <a:gd name="connsiteX3" fmla="*/ 280342 w 1426404"/>
                <a:gd name="connsiteY3" fmla="*/ 409847 h 1918013"/>
                <a:gd name="connsiteX4" fmla="*/ 292217 w 1426404"/>
                <a:gd name="connsiteY4" fmla="*/ 445473 h 1918013"/>
                <a:gd name="connsiteX5" fmla="*/ 298155 w 1426404"/>
                <a:gd name="connsiteY5" fmla="*/ 463286 h 1918013"/>
                <a:gd name="connsiteX6" fmla="*/ 304093 w 1426404"/>
                <a:gd name="connsiteY6" fmla="*/ 481099 h 1918013"/>
                <a:gd name="connsiteX7" fmla="*/ 310030 w 1426404"/>
                <a:gd name="connsiteY7" fmla="*/ 498912 h 1918013"/>
                <a:gd name="connsiteX8" fmla="*/ 315968 w 1426404"/>
                <a:gd name="connsiteY8" fmla="*/ 576101 h 1918013"/>
                <a:gd name="connsiteX9" fmla="*/ 321906 w 1426404"/>
                <a:gd name="connsiteY9" fmla="*/ 593914 h 1918013"/>
                <a:gd name="connsiteX10" fmla="*/ 327843 w 1426404"/>
                <a:gd name="connsiteY10" fmla="*/ 617665 h 1918013"/>
                <a:gd name="connsiteX11" fmla="*/ 339719 w 1426404"/>
                <a:gd name="connsiteY11" fmla="*/ 653291 h 1918013"/>
                <a:gd name="connsiteX12" fmla="*/ 345656 w 1426404"/>
                <a:gd name="connsiteY12" fmla="*/ 682979 h 1918013"/>
                <a:gd name="connsiteX13" fmla="*/ 357532 w 1426404"/>
                <a:gd name="connsiteY13" fmla="*/ 718605 h 1918013"/>
                <a:gd name="connsiteX14" fmla="*/ 363469 w 1426404"/>
                <a:gd name="connsiteY14" fmla="*/ 736418 h 1918013"/>
                <a:gd name="connsiteX15" fmla="*/ 381282 w 1426404"/>
                <a:gd name="connsiteY15" fmla="*/ 789857 h 1918013"/>
                <a:gd name="connsiteX16" fmla="*/ 387220 w 1426404"/>
                <a:gd name="connsiteY16" fmla="*/ 807670 h 1918013"/>
                <a:gd name="connsiteX17" fmla="*/ 405033 w 1426404"/>
                <a:gd name="connsiteY17" fmla="*/ 843296 h 1918013"/>
                <a:gd name="connsiteX18" fmla="*/ 416908 w 1426404"/>
                <a:gd name="connsiteY18" fmla="*/ 861109 h 1918013"/>
                <a:gd name="connsiteX19" fmla="*/ 428784 w 1426404"/>
                <a:gd name="connsiteY19" fmla="*/ 896735 h 1918013"/>
                <a:gd name="connsiteX20" fmla="*/ 440659 w 1426404"/>
                <a:gd name="connsiteY20" fmla="*/ 932361 h 1918013"/>
                <a:gd name="connsiteX21" fmla="*/ 446597 w 1426404"/>
                <a:gd name="connsiteY21" fmla="*/ 950174 h 1918013"/>
                <a:gd name="connsiteX22" fmla="*/ 458472 w 1426404"/>
                <a:gd name="connsiteY22" fmla="*/ 967987 h 1918013"/>
                <a:gd name="connsiteX23" fmla="*/ 464410 w 1426404"/>
                <a:gd name="connsiteY23" fmla="*/ 991738 h 1918013"/>
                <a:gd name="connsiteX24" fmla="*/ 470347 w 1426404"/>
                <a:gd name="connsiteY24" fmla="*/ 1027364 h 1918013"/>
                <a:gd name="connsiteX25" fmla="*/ 476285 w 1426404"/>
                <a:gd name="connsiteY25" fmla="*/ 1045177 h 1918013"/>
                <a:gd name="connsiteX26" fmla="*/ 482223 w 1426404"/>
                <a:gd name="connsiteY26" fmla="*/ 1080802 h 1918013"/>
                <a:gd name="connsiteX27" fmla="*/ 494098 w 1426404"/>
                <a:gd name="connsiteY27" fmla="*/ 1134241 h 1918013"/>
                <a:gd name="connsiteX28" fmla="*/ 494098 w 1426404"/>
                <a:gd name="connsiteY28" fmla="*/ 1419249 h 1918013"/>
                <a:gd name="connsiteX29" fmla="*/ 464410 w 1426404"/>
                <a:gd name="connsiteY29" fmla="*/ 1448938 h 1918013"/>
                <a:gd name="connsiteX30" fmla="*/ 452534 w 1426404"/>
                <a:gd name="connsiteY30" fmla="*/ 1466751 h 1918013"/>
                <a:gd name="connsiteX31" fmla="*/ 434721 w 1426404"/>
                <a:gd name="connsiteY31" fmla="*/ 1496439 h 1918013"/>
                <a:gd name="connsiteX32" fmla="*/ 428784 w 1426404"/>
                <a:gd name="connsiteY32" fmla="*/ 1514252 h 1918013"/>
                <a:gd name="connsiteX33" fmla="*/ 416908 w 1426404"/>
                <a:gd name="connsiteY33" fmla="*/ 1526127 h 1918013"/>
                <a:gd name="connsiteX34" fmla="*/ 387220 w 1426404"/>
                <a:gd name="connsiteY34" fmla="*/ 1555815 h 1918013"/>
                <a:gd name="connsiteX35" fmla="*/ 363469 w 1426404"/>
                <a:gd name="connsiteY35" fmla="*/ 1579566 h 1918013"/>
                <a:gd name="connsiteX36" fmla="*/ 351594 w 1426404"/>
                <a:gd name="connsiteY36" fmla="*/ 1597379 h 1918013"/>
                <a:gd name="connsiteX37" fmla="*/ 333781 w 1426404"/>
                <a:gd name="connsiteY37" fmla="*/ 1603317 h 1918013"/>
                <a:gd name="connsiteX38" fmla="*/ 315968 w 1426404"/>
                <a:gd name="connsiteY38" fmla="*/ 1615192 h 1918013"/>
                <a:gd name="connsiteX39" fmla="*/ 280342 w 1426404"/>
                <a:gd name="connsiteY39" fmla="*/ 1627067 h 1918013"/>
                <a:gd name="connsiteX40" fmla="*/ 262529 w 1426404"/>
                <a:gd name="connsiteY40" fmla="*/ 1633005 h 1918013"/>
                <a:gd name="connsiteX41" fmla="*/ 244716 w 1426404"/>
                <a:gd name="connsiteY41" fmla="*/ 1644880 h 1918013"/>
                <a:gd name="connsiteX42" fmla="*/ 220965 w 1426404"/>
                <a:gd name="connsiteY42" fmla="*/ 1668631 h 1918013"/>
                <a:gd name="connsiteX43" fmla="*/ 203152 w 1426404"/>
                <a:gd name="connsiteY43" fmla="*/ 1680506 h 1918013"/>
                <a:gd name="connsiteX44" fmla="*/ 173464 w 1426404"/>
                <a:gd name="connsiteY44" fmla="*/ 1704257 h 1918013"/>
                <a:gd name="connsiteX45" fmla="*/ 167526 w 1426404"/>
                <a:gd name="connsiteY45" fmla="*/ 1722070 h 1918013"/>
                <a:gd name="connsiteX46" fmla="*/ 149714 w 1426404"/>
                <a:gd name="connsiteY46" fmla="*/ 1728008 h 1918013"/>
                <a:gd name="connsiteX47" fmla="*/ 137838 w 1426404"/>
                <a:gd name="connsiteY47" fmla="*/ 1739883 h 1918013"/>
                <a:gd name="connsiteX48" fmla="*/ 114088 w 1426404"/>
                <a:gd name="connsiteY48" fmla="*/ 1781447 h 1918013"/>
                <a:gd name="connsiteX49" fmla="*/ 102212 w 1426404"/>
                <a:gd name="connsiteY49" fmla="*/ 1793322 h 1918013"/>
                <a:gd name="connsiteX50" fmla="*/ 90337 w 1426404"/>
                <a:gd name="connsiteY50" fmla="*/ 1817073 h 1918013"/>
                <a:gd name="connsiteX51" fmla="*/ 72524 w 1426404"/>
                <a:gd name="connsiteY51" fmla="*/ 1834886 h 1918013"/>
                <a:gd name="connsiteX52" fmla="*/ 48773 w 1426404"/>
                <a:gd name="connsiteY52" fmla="*/ 1858636 h 1918013"/>
                <a:gd name="connsiteX53" fmla="*/ 36898 w 1426404"/>
                <a:gd name="connsiteY53" fmla="*/ 1870512 h 1918013"/>
                <a:gd name="connsiteX54" fmla="*/ 7210 w 1426404"/>
                <a:gd name="connsiteY54" fmla="*/ 1888325 h 1918013"/>
                <a:gd name="connsiteX55" fmla="*/ 1272 w 1426404"/>
                <a:gd name="connsiteY55" fmla="*/ 1906138 h 1918013"/>
                <a:gd name="connsiteX56" fmla="*/ 36898 w 1426404"/>
                <a:gd name="connsiteY56" fmla="*/ 1918013 h 1918013"/>
                <a:gd name="connsiteX57" fmla="*/ 108150 w 1426404"/>
                <a:gd name="connsiteY57" fmla="*/ 1912075 h 1918013"/>
                <a:gd name="connsiteX58" fmla="*/ 179402 w 1426404"/>
                <a:gd name="connsiteY58" fmla="*/ 1900200 h 1918013"/>
                <a:gd name="connsiteX59" fmla="*/ 232841 w 1426404"/>
                <a:gd name="connsiteY59" fmla="*/ 1888325 h 1918013"/>
                <a:gd name="connsiteX60" fmla="*/ 274404 w 1426404"/>
                <a:gd name="connsiteY60" fmla="*/ 1876449 h 1918013"/>
                <a:gd name="connsiteX61" fmla="*/ 304093 w 1426404"/>
                <a:gd name="connsiteY61" fmla="*/ 1870512 h 1918013"/>
                <a:gd name="connsiteX62" fmla="*/ 321906 w 1426404"/>
                <a:gd name="connsiteY62" fmla="*/ 1864574 h 1918013"/>
                <a:gd name="connsiteX63" fmla="*/ 387220 w 1426404"/>
                <a:gd name="connsiteY63" fmla="*/ 1852699 h 1918013"/>
                <a:gd name="connsiteX64" fmla="*/ 422846 w 1426404"/>
                <a:gd name="connsiteY64" fmla="*/ 1840823 h 1918013"/>
                <a:gd name="connsiteX65" fmla="*/ 494098 w 1426404"/>
                <a:gd name="connsiteY65" fmla="*/ 1817073 h 1918013"/>
                <a:gd name="connsiteX66" fmla="*/ 511911 w 1426404"/>
                <a:gd name="connsiteY66" fmla="*/ 1811135 h 1918013"/>
                <a:gd name="connsiteX67" fmla="*/ 529724 w 1426404"/>
                <a:gd name="connsiteY67" fmla="*/ 1805197 h 1918013"/>
                <a:gd name="connsiteX68" fmla="*/ 571288 w 1426404"/>
                <a:gd name="connsiteY68" fmla="*/ 1799260 h 1918013"/>
                <a:gd name="connsiteX69" fmla="*/ 589101 w 1426404"/>
                <a:gd name="connsiteY69" fmla="*/ 1793322 h 1918013"/>
                <a:gd name="connsiteX70" fmla="*/ 618789 w 1426404"/>
                <a:gd name="connsiteY70" fmla="*/ 1781447 h 1918013"/>
                <a:gd name="connsiteX71" fmla="*/ 642539 w 1426404"/>
                <a:gd name="connsiteY71" fmla="*/ 1775509 h 1918013"/>
                <a:gd name="connsiteX72" fmla="*/ 654415 w 1426404"/>
                <a:gd name="connsiteY72" fmla="*/ 1763634 h 1918013"/>
                <a:gd name="connsiteX73" fmla="*/ 690041 w 1426404"/>
                <a:gd name="connsiteY73" fmla="*/ 1739883 h 1918013"/>
                <a:gd name="connsiteX74" fmla="*/ 707854 w 1426404"/>
                <a:gd name="connsiteY74" fmla="*/ 1722070 h 1918013"/>
                <a:gd name="connsiteX75" fmla="*/ 725667 w 1426404"/>
                <a:gd name="connsiteY75" fmla="*/ 1716132 h 1918013"/>
                <a:gd name="connsiteX76" fmla="*/ 749417 w 1426404"/>
                <a:gd name="connsiteY76" fmla="*/ 1704257 h 1918013"/>
                <a:gd name="connsiteX77" fmla="*/ 761293 w 1426404"/>
                <a:gd name="connsiteY77" fmla="*/ 1692382 h 1918013"/>
                <a:gd name="connsiteX78" fmla="*/ 779106 w 1426404"/>
                <a:gd name="connsiteY78" fmla="*/ 1686444 h 1918013"/>
                <a:gd name="connsiteX79" fmla="*/ 814732 w 1426404"/>
                <a:gd name="connsiteY79" fmla="*/ 1662693 h 1918013"/>
                <a:gd name="connsiteX80" fmla="*/ 856295 w 1426404"/>
                <a:gd name="connsiteY80" fmla="*/ 1644880 h 1918013"/>
                <a:gd name="connsiteX81" fmla="*/ 897859 w 1426404"/>
                <a:gd name="connsiteY81" fmla="*/ 1633005 h 1918013"/>
                <a:gd name="connsiteX82" fmla="*/ 939423 w 1426404"/>
                <a:gd name="connsiteY82" fmla="*/ 1609254 h 1918013"/>
                <a:gd name="connsiteX83" fmla="*/ 975049 w 1426404"/>
                <a:gd name="connsiteY83" fmla="*/ 1585504 h 1918013"/>
                <a:gd name="connsiteX84" fmla="*/ 992862 w 1426404"/>
                <a:gd name="connsiteY84" fmla="*/ 1573628 h 1918013"/>
                <a:gd name="connsiteX85" fmla="*/ 1010675 w 1426404"/>
                <a:gd name="connsiteY85" fmla="*/ 1567691 h 1918013"/>
                <a:gd name="connsiteX86" fmla="*/ 1058176 w 1426404"/>
                <a:gd name="connsiteY86" fmla="*/ 1532065 h 1918013"/>
                <a:gd name="connsiteX87" fmla="*/ 1075989 w 1426404"/>
                <a:gd name="connsiteY87" fmla="*/ 1526127 h 1918013"/>
                <a:gd name="connsiteX88" fmla="*/ 1093802 w 1426404"/>
                <a:gd name="connsiteY88" fmla="*/ 1514252 h 1918013"/>
                <a:gd name="connsiteX89" fmla="*/ 1129428 w 1426404"/>
                <a:gd name="connsiteY89" fmla="*/ 1502377 h 1918013"/>
                <a:gd name="connsiteX90" fmla="*/ 1147241 w 1426404"/>
                <a:gd name="connsiteY90" fmla="*/ 1496439 h 1918013"/>
                <a:gd name="connsiteX91" fmla="*/ 1182867 w 1426404"/>
                <a:gd name="connsiteY91" fmla="*/ 1484564 h 1918013"/>
                <a:gd name="connsiteX92" fmla="*/ 1277869 w 1426404"/>
                <a:gd name="connsiteY92" fmla="*/ 1478626 h 1918013"/>
                <a:gd name="connsiteX93" fmla="*/ 1295682 w 1426404"/>
                <a:gd name="connsiteY93" fmla="*/ 1472688 h 1918013"/>
                <a:gd name="connsiteX94" fmla="*/ 1301620 w 1426404"/>
                <a:gd name="connsiteY94" fmla="*/ 1454875 h 1918013"/>
                <a:gd name="connsiteX95" fmla="*/ 1289745 w 1426404"/>
                <a:gd name="connsiteY95" fmla="*/ 1347997 h 1918013"/>
                <a:gd name="connsiteX96" fmla="*/ 1283807 w 1426404"/>
                <a:gd name="connsiteY96" fmla="*/ 1294558 h 1918013"/>
                <a:gd name="connsiteX97" fmla="*/ 1295682 w 1426404"/>
                <a:gd name="connsiteY97" fmla="*/ 1140179 h 1918013"/>
                <a:gd name="connsiteX98" fmla="*/ 1301620 w 1426404"/>
                <a:gd name="connsiteY98" fmla="*/ 1122366 h 1918013"/>
                <a:gd name="connsiteX99" fmla="*/ 1307558 w 1426404"/>
                <a:gd name="connsiteY99" fmla="*/ 1098615 h 1918013"/>
                <a:gd name="connsiteX100" fmla="*/ 1331308 w 1426404"/>
                <a:gd name="connsiteY100" fmla="*/ 1045177 h 1918013"/>
                <a:gd name="connsiteX101" fmla="*/ 1343184 w 1426404"/>
                <a:gd name="connsiteY101" fmla="*/ 1027364 h 1918013"/>
                <a:gd name="connsiteX102" fmla="*/ 1360997 w 1426404"/>
                <a:gd name="connsiteY102" fmla="*/ 985800 h 1918013"/>
                <a:gd name="connsiteX103" fmla="*/ 1366934 w 1426404"/>
                <a:gd name="connsiteY103" fmla="*/ 962049 h 1918013"/>
                <a:gd name="connsiteX104" fmla="*/ 1384747 w 1426404"/>
                <a:gd name="connsiteY104" fmla="*/ 908610 h 1918013"/>
                <a:gd name="connsiteX105" fmla="*/ 1390685 w 1426404"/>
                <a:gd name="connsiteY105" fmla="*/ 890797 h 1918013"/>
                <a:gd name="connsiteX106" fmla="*/ 1402560 w 1426404"/>
                <a:gd name="connsiteY106" fmla="*/ 849234 h 1918013"/>
                <a:gd name="connsiteX107" fmla="*/ 1414436 w 1426404"/>
                <a:gd name="connsiteY107" fmla="*/ 807670 h 1918013"/>
                <a:gd name="connsiteX108" fmla="*/ 1420373 w 1426404"/>
                <a:gd name="connsiteY108" fmla="*/ 736418 h 1918013"/>
                <a:gd name="connsiteX109" fmla="*/ 1426311 w 1426404"/>
                <a:gd name="connsiteY109" fmla="*/ 694854 h 1918013"/>
                <a:gd name="connsiteX110" fmla="*/ 1414436 w 1426404"/>
                <a:gd name="connsiteY110" fmla="*/ 457348 h 1918013"/>
                <a:gd name="connsiteX111" fmla="*/ 1402560 w 1426404"/>
                <a:gd name="connsiteY111" fmla="*/ 409847 h 1918013"/>
                <a:gd name="connsiteX112" fmla="*/ 1396623 w 1426404"/>
                <a:gd name="connsiteY112" fmla="*/ 386096 h 1918013"/>
                <a:gd name="connsiteX113" fmla="*/ 1390685 w 1426404"/>
                <a:gd name="connsiteY113" fmla="*/ 368283 h 1918013"/>
                <a:gd name="connsiteX114" fmla="*/ 1384747 w 1426404"/>
                <a:gd name="connsiteY114" fmla="*/ 344532 h 1918013"/>
                <a:gd name="connsiteX115" fmla="*/ 1366934 w 1426404"/>
                <a:gd name="connsiteY115" fmla="*/ 297031 h 1918013"/>
                <a:gd name="connsiteX116" fmla="*/ 1360997 w 1426404"/>
                <a:gd name="connsiteY116" fmla="*/ 279218 h 1918013"/>
                <a:gd name="connsiteX117" fmla="*/ 1349121 w 1426404"/>
                <a:gd name="connsiteY117" fmla="*/ 261405 h 1918013"/>
                <a:gd name="connsiteX118" fmla="*/ 1343184 w 1426404"/>
                <a:gd name="connsiteY118" fmla="*/ 231717 h 1918013"/>
                <a:gd name="connsiteX119" fmla="*/ 1331308 w 1426404"/>
                <a:gd name="connsiteY119" fmla="*/ 196091 h 1918013"/>
                <a:gd name="connsiteX120" fmla="*/ 1325371 w 1426404"/>
                <a:gd name="connsiteY120" fmla="*/ 166402 h 1918013"/>
                <a:gd name="connsiteX121" fmla="*/ 1313495 w 1426404"/>
                <a:gd name="connsiteY121" fmla="*/ 130777 h 1918013"/>
                <a:gd name="connsiteX122" fmla="*/ 1295682 w 1426404"/>
                <a:gd name="connsiteY122" fmla="*/ 71400 h 1918013"/>
                <a:gd name="connsiteX123" fmla="*/ 1277869 w 1426404"/>
                <a:gd name="connsiteY123" fmla="*/ 53587 h 1918013"/>
                <a:gd name="connsiteX124" fmla="*/ 1260056 w 1426404"/>
                <a:gd name="connsiteY124" fmla="*/ 59525 h 1918013"/>
                <a:gd name="connsiteX125" fmla="*/ 1236306 w 1426404"/>
                <a:gd name="connsiteY125" fmla="*/ 95151 h 1918013"/>
                <a:gd name="connsiteX126" fmla="*/ 1224430 w 1426404"/>
                <a:gd name="connsiteY126" fmla="*/ 107026 h 1918013"/>
                <a:gd name="connsiteX127" fmla="*/ 1200680 w 1426404"/>
                <a:gd name="connsiteY127" fmla="*/ 142652 h 1918013"/>
                <a:gd name="connsiteX128" fmla="*/ 1182867 w 1426404"/>
                <a:gd name="connsiteY128" fmla="*/ 136714 h 1918013"/>
                <a:gd name="connsiteX129" fmla="*/ 1147241 w 1426404"/>
                <a:gd name="connsiteY129" fmla="*/ 89213 h 1918013"/>
                <a:gd name="connsiteX130" fmla="*/ 1135365 w 1426404"/>
                <a:gd name="connsiteY130" fmla="*/ 77338 h 1918013"/>
                <a:gd name="connsiteX131" fmla="*/ 1117552 w 1426404"/>
                <a:gd name="connsiteY131" fmla="*/ 83275 h 1918013"/>
                <a:gd name="connsiteX132" fmla="*/ 1070051 w 1426404"/>
                <a:gd name="connsiteY132" fmla="*/ 47649 h 1918013"/>
                <a:gd name="connsiteX133" fmla="*/ 1040363 w 1426404"/>
                <a:gd name="connsiteY133" fmla="*/ 71400 h 1918013"/>
                <a:gd name="connsiteX134" fmla="*/ 1022550 w 1426404"/>
                <a:gd name="connsiteY134" fmla="*/ 65462 h 1918013"/>
                <a:gd name="connsiteX135" fmla="*/ 998799 w 1426404"/>
                <a:gd name="connsiteY135" fmla="*/ 59525 h 1918013"/>
                <a:gd name="connsiteX136" fmla="*/ 986924 w 1426404"/>
                <a:gd name="connsiteY136" fmla="*/ 47649 h 1918013"/>
                <a:gd name="connsiteX137" fmla="*/ 975049 w 1426404"/>
                <a:gd name="connsiteY137" fmla="*/ 59525 h 1918013"/>
                <a:gd name="connsiteX138" fmla="*/ 957236 w 1426404"/>
                <a:gd name="connsiteY138" fmla="*/ 53587 h 1918013"/>
                <a:gd name="connsiteX139" fmla="*/ 927547 w 1426404"/>
                <a:gd name="connsiteY139" fmla="*/ 29836 h 1918013"/>
                <a:gd name="connsiteX140" fmla="*/ 909734 w 1426404"/>
                <a:gd name="connsiteY140" fmla="*/ 148 h 1918013"/>
                <a:gd name="connsiteX141" fmla="*/ 897859 w 1426404"/>
                <a:gd name="connsiteY141" fmla="*/ 17961 h 1918013"/>
                <a:gd name="connsiteX142" fmla="*/ 868171 w 1426404"/>
                <a:gd name="connsiteY142" fmla="*/ 53587 h 1918013"/>
                <a:gd name="connsiteX143" fmla="*/ 862233 w 1426404"/>
                <a:gd name="connsiteY143" fmla="*/ 83275 h 1918013"/>
                <a:gd name="connsiteX144" fmla="*/ 856295 w 1426404"/>
                <a:gd name="connsiteY144" fmla="*/ 101088 h 1918013"/>
                <a:gd name="connsiteX145" fmla="*/ 844420 w 1426404"/>
                <a:gd name="connsiteY145" fmla="*/ 172340 h 1918013"/>
                <a:gd name="connsiteX146" fmla="*/ 785043 w 1426404"/>
                <a:gd name="connsiteY146" fmla="*/ 178278 h 1918013"/>
                <a:gd name="connsiteX147" fmla="*/ 749417 w 1426404"/>
                <a:gd name="connsiteY147" fmla="*/ 202028 h 1918013"/>
                <a:gd name="connsiteX148" fmla="*/ 743480 w 1426404"/>
                <a:gd name="connsiteY148" fmla="*/ 154527 h 1918013"/>
                <a:gd name="connsiteX149" fmla="*/ 707854 w 1426404"/>
                <a:gd name="connsiteY149" fmla="*/ 142652 h 1918013"/>
                <a:gd name="connsiteX150" fmla="*/ 684103 w 1426404"/>
                <a:gd name="connsiteY150" fmla="*/ 172340 h 1918013"/>
                <a:gd name="connsiteX151" fmla="*/ 666290 w 1426404"/>
                <a:gd name="connsiteY151" fmla="*/ 184215 h 1918013"/>
                <a:gd name="connsiteX152" fmla="*/ 642539 w 1426404"/>
                <a:gd name="connsiteY152" fmla="*/ 178278 h 1918013"/>
                <a:gd name="connsiteX153" fmla="*/ 600976 w 1426404"/>
                <a:gd name="connsiteY153" fmla="*/ 166402 h 1918013"/>
                <a:gd name="connsiteX154" fmla="*/ 565350 w 1426404"/>
                <a:gd name="connsiteY154" fmla="*/ 148590 h 1918013"/>
                <a:gd name="connsiteX155" fmla="*/ 547537 w 1426404"/>
                <a:gd name="connsiteY155" fmla="*/ 154527 h 1918013"/>
                <a:gd name="connsiteX156" fmla="*/ 535662 w 1426404"/>
                <a:gd name="connsiteY156" fmla="*/ 172340 h 1918013"/>
                <a:gd name="connsiteX157" fmla="*/ 529724 w 1426404"/>
                <a:gd name="connsiteY157" fmla="*/ 190153 h 1918013"/>
                <a:gd name="connsiteX158" fmla="*/ 511911 w 1426404"/>
                <a:gd name="connsiteY158" fmla="*/ 202028 h 1918013"/>
                <a:gd name="connsiteX159" fmla="*/ 494098 w 1426404"/>
                <a:gd name="connsiteY159" fmla="*/ 190153 h 1918013"/>
                <a:gd name="connsiteX160" fmla="*/ 476285 w 1426404"/>
                <a:gd name="connsiteY160" fmla="*/ 207966 h 1918013"/>
                <a:gd name="connsiteX161" fmla="*/ 446597 w 1426404"/>
                <a:gd name="connsiteY161" fmla="*/ 231717 h 1918013"/>
                <a:gd name="connsiteX162" fmla="*/ 428784 w 1426404"/>
                <a:gd name="connsiteY162" fmla="*/ 255467 h 1918013"/>
                <a:gd name="connsiteX163" fmla="*/ 416908 w 1426404"/>
                <a:gd name="connsiteY163" fmla="*/ 267343 h 1918013"/>
                <a:gd name="connsiteX164" fmla="*/ 410971 w 1426404"/>
                <a:gd name="connsiteY164" fmla="*/ 249530 h 1918013"/>
                <a:gd name="connsiteX165" fmla="*/ 399095 w 1426404"/>
                <a:gd name="connsiteY165" fmla="*/ 261405 h 1918013"/>
                <a:gd name="connsiteX166" fmla="*/ 387220 w 1426404"/>
                <a:gd name="connsiteY166" fmla="*/ 285156 h 1918013"/>
                <a:gd name="connsiteX167" fmla="*/ 381282 w 1426404"/>
                <a:gd name="connsiteY167" fmla="*/ 302969 h 1918013"/>
                <a:gd name="connsiteX168" fmla="*/ 363469 w 1426404"/>
                <a:gd name="connsiteY168" fmla="*/ 314844 h 1918013"/>
                <a:gd name="connsiteX169" fmla="*/ 333781 w 1426404"/>
                <a:gd name="connsiteY169" fmla="*/ 291093 h 1918013"/>
                <a:gd name="connsiteX170" fmla="*/ 321906 w 1426404"/>
                <a:gd name="connsiteY170" fmla="*/ 267343 h 1918013"/>
                <a:gd name="connsiteX171" fmla="*/ 298155 w 1426404"/>
                <a:gd name="connsiteY171" fmla="*/ 237654 h 1918013"/>
                <a:gd name="connsiteX172" fmla="*/ 292217 w 1426404"/>
                <a:gd name="connsiteY172" fmla="*/ 255467 h 1918013"/>
                <a:gd name="connsiteX173" fmla="*/ 280342 w 1426404"/>
                <a:gd name="connsiteY173" fmla="*/ 267343 h 1918013"/>
                <a:gd name="connsiteX174" fmla="*/ 256591 w 1426404"/>
                <a:gd name="connsiteY174" fmla="*/ 297031 h 1918013"/>
                <a:gd name="connsiteX175" fmla="*/ 238778 w 1426404"/>
                <a:gd name="connsiteY175" fmla="*/ 285156 h 1918013"/>
                <a:gd name="connsiteX176" fmla="*/ 226903 w 1426404"/>
                <a:gd name="connsiteY176" fmla="*/ 302969 h 1918013"/>
                <a:gd name="connsiteX177" fmla="*/ 232841 w 1426404"/>
                <a:gd name="connsiteY177" fmla="*/ 285156 h 191801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426404" h="1918013">
                  <a:moveTo>
                    <a:pt x="232841" y="285156"/>
                  </a:moveTo>
                  <a:cubicBezTo>
                    <a:pt x="236799" y="295052"/>
                    <a:pt x="234351" y="313437"/>
                    <a:pt x="250654" y="362345"/>
                  </a:cubicBezTo>
                  <a:cubicBezTo>
                    <a:pt x="252633" y="368283"/>
                    <a:pt x="252165" y="375732"/>
                    <a:pt x="256591" y="380158"/>
                  </a:cubicBezTo>
                  <a:cubicBezTo>
                    <a:pt x="266462" y="390029"/>
                    <a:pt x="274350" y="396364"/>
                    <a:pt x="280342" y="409847"/>
                  </a:cubicBezTo>
                  <a:cubicBezTo>
                    <a:pt x="285426" y="421286"/>
                    <a:pt x="288259" y="433598"/>
                    <a:pt x="292217" y="445473"/>
                  </a:cubicBezTo>
                  <a:lnTo>
                    <a:pt x="298155" y="463286"/>
                  </a:lnTo>
                  <a:lnTo>
                    <a:pt x="304093" y="481099"/>
                  </a:lnTo>
                  <a:lnTo>
                    <a:pt x="310030" y="498912"/>
                  </a:lnTo>
                  <a:cubicBezTo>
                    <a:pt x="312009" y="524642"/>
                    <a:pt x="312767" y="550495"/>
                    <a:pt x="315968" y="576101"/>
                  </a:cubicBezTo>
                  <a:cubicBezTo>
                    <a:pt x="316744" y="582312"/>
                    <a:pt x="320187" y="587896"/>
                    <a:pt x="321906" y="593914"/>
                  </a:cubicBezTo>
                  <a:cubicBezTo>
                    <a:pt x="324148" y="601761"/>
                    <a:pt x="325498" y="609849"/>
                    <a:pt x="327843" y="617665"/>
                  </a:cubicBezTo>
                  <a:cubicBezTo>
                    <a:pt x="331440" y="629655"/>
                    <a:pt x="337264" y="641016"/>
                    <a:pt x="339719" y="653291"/>
                  </a:cubicBezTo>
                  <a:cubicBezTo>
                    <a:pt x="341698" y="663187"/>
                    <a:pt x="343001" y="673243"/>
                    <a:pt x="345656" y="682979"/>
                  </a:cubicBezTo>
                  <a:cubicBezTo>
                    <a:pt x="348950" y="695056"/>
                    <a:pt x="353574" y="706730"/>
                    <a:pt x="357532" y="718605"/>
                  </a:cubicBezTo>
                  <a:lnTo>
                    <a:pt x="363469" y="736418"/>
                  </a:lnTo>
                  <a:lnTo>
                    <a:pt x="381282" y="789857"/>
                  </a:lnTo>
                  <a:cubicBezTo>
                    <a:pt x="383261" y="795795"/>
                    <a:pt x="383748" y="802462"/>
                    <a:pt x="387220" y="807670"/>
                  </a:cubicBezTo>
                  <a:cubicBezTo>
                    <a:pt x="421252" y="858719"/>
                    <a:pt x="380450" y="794130"/>
                    <a:pt x="405033" y="843296"/>
                  </a:cubicBezTo>
                  <a:cubicBezTo>
                    <a:pt x="408224" y="849679"/>
                    <a:pt x="414010" y="854588"/>
                    <a:pt x="416908" y="861109"/>
                  </a:cubicBezTo>
                  <a:cubicBezTo>
                    <a:pt x="421992" y="872548"/>
                    <a:pt x="424826" y="884860"/>
                    <a:pt x="428784" y="896735"/>
                  </a:cubicBezTo>
                  <a:lnTo>
                    <a:pt x="440659" y="932361"/>
                  </a:lnTo>
                  <a:cubicBezTo>
                    <a:pt x="442638" y="938299"/>
                    <a:pt x="443125" y="944966"/>
                    <a:pt x="446597" y="950174"/>
                  </a:cubicBezTo>
                  <a:lnTo>
                    <a:pt x="458472" y="967987"/>
                  </a:lnTo>
                  <a:cubicBezTo>
                    <a:pt x="460451" y="975904"/>
                    <a:pt x="462810" y="983736"/>
                    <a:pt x="464410" y="991738"/>
                  </a:cubicBezTo>
                  <a:cubicBezTo>
                    <a:pt x="466771" y="1003543"/>
                    <a:pt x="467735" y="1015612"/>
                    <a:pt x="470347" y="1027364"/>
                  </a:cubicBezTo>
                  <a:cubicBezTo>
                    <a:pt x="471705" y="1033474"/>
                    <a:pt x="474927" y="1039067"/>
                    <a:pt x="476285" y="1045177"/>
                  </a:cubicBezTo>
                  <a:cubicBezTo>
                    <a:pt x="478897" y="1056929"/>
                    <a:pt x="480069" y="1068957"/>
                    <a:pt x="482223" y="1080802"/>
                  </a:cubicBezTo>
                  <a:cubicBezTo>
                    <a:pt x="487251" y="1108458"/>
                    <a:pt x="487741" y="1108814"/>
                    <a:pt x="494098" y="1134241"/>
                  </a:cubicBezTo>
                  <a:cubicBezTo>
                    <a:pt x="501771" y="1233979"/>
                    <a:pt x="510389" y="1310640"/>
                    <a:pt x="494098" y="1419249"/>
                  </a:cubicBezTo>
                  <a:cubicBezTo>
                    <a:pt x="492022" y="1433089"/>
                    <a:pt x="472173" y="1437293"/>
                    <a:pt x="464410" y="1448938"/>
                  </a:cubicBezTo>
                  <a:lnTo>
                    <a:pt x="452534" y="1466751"/>
                  </a:lnTo>
                  <a:cubicBezTo>
                    <a:pt x="435716" y="1517212"/>
                    <a:pt x="459172" y="1455687"/>
                    <a:pt x="434721" y="1496439"/>
                  </a:cubicBezTo>
                  <a:cubicBezTo>
                    <a:pt x="431501" y="1501806"/>
                    <a:pt x="432004" y="1508885"/>
                    <a:pt x="428784" y="1514252"/>
                  </a:cubicBezTo>
                  <a:cubicBezTo>
                    <a:pt x="425904" y="1519052"/>
                    <a:pt x="420405" y="1521756"/>
                    <a:pt x="416908" y="1526127"/>
                  </a:cubicBezTo>
                  <a:cubicBezTo>
                    <a:pt x="379478" y="1572913"/>
                    <a:pt x="432567" y="1516947"/>
                    <a:pt x="387220" y="1555815"/>
                  </a:cubicBezTo>
                  <a:cubicBezTo>
                    <a:pt x="378719" y="1563101"/>
                    <a:pt x="369679" y="1570250"/>
                    <a:pt x="363469" y="1579566"/>
                  </a:cubicBezTo>
                  <a:cubicBezTo>
                    <a:pt x="359511" y="1585504"/>
                    <a:pt x="357166" y="1592921"/>
                    <a:pt x="351594" y="1597379"/>
                  </a:cubicBezTo>
                  <a:cubicBezTo>
                    <a:pt x="346707" y="1601289"/>
                    <a:pt x="339379" y="1600518"/>
                    <a:pt x="333781" y="1603317"/>
                  </a:cubicBezTo>
                  <a:cubicBezTo>
                    <a:pt x="327398" y="1606508"/>
                    <a:pt x="322489" y="1612294"/>
                    <a:pt x="315968" y="1615192"/>
                  </a:cubicBezTo>
                  <a:cubicBezTo>
                    <a:pt x="304529" y="1620276"/>
                    <a:pt x="292217" y="1623109"/>
                    <a:pt x="280342" y="1627067"/>
                  </a:cubicBezTo>
                  <a:cubicBezTo>
                    <a:pt x="274404" y="1629046"/>
                    <a:pt x="267737" y="1629533"/>
                    <a:pt x="262529" y="1633005"/>
                  </a:cubicBezTo>
                  <a:cubicBezTo>
                    <a:pt x="256591" y="1636963"/>
                    <a:pt x="250134" y="1640236"/>
                    <a:pt x="244716" y="1644880"/>
                  </a:cubicBezTo>
                  <a:cubicBezTo>
                    <a:pt x="236215" y="1652166"/>
                    <a:pt x="230281" y="1662421"/>
                    <a:pt x="220965" y="1668631"/>
                  </a:cubicBezTo>
                  <a:cubicBezTo>
                    <a:pt x="215027" y="1672589"/>
                    <a:pt x="208724" y="1676048"/>
                    <a:pt x="203152" y="1680506"/>
                  </a:cubicBezTo>
                  <a:cubicBezTo>
                    <a:pt x="160849" y="1714349"/>
                    <a:pt x="228290" y="1667707"/>
                    <a:pt x="173464" y="1704257"/>
                  </a:cubicBezTo>
                  <a:cubicBezTo>
                    <a:pt x="171485" y="1710195"/>
                    <a:pt x="171952" y="1717644"/>
                    <a:pt x="167526" y="1722070"/>
                  </a:cubicBezTo>
                  <a:cubicBezTo>
                    <a:pt x="163101" y="1726496"/>
                    <a:pt x="155081" y="1724788"/>
                    <a:pt x="149714" y="1728008"/>
                  </a:cubicBezTo>
                  <a:cubicBezTo>
                    <a:pt x="144914" y="1730888"/>
                    <a:pt x="141797" y="1735925"/>
                    <a:pt x="137838" y="1739883"/>
                  </a:cubicBezTo>
                  <a:cubicBezTo>
                    <a:pt x="129712" y="1756135"/>
                    <a:pt x="125277" y="1767461"/>
                    <a:pt x="114088" y="1781447"/>
                  </a:cubicBezTo>
                  <a:cubicBezTo>
                    <a:pt x="110591" y="1785818"/>
                    <a:pt x="106171" y="1789364"/>
                    <a:pt x="102212" y="1793322"/>
                  </a:cubicBezTo>
                  <a:cubicBezTo>
                    <a:pt x="98254" y="1801239"/>
                    <a:pt x="95482" y="1809870"/>
                    <a:pt x="90337" y="1817073"/>
                  </a:cubicBezTo>
                  <a:cubicBezTo>
                    <a:pt x="85456" y="1823906"/>
                    <a:pt x="77182" y="1827899"/>
                    <a:pt x="72524" y="1834886"/>
                  </a:cubicBezTo>
                  <a:cubicBezTo>
                    <a:pt x="54428" y="1862029"/>
                    <a:pt x="82702" y="1847328"/>
                    <a:pt x="48773" y="1858636"/>
                  </a:cubicBezTo>
                  <a:cubicBezTo>
                    <a:pt x="44815" y="1862595"/>
                    <a:pt x="41698" y="1867632"/>
                    <a:pt x="36898" y="1870512"/>
                  </a:cubicBezTo>
                  <a:cubicBezTo>
                    <a:pt x="-1641" y="1893636"/>
                    <a:pt x="37299" y="1858234"/>
                    <a:pt x="7210" y="1888325"/>
                  </a:cubicBezTo>
                  <a:cubicBezTo>
                    <a:pt x="5231" y="1894263"/>
                    <a:pt x="-3154" y="1901712"/>
                    <a:pt x="1272" y="1906138"/>
                  </a:cubicBezTo>
                  <a:cubicBezTo>
                    <a:pt x="10123" y="1914989"/>
                    <a:pt x="36898" y="1918013"/>
                    <a:pt x="36898" y="1918013"/>
                  </a:cubicBezTo>
                  <a:cubicBezTo>
                    <a:pt x="60649" y="1916034"/>
                    <a:pt x="84501" y="1915031"/>
                    <a:pt x="108150" y="1912075"/>
                  </a:cubicBezTo>
                  <a:cubicBezTo>
                    <a:pt x="132042" y="1909088"/>
                    <a:pt x="156559" y="1907815"/>
                    <a:pt x="179402" y="1900200"/>
                  </a:cubicBezTo>
                  <a:cubicBezTo>
                    <a:pt x="208636" y="1890455"/>
                    <a:pt x="191041" y="1895291"/>
                    <a:pt x="232841" y="1888325"/>
                  </a:cubicBezTo>
                  <a:cubicBezTo>
                    <a:pt x="252673" y="1881714"/>
                    <a:pt x="252043" y="1881418"/>
                    <a:pt x="274404" y="1876449"/>
                  </a:cubicBezTo>
                  <a:cubicBezTo>
                    <a:pt x="284256" y="1874260"/>
                    <a:pt x="294302" y="1872960"/>
                    <a:pt x="304093" y="1870512"/>
                  </a:cubicBezTo>
                  <a:cubicBezTo>
                    <a:pt x="310165" y="1868994"/>
                    <a:pt x="315796" y="1865932"/>
                    <a:pt x="321906" y="1864574"/>
                  </a:cubicBezTo>
                  <a:cubicBezTo>
                    <a:pt x="346323" y="1859148"/>
                    <a:pt x="363467" y="1859177"/>
                    <a:pt x="387220" y="1852699"/>
                  </a:cubicBezTo>
                  <a:cubicBezTo>
                    <a:pt x="399297" y="1849405"/>
                    <a:pt x="410971" y="1844781"/>
                    <a:pt x="422846" y="1840823"/>
                  </a:cubicBezTo>
                  <a:lnTo>
                    <a:pt x="494098" y="1817073"/>
                  </a:lnTo>
                  <a:lnTo>
                    <a:pt x="511911" y="1811135"/>
                  </a:lnTo>
                  <a:cubicBezTo>
                    <a:pt x="517849" y="1809156"/>
                    <a:pt x="523528" y="1806082"/>
                    <a:pt x="529724" y="1805197"/>
                  </a:cubicBezTo>
                  <a:lnTo>
                    <a:pt x="571288" y="1799260"/>
                  </a:lnTo>
                  <a:cubicBezTo>
                    <a:pt x="577226" y="1797281"/>
                    <a:pt x="583241" y="1795520"/>
                    <a:pt x="589101" y="1793322"/>
                  </a:cubicBezTo>
                  <a:cubicBezTo>
                    <a:pt x="599081" y="1789580"/>
                    <a:pt x="608678" y="1784818"/>
                    <a:pt x="618789" y="1781447"/>
                  </a:cubicBezTo>
                  <a:cubicBezTo>
                    <a:pt x="626531" y="1778866"/>
                    <a:pt x="634622" y="1777488"/>
                    <a:pt x="642539" y="1775509"/>
                  </a:cubicBezTo>
                  <a:cubicBezTo>
                    <a:pt x="646498" y="1771551"/>
                    <a:pt x="649936" y="1766993"/>
                    <a:pt x="654415" y="1763634"/>
                  </a:cubicBezTo>
                  <a:cubicBezTo>
                    <a:pt x="665833" y="1755071"/>
                    <a:pt x="679949" y="1749975"/>
                    <a:pt x="690041" y="1739883"/>
                  </a:cubicBezTo>
                  <a:cubicBezTo>
                    <a:pt x="695979" y="1733945"/>
                    <a:pt x="700867" y="1726728"/>
                    <a:pt x="707854" y="1722070"/>
                  </a:cubicBezTo>
                  <a:cubicBezTo>
                    <a:pt x="713062" y="1718598"/>
                    <a:pt x="719914" y="1718598"/>
                    <a:pt x="725667" y="1716132"/>
                  </a:cubicBezTo>
                  <a:cubicBezTo>
                    <a:pt x="733802" y="1712645"/>
                    <a:pt x="742052" y="1709167"/>
                    <a:pt x="749417" y="1704257"/>
                  </a:cubicBezTo>
                  <a:cubicBezTo>
                    <a:pt x="754075" y="1701152"/>
                    <a:pt x="756493" y="1695262"/>
                    <a:pt x="761293" y="1692382"/>
                  </a:cubicBezTo>
                  <a:cubicBezTo>
                    <a:pt x="766660" y="1689162"/>
                    <a:pt x="773635" y="1689484"/>
                    <a:pt x="779106" y="1686444"/>
                  </a:cubicBezTo>
                  <a:cubicBezTo>
                    <a:pt x="791582" y="1679513"/>
                    <a:pt x="801192" y="1667206"/>
                    <a:pt x="814732" y="1662693"/>
                  </a:cubicBezTo>
                  <a:cubicBezTo>
                    <a:pt x="856507" y="1648770"/>
                    <a:pt x="804936" y="1666892"/>
                    <a:pt x="856295" y="1644880"/>
                  </a:cubicBezTo>
                  <a:cubicBezTo>
                    <a:pt x="868214" y="1639772"/>
                    <a:pt x="885816" y="1636016"/>
                    <a:pt x="897859" y="1633005"/>
                  </a:cubicBezTo>
                  <a:cubicBezTo>
                    <a:pt x="975766" y="1574576"/>
                    <a:pt x="881137" y="1641635"/>
                    <a:pt x="939423" y="1609254"/>
                  </a:cubicBezTo>
                  <a:cubicBezTo>
                    <a:pt x="951899" y="1602323"/>
                    <a:pt x="963174" y="1593421"/>
                    <a:pt x="975049" y="1585504"/>
                  </a:cubicBezTo>
                  <a:cubicBezTo>
                    <a:pt x="980987" y="1581545"/>
                    <a:pt x="986092" y="1575884"/>
                    <a:pt x="992862" y="1573628"/>
                  </a:cubicBezTo>
                  <a:lnTo>
                    <a:pt x="1010675" y="1567691"/>
                  </a:lnTo>
                  <a:cubicBezTo>
                    <a:pt x="1024743" y="1553622"/>
                    <a:pt x="1038030" y="1538781"/>
                    <a:pt x="1058176" y="1532065"/>
                  </a:cubicBezTo>
                  <a:cubicBezTo>
                    <a:pt x="1064114" y="1530086"/>
                    <a:pt x="1070391" y="1528926"/>
                    <a:pt x="1075989" y="1526127"/>
                  </a:cubicBezTo>
                  <a:cubicBezTo>
                    <a:pt x="1082372" y="1522936"/>
                    <a:pt x="1087281" y="1517150"/>
                    <a:pt x="1093802" y="1514252"/>
                  </a:cubicBezTo>
                  <a:cubicBezTo>
                    <a:pt x="1105241" y="1509168"/>
                    <a:pt x="1117553" y="1506335"/>
                    <a:pt x="1129428" y="1502377"/>
                  </a:cubicBezTo>
                  <a:lnTo>
                    <a:pt x="1147241" y="1496439"/>
                  </a:lnTo>
                  <a:cubicBezTo>
                    <a:pt x="1147245" y="1496438"/>
                    <a:pt x="1182862" y="1484564"/>
                    <a:pt x="1182867" y="1484564"/>
                  </a:cubicBezTo>
                  <a:lnTo>
                    <a:pt x="1277869" y="1478626"/>
                  </a:lnTo>
                  <a:cubicBezTo>
                    <a:pt x="1283807" y="1476647"/>
                    <a:pt x="1291256" y="1477114"/>
                    <a:pt x="1295682" y="1472688"/>
                  </a:cubicBezTo>
                  <a:cubicBezTo>
                    <a:pt x="1300108" y="1468262"/>
                    <a:pt x="1301620" y="1461134"/>
                    <a:pt x="1301620" y="1454875"/>
                  </a:cubicBezTo>
                  <a:cubicBezTo>
                    <a:pt x="1301620" y="1389689"/>
                    <a:pt x="1300504" y="1391037"/>
                    <a:pt x="1289745" y="1347997"/>
                  </a:cubicBezTo>
                  <a:cubicBezTo>
                    <a:pt x="1287766" y="1330184"/>
                    <a:pt x="1283807" y="1312481"/>
                    <a:pt x="1283807" y="1294558"/>
                  </a:cubicBezTo>
                  <a:cubicBezTo>
                    <a:pt x="1283807" y="1261761"/>
                    <a:pt x="1286900" y="1184089"/>
                    <a:pt x="1295682" y="1140179"/>
                  </a:cubicBezTo>
                  <a:cubicBezTo>
                    <a:pt x="1296909" y="1134042"/>
                    <a:pt x="1299900" y="1128384"/>
                    <a:pt x="1301620" y="1122366"/>
                  </a:cubicBezTo>
                  <a:cubicBezTo>
                    <a:pt x="1303862" y="1114519"/>
                    <a:pt x="1304977" y="1106357"/>
                    <a:pt x="1307558" y="1098615"/>
                  </a:cubicBezTo>
                  <a:cubicBezTo>
                    <a:pt x="1312648" y="1083346"/>
                    <a:pt x="1323031" y="1059661"/>
                    <a:pt x="1331308" y="1045177"/>
                  </a:cubicBezTo>
                  <a:cubicBezTo>
                    <a:pt x="1334849" y="1038981"/>
                    <a:pt x="1339225" y="1033302"/>
                    <a:pt x="1343184" y="1027364"/>
                  </a:cubicBezTo>
                  <a:cubicBezTo>
                    <a:pt x="1360229" y="959177"/>
                    <a:pt x="1336394" y="1043207"/>
                    <a:pt x="1360997" y="985800"/>
                  </a:cubicBezTo>
                  <a:cubicBezTo>
                    <a:pt x="1364212" y="978299"/>
                    <a:pt x="1364589" y="969865"/>
                    <a:pt x="1366934" y="962049"/>
                  </a:cubicBezTo>
                  <a:cubicBezTo>
                    <a:pt x="1372329" y="944064"/>
                    <a:pt x="1378809" y="926423"/>
                    <a:pt x="1384747" y="908610"/>
                  </a:cubicBezTo>
                  <a:cubicBezTo>
                    <a:pt x="1386726" y="902672"/>
                    <a:pt x="1389167" y="896869"/>
                    <a:pt x="1390685" y="890797"/>
                  </a:cubicBezTo>
                  <a:cubicBezTo>
                    <a:pt x="1409252" y="816536"/>
                    <a:pt x="1385521" y="908872"/>
                    <a:pt x="1402560" y="849234"/>
                  </a:cubicBezTo>
                  <a:cubicBezTo>
                    <a:pt x="1417463" y="797070"/>
                    <a:pt x="1400205" y="850359"/>
                    <a:pt x="1414436" y="807670"/>
                  </a:cubicBezTo>
                  <a:cubicBezTo>
                    <a:pt x="1416415" y="783919"/>
                    <a:pt x="1417878" y="760120"/>
                    <a:pt x="1420373" y="736418"/>
                  </a:cubicBezTo>
                  <a:cubicBezTo>
                    <a:pt x="1421838" y="722500"/>
                    <a:pt x="1426311" y="708849"/>
                    <a:pt x="1426311" y="694854"/>
                  </a:cubicBezTo>
                  <a:cubicBezTo>
                    <a:pt x="1426311" y="658515"/>
                    <a:pt x="1428250" y="526420"/>
                    <a:pt x="1414436" y="457348"/>
                  </a:cubicBezTo>
                  <a:cubicBezTo>
                    <a:pt x="1411235" y="441344"/>
                    <a:pt x="1406518" y="425681"/>
                    <a:pt x="1402560" y="409847"/>
                  </a:cubicBezTo>
                  <a:cubicBezTo>
                    <a:pt x="1400581" y="401930"/>
                    <a:pt x="1399204" y="393838"/>
                    <a:pt x="1396623" y="386096"/>
                  </a:cubicBezTo>
                  <a:cubicBezTo>
                    <a:pt x="1394644" y="380158"/>
                    <a:pt x="1392405" y="374301"/>
                    <a:pt x="1390685" y="368283"/>
                  </a:cubicBezTo>
                  <a:cubicBezTo>
                    <a:pt x="1388443" y="360436"/>
                    <a:pt x="1386989" y="352379"/>
                    <a:pt x="1384747" y="344532"/>
                  </a:cubicBezTo>
                  <a:cubicBezTo>
                    <a:pt x="1379352" y="325648"/>
                    <a:pt x="1374473" y="317134"/>
                    <a:pt x="1366934" y="297031"/>
                  </a:cubicBezTo>
                  <a:cubicBezTo>
                    <a:pt x="1364736" y="291171"/>
                    <a:pt x="1363796" y="284816"/>
                    <a:pt x="1360997" y="279218"/>
                  </a:cubicBezTo>
                  <a:cubicBezTo>
                    <a:pt x="1357806" y="272835"/>
                    <a:pt x="1353080" y="267343"/>
                    <a:pt x="1349121" y="261405"/>
                  </a:cubicBezTo>
                  <a:cubicBezTo>
                    <a:pt x="1347142" y="251509"/>
                    <a:pt x="1345839" y="241453"/>
                    <a:pt x="1343184" y="231717"/>
                  </a:cubicBezTo>
                  <a:cubicBezTo>
                    <a:pt x="1339890" y="219640"/>
                    <a:pt x="1333763" y="208366"/>
                    <a:pt x="1331308" y="196091"/>
                  </a:cubicBezTo>
                  <a:cubicBezTo>
                    <a:pt x="1329329" y="186195"/>
                    <a:pt x="1328026" y="176139"/>
                    <a:pt x="1325371" y="166402"/>
                  </a:cubicBezTo>
                  <a:cubicBezTo>
                    <a:pt x="1322077" y="154326"/>
                    <a:pt x="1316531" y="142921"/>
                    <a:pt x="1313495" y="130777"/>
                  </a:cubicBezTo>
                  <a:cubicBezTo>
                    <a:pt x="1310804" y="120011"/>
                    <a:pt x="1300503" y="76221"/>
                    <a:pt x="1295682" y="71400"/>
                  </a:cubicBezTo>
                  <a:lnTo>
                    <a:pt x="1277869" y="53587"/>
                  </a:lnTo>
                  <a:cubicBezTo>
                    <a:pt x="1271931" y="55566"/>
                    <a:pt x="1264482" y="55099"/>
                    <a:pt x="1260056" y="59525"/>
                  </a:cubicBezTo>
                  <a:cubicBezTo>
                    <a:pt x="1249964" y="69617"/>
                    <a:pt x="1246398" y="85059"/>
                    <a:pt x="1236306" y="95151"/>
                  </a:cubicBezTo>
                  <a:cubicBezTo>
                    <a:pt x="1232347" y="99109"/>
                    <a:pt x="1227789" y="102547"/>
                    <a:pt x="1224430" y="107026"/>
                  </a:cubicBezTo>
                  <a:cubicBezTo>
                    <a:pt x="1215867" y="118444"/>
                    <a:pt x="1200680" y="142652"/>
                    <a:pt x="1200680" y="142652"/>
                  </a:cubicBezTo>
                  <a:cubicBezTo>
                    <a:pt x="1194742" y="140673"/>
                    <a:pt x="1188234" y="139934"/>
                    <a:pt x="1182867" y="136714"/>
                  </a:cubicBezTo>
                  <a:cubicBezTo>
                    <a:pt x="1169694" y="128810"/>
                    <a:pt x="1151672" y="93644"/>
                    <a:pt x="1147241" y="89213"/>
                  </a:cubicBezTo>
                  <a:lnTo>
                    <a:pt x="1135365" y="77338"/>
                  </a:lnTo>
                  <a:cubicBezTo>
                    <a:pt x="1129427" y="79317"/>
                    <a:pt x="1123490" y="85254"/>
                    <a:pt x="1117552" y="83275"/>
                  </a:cubicBezTo>
                  <a:cubicBezTo>
                    <a:pt x="1097406" y="76560"/>
                    <a:pt x="1084119" y="61718"/>
                    <a:pt x="1070051" y="47649"/>
                  </a:cubicBezTo>
                  <a:cubicBezTo>
                    <a:pt x="1063706" y="53995"/>
                    <a:pt x="1049353" y="69902"/>
                    <a:pt x="1040363" y="71400"/>
                  </a:cubicBezTo>
                  <a:cubicBezTo>
                    <a:pt x="1034189" y="72429"/>
                    <a:pt x="1028488" y="67441"/>
                    <a:pt x="1022550" y="65462"/>
                  </a:cubicBezTo>
                  <a:cubicBezTo>
                    <a:pt x="994191" y="84369"/>
                    <a:pt x="1011676" y="80987"/>
                    <a:pt x="998799" y="59525"/>
                  </a:cubicBezTo>
                  <a:cubicBezTo>
                    <a:pt x="995919" y="54725"/>
                    <a:pt x="990882" y="51608"/>
                    <a:pt x="986924" y="47649"/>
                  </a:cubicBezTo>
                  <a:cubicBezTo>
                    <a:pt x="982966" y="51608"/>
                    <a:pt x="980538" y="58427"/>
                    <a:pt x="975049" y="59525"/>
                  </a:cubicBezTo>
                  <a:cubicBezTo>
                    <a:pt x="968912" y="60753"/>
                    <a:pt x="962834" y="56386"/>
                    <a:pt x="957236" y="53587"/>
                  </a:cubicBezTo>
                  <a:cubicBezTo>
                    <a:pt x="942254" y="46096"/>
                    <a:pt x="938593" y="40882"/>
                    <a:pt x="927547" y="29836"/>
                  </a:cubicBezTo>
                  <a:cubicBezTo>
                    <a:pt x="926849" y="27740"/>
                    <a:pt x="919767" y="-2360"/>
                    <a:pt x="909734" y="148"/>
                  </a:cubicBezTo>
                  <a:cubicBezTo>
                    <a:pt x="902811" y="1879"/>
                    <a:pt x="902427" y="12479"/>
                    <a:pt x="897859" y="17961"/>
                  </a:cubicBezTo>
                  <a:cubicBezTo>
                    <a:pt x="859761" y="63679"/>
                    <a:pt x="897654" y="9361"/>
                    <a:pt x="868171" y="53587"/>
                  </a:cubicBezTo>
                  <a:cubicBezTo>
                    <a:pt x="866192" y="63483"/>
                    <a:pt x="864681" y="73484"/>
                    <a:pt x="862233" y="83275"/>
                  </a:cubicBezTo>
                  <a:cubicBezTo>
                    <a:pt x="860715" y="89347"/>
                    <a:pt x="857522" y="94951"/>
                    <a:pt x="856295" y="101088"/>
                  </a:cubicBezTo>
                  <a:cubicBezTo>
                    <a:pt x="851573" y="124699"/>
                    <a:pt x="868379" y="169944"/>
                    <a:pt x="844420" y="172340"/>
                  </a:cubicBezTo>
                  <a:lnTo>
                    <a:pt x="785043" y="178278"/>
                  </a:lnTo>
                  <a:cubicBezTo>
                    <a:pt x="773168" y="186195"/>
                    <a:pt x="751187" y="216190"/>
                    <a:pt x="749417" y="202028"/>
                  </a:cubicBezTo>
                  <a:cubicBezTo>
                    <a:pt x="747438" y="186194"/>
                    <a:pt x="752631" y="167599"/>
                    <a:pt x="743480" y="154527"/>
                  </a:cubicBezTo>
                  <a:cubicBezTo>
                    <a:pt x="736302" y="144272"/>
                    <a:pt x="707854" y="142652"/>
                    <a:pt x="707854" y="142652"/>
                  </a:cubicBezTo>
                  <a:cubicBezTo>
                    <a:pt x="656805" y="176684"/>
                    <a:pt x="716881" y="131369"/>
                    <a:pt x="684103" y="172340"/>
                  </a:cubicBezTo>
                  <a:cubicBezTo>
                    <a:pt x="679645" y="177912"/>
                    <a:pt x="672228" y="180257"/>
                    <a:pt x="666290" y="184215"/>
                  </a:cubicBezTo>
                  <a:cubicBezTo>
                    <a:pt x="658373" y="182236"/>
                    <a:pt x="650386" y="180520"/>
                    <a:pt x="642539" y="178278"/>
                  </a:cubicBezTo>
                  <a:cubicBezTo>
                    <a:pt x="582861" y="161228"/>
                    <a:pt x="675288" y="184982"/>
                    <a:pt x="600976" y="166402"/>
                  </a:cubicBezTo>
                  <a:cubicBezTo>
                    <a:pt x="591969" y="160397"/>
                    <a:pt x="577643" y="148590"/>
                    <a:pt x="565350" y="148590"/>
                  </a:cubicBezTo>
                  <a:cubicBezTo>
                    <a:pt x="559091" y="148590"/>
                    <a:pt x="553475" y="152548"/>
                    <a:pt x="547537" y="154527"/>
                  </a:cubicBezTo>
                  <a:cubicBezTo>
                    <a:pt x="543579" y="160465"/>
                    <a:pt x="538853" y="165957"/>
                    <a:pt x="535662" y="172340"/>
                  </a:cubicBezTo>
                  <a:cubicBezTo>
                    <a:pt x="532863" y="177938"/>
                    <a:pt x="533634" y="185266"/>
                    <a:pt x="529724" y="190153"/>
                  </a:cubicBezTo>
                  <a:cubicBezTo>
                    <a:pt x="525266" y="195725"/>
                    <a:pt x="517849" y="198070"/>
                    <a:pt x="511911" y="202028"/>
                  </a:cubicBezTo>
                  <a:cubicBezTo>
                    <a:pt x="505973" y="198070"/>
                    <a:pt x="501137" y="188980"/>
                    <a:pt x="494098" y="190153"/>
                  </a:cubicBezTo>
                  <a:cubicBezTo>
                    <a:pt x="485815" y="191534"/>
                    <a:pt x="482604" y="202436"/>
                    <a:pt x="476285" y="207966"/>
                  </a:cubicBezTo>
                  <a:cubicBezTo>
                    <a:pt x="466748" y="216311"/>
                    <a:pt x="455558" y="222756"/>
                    <a:pt x="446597" y="231717"/>
                  </a:cubicBezTo>
                  <a:cubicBezTo>
                    <a:pt x="439600" y="238714"/>
                    <a:pt x="435119" y="247865"/>
                    <a:pt x="428784" y="255467"/>
                  </a:cubicBezTo>
                  <a:cubicBezTo>
                    <a:pt x="425200" y="259768"/>
                    <a:pt x="420867" y="263384"/>
                    <a:pt x="416908" y="267343"/>
                  </a:cubicBezTo>
                  <a:cubicBezTo>
                    <a:pt x="414929" y="261405"/>
                    <a:pt x="416909" y="251509"/>
                    <a:pt x="410971" y="249530"/>
                  </a:cubicBezTo>
                  <a:cubicBezTo>
                    <a:pt x="405660" y="247760"/>
                    <a:pt x="402200" y="256747"/>
                    <a:pt x="399095" y="261405"/>
                  </a:cubicBezTo>
                  <a:cubicBezTo>
                    <a:pt x="394185" y="268770"/>
                    <a:pt x="390707" y="277020"/>
                    <a:pt x="387220" y="285156"/>
                  </a:cubicBezTo>
                  <a:cubicBezTo>
                    <a:pt x="384755" y="290909"/>
                    <a:pt x="385192" y="298082"/>
                    <a:pt x="381282" y="302969"/>
                  </a:cubicBezTo>
                  <a:cubicBezTo>
                    <a:pt x="376824" y="308541"/>
                    <a:pt x="369407" y="310886"/>
                    <a:pt x="363469" y="314844"/>
                  </a:cubicBezTo>
                  <a:cubicBezTo>
                    <a:pt x="353938" y="308490"/>
                    <a:pt x="340551" y="301248"/>
                    <a:pt x="333781" y="291093"/>
                  </a:cubicBezTo>
                  <a:cubicBezTo>
                    <a:pt x="328871" y="283728"/>
                    <a:pt x="326297" y="275028"/>
                    <a:pt x="321906" y="267343"/>
                  </a:cubicBezTo>
                  <a:cubicBezTo>
                    <a:pt x="311920" y="249868"/>
                    <a:pt x="311157" y="250657"/>
                    <a:pt x="298155" y="237654"/>
                  </a:cubicBezTo>
                  <a:cubicBezTo>
                    <a:pt x="296176" y="243592"/>
                    <a:pt x="295437" y="250100"/>
                    <a:pt x="292217" y="255467"/>
                  </a:cubicBezTo>
                  <a:cubicBezTo>
                    <a:pt x="289337" y="260267"/>
                    <a:pt x="283839" y="262971"/>
                    <a:pt x="280342" y="267343"/>
                  </a:cubicBezTo>
                  <a:cubicBezTo>
                    <a:pt x="250392" y="304783"/>
                    <a:pt x="285257" y="268367"/>
                    <a:pt x="256591" y="297031"/>
                  </a:cubicBezTo>
                  <a:cubicBezTo>
                    <a:pt x="250653" y="293073"/>
                    <a:pt x="245776" y="283756"/>
                    <a:pt x="238778" y="285156"/>
                  </a:cubicBezTo>
                  <a:cubicBezTo>
                    <a:pt x="231780" y="286556"/>
                    <a:pt x="231185" y="297260"/>
                    <a:pt x="226903" y="302969"/>
                  </a:cubicBezTo>
                  <a:cubicBezTo>
                    <a:pt x="225224" y="305208"/>
                    <a:pt x="228883" y="275260"/>
                    <a:pt x="232841" y="285156"/>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8" name="자유형 47"/>
            <p:cNvSpPr/>
            <p:nvPr/>
          </p:nvSpPr>
          <p:spPr bwMode="auto">
            <a:xfrm>
              <a:off x="5961063" y="1233488"/>
              <a:ext cx="2090737" cy="1658937"/>
            </a:xfrm>
            <a:custGeom>
              <a:gdLst>
                <a:gd name="connsiteX0" fmla="*/ 17813 w 2090057"/>
                <a:gd name="connsiteY0" fmla="*/ 190005 h 1615044"/>
                <a:gd name="connsiteX1" fmla="*/ 35626 w 2090057"/>
                <a:gd name="connsiteY1" fmla="*/ 261257 h 1615044"/>
                <a:gd name="connsiteX2" fmla="*/ 41563 w 2090057"/>
                <a:gd name="connsiteY2" fmla="*/ 279070 h 1615044"/>
                <a:gd name="connsiteX3" fmla="*/ 53439 w 2090057"/>
                <a:gd name="connsiteY3" fmla="*/ 290945 h 1615044"/>
                <a:gd name="connsiteX4" fmla="*/ 71252 w 2090057"/>
                <a:gd name="connsiteY4" fmla="*/ 356260 h 1615044"/>
                <a:gd name="connsiteX5" fmla="*/ 77189 w 2090057"/>
                <a:gd name="connsiteY5" fmla="*/ 397823 h 1615044"/>
                <a:gd name="connsiteX6" fmla="*/ 83127 w 2090057"/>
                <a:gd name="connsiteY6" fmla="*/ 415636 h 1615044"/>
                <a:gd name="connsiteX7" fmla="*/ 95002 w 2090057"/>
                <a:gd name="connsiteY7" fmla="*/ 469075 h 1615044"/>
                <a:gd name="connsiteX8" fmla="*/ 106878 w 2090057"/>
                <a:gd name="connsiteY8" fmla="*/ 480951 h 1615044"/>
                <a:gd name="connsiteX9" fmla="*/ 124691 w 2090057"/>
                <a:gd name="connsiteY9" fmla="*/ 516577 h 1615044"/>
                <a:gd name="connsiteX10" fmla="*/ 136566 w 2090057"/>
                <a:gd name="connsiteY10" fmla="*/ 564078 h 1615044"/>
                <a:gd name="connsiteX11" fmla="*/ 142504 w 2090057"/>
                <a:gd name="connsiteY11" fmla="*/ 742208 h 1615044"/>
                <a:gd name="connsiteX12" fmla="*/ 124691 w 2090057"/>
                <a:gd name="connsiteY12" fmla="*/ 1009403 h 1615044"/>
                <a:gd name="connsiteX13" fmla="*/ 118753 w 2090057"/>
                <a:gd name="connsiteY13" fmla="*/ 1027216 h 1615044"/>
                <a:gd name="connsiteX14" fmla="*/ 95002 w 2090057"/>
                <a:gd name="connsiteY14" fmla="*/ 1056904 h 1615044"/>
                <a:gd name="connsiteX15" fmla="*/ 77189 w 2090057"/>
                <a:gd name="connsiteY15" fmla="*/ 1092530 h 1615044"/>
                <a:gd name="connsiteX16" fmla="*/ 65314 w 2090057"/>
                <a:gd name="connsiteY16" fmla="*/ 1128156 h 1615044"/>
                <a:gd name="connsiteX17" fmla="*/ 59376 w 2090057"/>
                <a:gd name="connsiteY17" fmla="*/ 1145969 h 1615044"/>
                <a:gd name="connsiteX18" fmla="*/ 53439 w 2090057"/>
                <a:gd name="connsiteY18" fmla="*/ 1175657 h 1615044"/>
                <a:gd name="connsiteX19" fmla="*/ 41563 w 2090057"/>
                <a:gd name="connsiteY19" fmla="*/ 1211283 h 1615044"/>
                <a:gd name="connsiteX20" fmla="*/ 35626 w 2090057"/>
                <a:gd name="connsiteY20" fmla="*/ 1252847 h 1615044"/>
                <a:gd name="connsiteX21" fmla="*/ 29688 w 2090057"/>
                <a:gd name="connsiteY21" fmla="*/ 1306286 h 1615044"/>
                <a:gd name="connsiteX22" fmla="*/ 17813 w 2090057"/>
                <a:gd name="connsiteY22" fmla="*/ 1341912 h 1615044"/>
                <a:gd name="connsiteX23" fmla="*/ 11875 w 2090057"/>
                <a:gd name="connsiteY23" fmla="*/ 1359725 h 1615044"/>
                <a:gd name="connsiteX24" fmla="*/ 0 w 2090057"/>
                <a:gd name="connsiteY24" fmla="*/ 1419101 h 1615044"/>
                <a:gd name="connsiteX25" fmla="*/ 5937 w 2090057"/>
                <a:gd name="connsiteY25" fmla="*/ 1579418 h 1615044"/>
                <a:gd name="connsiteX26" fmla="*/ 23750 w 2090057"/>
                <a:gd name="connsiteY26" fmla="*/ 1609107 h 1615044"/>
                <a:gd name="connsiteX27" fmla="*/ 41563 w 2090057"/>
                <a:gd name="connsiteY27" fmla="*/ 1615044 h 1615044"/>
                <a:gd name="connsiteX28" fmla="*/ 100940 w 2090057"/>
                <a:gd name="connsiteY28" fmla="*/ 1609107 h 1615044"/>
                <a:gd name="connsiteX29" fmla="*/ 136566 w 2090057"/>
                <a:gd name="connsiteY29" fmla="*/ 1603169 h 1615044"/>
                <a:gd name="connsiteX30" fmla="*/ 201880 w 2090057"/>
                <a:gd name="connsiteY30" fmla="*/ 1597231 h 1615044"/>
                <a:gd name="connsiteX31" fmla="*/ 219693 w 2090057"/>
                <a:gd name="connsiteY31" fmla="*/ 1591294 h 1615044"/>
                <a:gd name="connsiteX32" fmla="*/ 279070 w 2090057"/>
                <a:gd name="connsiteY32" fmla="*/ 1579418 h 1615044"/>
                <a:gd name="connsiteX33" fmla="*/ 326571 w 2090057"/>
                <a:gd name="connsiteY33" fmla="*/ 1543792 h 1615044"/>
                <a:gd name="connsiteX34" fmla="*/ 350322 w 2090057"/>
                <a:gd name="connsiteY34" fmla="*/ 1514104 h 1615044"/>
                <a:gd name="connsiteX35" fmla="*/ 368135 w 2090057"/>
                <a:gd name="connsiteY35" fmla="*/ 1502229 h 1615044"/>
                <a:gd name="connsiteX36" fmla="*/ 397823 w 2090057"/>
                <a:gd name="connsiteY36" fmla="*/ 1478478 h 1615044"/>
                <a:gd name="connsiteX37" fmla="*/ 433449 w 2090057"/>
                <a:gd name="connsiteY37" fmla="*/ 1466603 h 1615044"/>
                <a:gd name="connsiteX38" fmla="*/ 463137 w 2090057"/>
                <a:gd name="connsiteY38" fmla="*/ 1448790 h 1615044"/>
                <a:gd name="connsiteX39" fmla="*/ 498763 w 2090057"/>
                <a:gd name="connsiteY39" fmla="*/ 1401288 h 1615044"/>
                <a:gd name="connsiteX40" fmla="*/ 510639 w 2090057"/>
                <a:gd name="connsiteY40" fmla="*/ 1389413 h 1615044"/>
                <a:gd name="connsiteX41" fmla="*/ 534389 w 2090057"/>
                <a:gd name="connsiteY41" fmla="*/ 1365662 h 1615044"/>
                <a:gd name="connsiteX42" fmla="*/ 546265 w 2090057"/>
                <a:gd name="connsiteY42" fmla="*/ 1353787 h 1615044"/>
                <a:gd name="connsiteX43" fmla="*/ 570015 w 2090057"/>
                <a:gd name="connsiteY43" fmla="*/ 1347849 h 1615044"/>
                <a:gd name="connsiteX44" fmla="*/ 694706 w 2090057"/>
                <a:gd name="connsiteY44" fmla="*/ 1341912 h 1615044"/>
                <a:gd name="connsiteX45" fmla="*/ 742207 w 2090057"/>
                <a:gd name="connsiteY45" fmla="*/ 1300348 h 1615044"/>
                <a:gd name="connsiteX46" fmla="*/ 783771 w 2090057"/>
                <a:gd name="connsiteY46" fmla="*/ 1282535 h 1615044"/>
                <a:gd name="connsiteX47" fmla="*/ 819397 w 2090057"/>
                <a:gd name="connsiteY47" fmla="*/ 1270660 h 1615044"/>
                <a:gd name="connsiteX48" fmla="*/ 914400 w 2090057"/>
                <a:gd name="connsiteY48" fmla="*/ 1258784 h 1615044"/>
                <a:gd name="connsiteX49" fmla="*/ 961901 w 2090057"/>
                <a:gd name="connsiteY49" fmla="*/ 1252847 h 1615044"/>
                <a:gd name="connsiteX50" fmla="*/ 1021278 w 2090057"/>
                <a:gd name="connsiteY50" fmla="*/ 1235034 h 1615044"/>
                <a:gd name="connsiteX51" fmla="*/ 1039091 w 2090057"/>
                <a:gd name="connsiteY51" fmla="*/ 1229096 h 1615044"/>
                <a:gd name="connsiteX52" fmla="*/ 1086592 w 2090057"/>
                <a:gd name="connsiteY52" fmla="*/ 1217221 h 1615044"/>
                <a:gd name="connsiteX53" fmla="*/ 1134093 w 2090057"/>
                <a:gd name="connsiteY53" fmla="*/ 1193470 h 1615044"/>
                <a:gd name="connsiteX54" fmla="*/ 1157844 w 2090057"/>
                <a:gd name="connsiteY54" fmla="*/ 1181595 h 1615044"/>
                <a:gd name="connsiteX55" fmla="*/ 1175657 w 2090057"/>
                <a:gd name="connsiteY55" fmla="*/ 1169720 h 1615044"/>
                <a:gd name="connsiteX56" fmla="*/ 1235033 w 2090057"/>
                <a:gd name="connsiteY56" fmla="*/ 1151907 h 1615044"/>
                <a:gd name="connsiteX57" fmla="*/ 1282535 w 2090057"/>
                <a:gd name="connsiteY57" fmla="*/ 1128156 h 1615044"/>
                <a:gd name="connsiteX58" fmla="*/ 1300348 w 2090057"/>
                <a:gd name="connsiteY58" fmla="*/ 1116281 h 1615044"/>
                <a:gd name="connsiteX59" fmla="*/ 1318161 w 2090057"/>
                <a:gd name="connsiteY59" fmla="*/ 1110343 h 1615044"/>
                <a:gd name="connsiteX60" fmla="*/ 1335974 w 2090057"/>
                <a:gd name="connsiteY60" fmla="*/ 1098468 h 1615044"/>
                <a:gd name="connsiteX61" fmla="*/ 1353787 w 2090057"/>
                <a:gd name="connsiteY61" fmla="*/ 1092530 h 1615044"/>
                <a:gd name="connsiteX62" fmla="*/ 1389413 w 2090057"/>
                <a:gd name="connsiteY62" fmla="*/ 1068779 h 1615044"/>
                <a:gd name="connsiteX63" fmla="*/ 1407226 w 2090057"/>
                <a:gd name="connsiteY63" fmla="*/ 1056904 h 1615044"/>
                <a:gd name="connsiteX64" fmla="*/ 1425039 w 2090057"/>
                <a:gd name="connsiteY64" fmla="*/ 1050966 h 1615044"/>
                <a:gd name="connsiteX65" fmla="*/ 1442852 w 2090057"/>
                <a:gd name="connsiteY65" fmla="*/ 1033153 h 1615044"/>
                <a:gd name="connsiteX66" fmla="*/ 1460665 w 2090057"/>
                <a:gd name="connsiteY66" fmla="*/ 1027216 h 1615044"/>
                <a:gd name="connsiteX67" fmla="*/ 1496291 w 2090057"/>
                <a:gd name="connsiteY67" fmla="*/ 991590 h 1615044"/>
                <a:gd name="connsiteX68" fmla="*/ 1520041 w 2090057"/>
                <a:gd name="connsiteY68" fmla="*/ 979714 h 1615044"/>
                <a:gd name="connsiteX69" fmla="*/ 1561605 w 2090057"/>
                <a:gd name="connsiteY69" fmla="*/ 955964 h 1615044"/>
                <a:gd name="connsiteX70" fmla="*/ 1615044 w 2090057"/>
                <a:gd name="connsiteY70" fmla="*/ 920338 h 1615044"/>
                <a:gd name="connsiteX71" fmla="*/ 1632857 w 2090057"/>
                <a:gd name="connsiteY71" fmla="*/ 908462 h 1615044"/>
                <a:gd name="connsiteX72" fmla="*/ 1656607 w 2090057"/>
                <a:gd name="connsiteY72" fmla="*/ 884712 h 1615044"/>
                <a:gd name="connsiteX73" fmla="*/ 1674420 w 2090057"/>
                <a:gd name="connsiteY73" fmla="*/ 878774 h 1615044"/>
                <a:gd name="connsiteX74" fmla="*/ 1698171 w 2090057"/>
                <a:gd name="connsiteY74" fmla="*/ 866899 h 1615044"/>
                <a:gd name="connsiteX75" fmla="*/ 1727859 w 2090057"/>
                <a:gd name="connsiteY75" fmla="*/ 855023 h 1615044"/>
                <a:gd name="connsiteX76" fmla="*/ 1751610 w 2090057"/>
                <a:gd name="connsiteY76" fmla="*/ 843148 h 1615044"/>
                <a:gd name="connsiteX77" fmla="*/ 1769423 w 2090057"/>
                <a:gd name="connsiteY77" fmla="*/ 831273 h 1615044"/>
                <a:gd name="connsiteX78" fmla="*/ 1793174 w 2090057"/>
                <a:gd name="connsiteY78" fmla="*/ 825335 h 1615044"/>
                <a:gd name="connsiteX79" fmla="*/ 1834737 w 2090057"/>
                <a:gd name="connsiteY79" fmla="*/ 801584 h 1615044"/>
                <a:gd name="connsiteX80" fmla="*/ 1846613 w 2090057"/>
                <a:gd name="connsiteY80" fmla="*/ 789709 h 1615044"/>
                <a:gd name="connsiteX81" fmla="*/ 1870363 w 2090057"/>
                <a:gd name="connsiteY81" fmla="*/ 783771 h 1615044"/>
                <a:gd name="connsiteX82" fmla="*/ 1888176 w 2090057"/>
                <a:gd name="connsiteY82" fmla="*/ 777834 h 1615044"/>
                <a:gd name="connsiteX83" fmla="*/ 1917865 w 2090057"/>
                <a:gd name="connsiteY83" fmla="*/ 760021 h 1615044"/>
                <a:gd name="connsiteX84" fmla="*/ 1983179 w 2090057"/>
                <a:gd name="connsiteY84" fmla="*/ 730332 h 1615044"/>
                <a:gd name="connsiteX85" fmla="*/ 2006930 w 2090057"/>
                <a:gd name="connsiteY85" fmla="*/ 718457 h 1615044"/>
                <a:gd name="connsiteX86" fmla="*/ 2024743 w 2090057"/>
                <a:gd name="connsiteY86" fmla="*/ 706582 h 1615044"/>
                <a:gd name="connsiteX87" fmla="*/ 2060369 w 2090057"/>
                <a:gd name="connsiteY87" fmla="*/ 688769 h 1615044"/>
                <a:gd name="connsiteX88" fmla="*/ 2066306 w 2090057"/>
                <a:gd name="connsiteY88" fmla="*/ 670956 h 1615044"/>
                <a:gd name="connsiteX89" fmla="*/ 2090057 w 2090057"/>
                <a:gd name="connsiteY89" fmla="*/ 647205 h 1615044"/>
                <a:gd name="connsiteX90" fmla="*/ 2018805 w 2090057"/>
                <a:gd name="connsiteY90" fmla="*/ 617517 h 1615044"/>
                <a:gd name="connsiteX91" fmla="*/ 2030680 w 2090057"/>
                <a:gd name="connsiteY91" fmla="*/ 581891 h 1615044"/>
                <a:gd name="connsiteX92" fmla="*/ 2042556 w 2090057"/>
                <a:gd name="connsiteY92" fmla="*/ 534390 h 1615044"/>
                <a:gd name="connsiteX93" fmla="*/ 2012867 w 2090057"/>
                <a:gd name="connsiteY93" fmla="*/ 516577 h 1615044"/>
                <a:gd name="connsiteX94" fmla="*/ 1989117 w 2090057"/>
                <a:gd name="connsiteY94" fmla="*/ 480951 h 1615044"/>
                <a:gd name="connsiteX95" fmla="*/ 1977241 w 2090057"/>
                <a:gd name="connsiteY95" fmla="*/ 469075 h 1615044"/>
                <a:gd name="connsiteX96" fmla="*/ 1870363 w 2090057"/>
                <a:gd name="connsiteY96" fmla="*/ 445325 h 1615044"/>
                <a:gd name="connsiteX97" fmla="*/ 1852550 w 2090057"/>
                <a:gd name="connsiteY97" fmla="*/ 409699 h 1615044"/>
                <a:gd name="connsiteX98" fmla="*/ 1834737 w 2090057"/>
                <a:gd name="connsiteY98" fmla="*/ 403761 h 1615044"/>
                <a:gd name="connsiteX99" fmla="*/ 1757548 w 2090057"/>
                <a:gd name="connsiteY99" fmla="*/ 397823 h 1615044"/>
                <a:gd name="connsiteX100" fmla="*/ 1745672 w 2090057"/>
                <a:gd name="connsiteY100" fmla="*/ 385948 h 1615044"/>
                <a:gd name="connsiteX101" fmla="*/ 1721922 w 2090057"/>
                <a:gd name="connsiteY101" fmla="*/ 409699 h 1615044"/>
                <a:gd name="connsiteX102" fmla="*/ 1704109 w 2090057"/>
                <a:gd name="connsiteY102" fmla="*/ 421574 h 1615044"/>
                <a:gd name="connsiteX103" fmla="*/ 1686296 w 2090057"/>
                <a:gd name="connsiteY103" fmla="*/ 427512 h 1615044"/>
                <a:gd name="connsiteX104" fmla="*/ 1662545 w 2090057"/>
                <a:gd name="connsiteY104" fmla="*/ 439387 h 1615044"/>
                <a:gd name="connsiteX105" fmla="*/ 1609106 w 2090057"/>
                <a:gd name="connsiteY105" fmla="*/ 486888 h 1615044"/>
                <a:gd name="connsiteX106" fmla="*/ 1591293 w 2090057"/>
                <a:gd name="connsiteY106" fmla="*/ 480951 h 1615044"/>
                <a:gd name="connsiteX107" fmla="*/ 1585356 w 2090057"/>
                <a:gd name="connsiteY107" fmla="*/ 463138 h 1615044"/>
                <a:gd name="connsiteX108" fmla="*/ 1555667 w 2090057"/>
                <a:gd name="connsiteY108" fmla="*/ 433449 h 1615044"/>
                <a:gd name="connsiteX109" fmla="*/ 1555667 w 2090057"/>
                <a:gd name="connsiteY109" fmla="*/ 433449 h 1615044"/>
                <a:gd name="connsiteX110" fmla="*/ 1508166 w 2090057"/>
                <a:gd name="connsiteY110" fmla="*/ 397823 h 1615044"/>
                <a:gd name="connsiteX111" fmla="*/ 1484415 w 2090057"/>
                <a:gd name="connsiteY111" fmla="*/ 356260 h 1615044"/>
                <a:gd name="connsiteX112" fmla="*/ 1460665 w 2090057"/>
                <a:gd name="connsiteY112" fmla="*/ 326571 h 1615044"/>
                <a:gd name="connsiteX113" fmla="*/ 1419101 w 2090057"/>
                <a:gd name="connsiteY113" fmla="*/ 326571 h 1615044"/>
                <a:gd name="connsiteX114" fmla="*/ 1413163 w 2090057"/>
                <a:gd name="connsiteY114" fmla="*/ 308758 h 1615044"/>
                <a:gd name="connsiteX115" fmla="*/ 1401288 w 2090057"/>
                <a:gd name="connsiteY115" fmla="*/ 285008 h 1615044"/>
                <a:gd name="connsiteX116" fmla="*/ 1389413 w 2090057"/>
                <a:gd name="connsiteY116" fmla="*/ 267195 h 1615044"/>
                <a:gd name="connsiteX117" fmla="*/ 1383475 w 2090057"/>
                <a:gd name="connsiteY117" fmla="*/ 249382 h 1615044"/>
                <a:gd name="connsiteX118" fmla="*/ 1365662 w 2090057"/>
                <a:gd name="connsiteY118" fmla="*/ 225631 h 1615044"/>
                <a:gd name="connsiteX119" fmla="*/ 1359724 w 2090057"/>
                <a:gd name="connsiteY119" fmla="*/ 207818 h 1615044"/>
                <a:gd name="connsiteX120" fmla="*/ 1347849 w 2090057"/>
                <a:gd name="connsiteY120" fmla="*/ 190005 h 1615044"/>
                <a:gd name="connsiteX121" fmla="*/ 1359724 w 2090057"/>
                <a:gd name="connsiteY121" fmla="*/ 136566 h 1615044"/>
                <a:gd name="connsiteX122" fmla="*/ 1330036 w 2090057"/>
                <a:gd name="connsiteY122" fmla="*/ 118753 h 1615044"/>
                <a:gd name="connsiteX123" fmla="*/ 1324098 w 2090057"/>
                <a:gd name="connsiteY123" fmla="*/ 89065 h 1615044"/>
                <a:gd name="connsiteX124" fmla="*/ 1282535 w 2090057"/>
                <a:gd name="connsiteY124" fmla="*/ 65314 h 1615044"/>
                <a:gd name="connsiteX125" fmla="*/ 1193470 w 2090057"/>
                <a:gd name="connsiteY125" fmla="*/ 77190 h 1615044"/>
                <a:gd name="connsiteX126" fmla="*/ 1175657 w 2090057"/>
                <a:gd name="connsiteY126" fmla="*/ 95003 h 1615044"/>
                <a:gd name="connsiteX127" fmla="*/ 1145969 w 2090057"/>
                <a:gd name="connsiteY127" fmla="*/ 130629 h 1615044"/>
                <a:gd name="connsiteX128" fmla="*/ 1134093 w 2090057"/>
                <a:gd name="connsiteY128" fmla="*/ 118753 h 1615044"/>
                <a:gd name="connsiteX129" fmla="*/ 1128156 w 2090057"/>
                <a:gd name="connsiteY129" fmla="*/ 95003 h 1615044"/>
                <a:gd name="connsiteX130" fmla="*/ 1122218 w 2090057"/>
                <a:gd name="connsiteY130" fmla="*/ 77190 h 1615044"/>
                <a:gd name="connsiteX131" fmla="*/ 1062841 w 2090057"/>
                <a:gd name="connsiteY131" fmla="*/ 89065 h 1615044"/>
                <a:gd name="connsiteX132" fmla="*/ 1045028 w 2090057"/>
                <a:gd name="connsiteY132" fmla="*/ 83127 h 1615044"/>
                <a:gd name="connsiteX133" fmla="*/ 1003465 w 2090057"/>
                <a:gd name="connsiteY133" fmla="*/ 41564 h 1615044"/>
                <a:gd name="connsiteX134" fmla="*/ 985652 w 2090057"/>
                <a:gd name="connsiteY134" fmla="*/ 47501 h 1615044"/>
                <a:gd name="connsiteX135" fmla="*/ 955963 w 2090057"/>
                <a:gd name="connsiteY135" fmla="*/ 41564 h 1615044"/>
                <a:gd name="connsiteX136" fmla="*/ 914400 w 2090057"/>
                <a:gd name="connsiteY136" fmla="*/ 29688 h 1615044"/>
                <a:gd name="connsiteX137" fmla="*/ 872836 w 2090057"/>
                <a:gd name="connsiteY137" fmla="*/ 17813 h 1615044"/>
                <a:gd name="connsiteX138" fmla="*/ 855023 w 2090057"/>
                <a:gd name="connsiteY138" fmla="*/ 29688 h 1615044"/>
                <a:gd name="connsiteX139" fmla="*/ 819397 w 2090057"/>
                <a:gd name="connsiteY139" fmla="*/ 5938 h 1615044"/>
                <a:gd name="connsiteX140" fmla="*/ 801584 w 2090057"/>
                <a:gd name="connsiteY140" fmla="*/ 0 h 1615044"/>
                <a:gd name="connsiteX141" fmla="*/ 777833 w 2090057"/>
                <a:gd name="connsiteY141" fmla="*/ 5938 h 1615044"/>
                <a:gd name="connsiteX142" fmla="*/ 771896 w 2090057"/>
                <a:gd name="connsiteY142" fmla="*/ 23751 h 1615044"/>
                <a:gd name="connsiteX143" fmla="*/ 760020 w 2090057"/>
                <a:gd name="connsiteY143" fmla="*/ 35626 h 1615044"/>
                <a:gd name="connsiteX144" fmla="*/ 736270 w 2090057"/>
                <a:gd name="connsiteY144" fmla="*/ 89065 h 1615044"/>
                <a:gd name="connsiteX145" fmla="*/ 718457 w 2090057"/>
                <a:gd name="connsiteY145" fmla="*/ 95003 h 1615044"/>
                <a:gd name="connsiteX146" fmla="*/ 587828 w 2090057"/>
                <a:gd name="connsiteY146" fmla="*/ 106878 h 1615044"/>
                <a:gd name="connsiteX147" fmla="*/ 528452 w 2090057"/>
                <a:gd name="connsiteY147" fmla="*/ 118753 h 1615044"/>
                <a:gd name="connsiteX148" fmla="*/ 516576 w 2090057"/>
                <a:gd name="connsiteY148" fmla="*/ 106878 h 1615044"/>
                <a:gd name="connsiteX149" fmla="*/ 498763 w 2090057"/>
                <a:gd name="connsiteY149" fmla="*/ 100940 h 1615044"/>
                <a:gd name="connsiteX150" fmla="*/ 463137 w 2090057"/>
                <a:gd name="connsiteY150" fmla="*/ 77190 h 1615044"/>
                <a:gd name="connsiteX151" fmla="*/ 457200 w 2090057"/>
                <a:gd name="connsiteY151" fmla="*/ 59377 h 1615044"/>
                <a:gd name="connsiteX152" fmla="*/ 409698 w 2090057"/>
                <a:gd name="connsiteY152" fmla="*/ 71252 h 1615044"/>
                <a:gd name="connsiteX153" fmla="*/ 391885 w 2090057"/>
                <a:gd name="connsiteY153" fmla="*/ 83127 h 1615044"/>
                <a:gd name="connsiteX154" fmla="*/ 374072 w 2090057"/>
                <a:gd name="connsiteY154" fmla="*/ 77190 h 1615044"/>
                <a:gd name="connsiteX155" fmla="*/ 320633 w 2090057"/>
                <a:gd name="connsiteY155" fmla="*/ 100940 h 1615044"/>
                <a:gd name="connsiteX156" fmla="*/ 308758 w 2090057"/>
                <a:gd name="connsiteY156" fmla="*/ 112816 h 1615044"/>
                <a:gd name="connsiteX157" fmla="*/ 290945 w 2090057"/>
                <a:gd name="connsiteY157" fmla="*/ 118753 h 1615044"/>
                <a:gd name="connsiteX158" fmla="*/ 273132 w 2090057"/>
                <a:gd name="connsiteY158" fmla="*/ 112816 h 1615044"/>
                <a:gd name="connsiteX159" fmla="*/ 249382 w 2090057"/>
                <a:gd name="connsiteY159" fmla="*/ 118753 h 1615044"/>
                <a:gd name="connsiteX160" fmla="*/ 201880 w 2090057"/>
                <a:gd name="connsiteY160" fmla="*/ 124691 h 1615044"/>
                <a:gd name="connsiteX161" fmla="*/ 166254 w 2090057"/>
                <a:gd name="connsiteY161" fmla="*/ 136566 h 1615044"/>
                <a:gd name="connsiteX162" fmla="*/ 148441 w 2090057"/>
                <a:gd name="connsiteY162" fmla="*/ 142504 h 1615044"/>
                <a:gd name="connsiteX163" fmla="*/ 136566 w 2090057"/>
                <a:gd name="connsiteY163" fmla="*/ 160317 h 1615044"/>
                <a:gd name="connsiteX164" fmla="*/ 83127 w 2090057"/>
                <a:gd name="connsiteY164" fmla="*/ 184068 h 1615044"/>
                <a:gd name="connsiteX165" fmla="*/ 65314 w 2090057"/>
                <a:gd name="connsiteY165" fmla="*/ 190005 h 1615044"/>
                <a:gd name="connsiteX166" fmla="*/ 29688 w 2090057"/>
                <a:gd name="connsiteY166" fmla="*/ 207818 h 1615044"/>
                <a:gd name="connsiteX167" fmla="*/ 17813 w 2090057"/>
                <a:gd name="connsiteY167" fmla="*/ 190005 h 16150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90056" h="1615044">
                  <a:moveTo>
                    <a:pt x="17813" y="190005"/>
                  </a:moveTo>
                  <a:cubicBezTo>
                    <a:pt x="18803" y="198912"/>
                    <a:pt x="19942" y="214204"/>
                    <a:pt x="35626" y="261257"/>
                  </a:cubicBezTo>
                  <a:cubicBezTo>
                    <a:pt x="37605" y="267195"/>
                    <a:pt x="37137" y="274645"/>
                    <a:pt x="41563" y="279070"/>
                  </a:cubicBezTo>
                  <a:lnTo>
                    <a:pt x="53439" y="290945"/>
                  </a:lnTo>
                  <a:cubicBezTo>
                    <a:pt x="60684" y="312682"/>
                    <a:pt x="67905" y="332832"/>
                    <a:pt x="71252" y="356260"/>
                  </a:cubicBezTo>
                  <a:cubicBezTo>
                    <a:pt x="73231" y="370114"/>
                    <a:pt x="74444" y="384100"/>
                    <a:pt x="77189" y="397823"/>
                  </a:cubicBezTo>
                  <a:cubicBezTo>
                    <a:pt x="78416" y="403960"/>
                    <a:pt x="81769" y="409526"/>
                    <a:pt x="83127" y="415636"/>
                  </a:cubicBezTo>
                  <a:cubicBezTo>
                    <a:pt x="84960" y="423882"/>
                    <a:pt x="87927" y="457284"/>
                    <a:pt x="95002" y="469075"/>
                  </a:cubicBezTo>
                  <a:cubicBezTo>
                    <a:pt x="97882" y="473876"/>
                    <a:pt x="102919" y="476992"/>
                    <a:pt x="106878" y="480951"/>
                  </a:cubicBezTo>
                  <a:cubicBezTo>
                    <a:pt x="121801" y="525724"/>
                    <a:pt x="101670" y="470536"/>
                    <a:pt x="124691" y="516577"/>
                  </a:cubicBezTo>
                  <a:cubicBezTo>
                    <a:pt x="130775" y="528745"/>
                    <a:pt x="134309" y="552793"/>
                    <a:pt x="136566" y="564078"/>
                  </a:cubicBezTo>
                  <a:cubicBezTo>
                    <a:pt x="138545" y="623455"/>
                    <a:pt x="142504" y="682798"/>
                    <a:pt x="142504" y="742208"/>
                  </a:cubicBezTo>
                  <a:cubicBezTo>
                    <a:pt x="142504" y="967495"/>
                    <a:pt x="159968" y="903571"/>
                    <a:pt x="124691" y="1009403"/>
                  </a:cubicBezTo>
                  <a:cubicBezTo>
                    <a:pt x="122712" y="1015341"/>
                    <a:pt x="122225" y="1022008"/>
                    <a:pt x="118753" y="1027216"/>
                  </a:cubicBezTo>
                  <a:cubicBezTo>
                    <a:pt x="103773" y="1049687"/>
                    <a:pt x="111924" y="1039983"/>
                    <a:pt x="95002" y="1056904"/>
                  </a:cubicBezTo>
                  <a:cubicBezTo>
                    <a:pt x="73354" y="1121857"/>
                    <a:pt x="107878" y="1023480"/>
                    <a:pt x="77189" y="1092530"/>
                  </a:cubicBezTo>
                  <a:cubicBezTo>
                    <a:pt x="72105" y="1103969"/>
                    <a:pt x="69272" y="1116281"/>
                    <a:pt x="65314" y="1128156"/>
                  </a:cubicBezTo>
                  <a:cubicBezTo>
                    <a:pt x="63335" y="1134094"/>
                    <a:pt x="60603" y="1139832"/>
                    <a:pt x="59376" y="1145969"/>
                  </a:cubicBezTo>
                  <a:cubicBezTo>
                    <a:pt x="57397" y="1155865"/>
                    <a:pt x="56094" y="1165921"/>
                    <a:pt x="53439" y="1175657"/>
                  </a:cubicBezTo>
                  <a:cubicBezTo>
                    <a:pt x="50145" y="1187734"/>
                    <a:pt x="41563" y="1211283"/>
                    <a:pt x="41563" y="1211283"/>
                  </a:cubicBezTo>
                  <a:cubicBezTo>
                    <a:pt x="39584" y="1225138"/>
                    <a:pt x="37362" y="1238960"/>
                    <a:pt x="35626" y="1252847"/>
                  </a:cubicBezTo>
                  <a:cubicBezTo>
                    <a:pt x="33403" y="1270631"/>
                    <a:pt x="33203" y="1288711"/>
                    <a:pt x="29688" y="1306286"/>
                  </a:cubicBezTo>
                  <a:cubicBezTo>
                    <a:pt x="27233" y="1318561"/>
                    <a:pt x="21771" y="1330037"/>
                    <a:pt x="17813" y="1341912"/>
                  </a:cubicBezTo>
                  <a:cubicBezTo>
                    <a:pt x="15834" y="1347850"/>
                    <a:pt x="12904" y="1353551"/>
                    <a:pt x="11875" y="1359725"/>
                  </a:cubicBezTo>
                  <a:cubicBezTo>
                    <a:pt x="4595" y="1403400"/>
                    <a:pt x="8857" y="1383671"/>
                    <a:pt x="0" y="1419101"/>
                  </a:cubicBezTo>
                  <a:cubicBezTo>
                    <a:pt x="1979" y="1472540"/>
                    <a:pt x="2380" y="1526061"/>
                    <a:pt x="5937" y="1579418"/>
                  </a:cubicBezTo>
                  <a:cubicBezTo>
                    <a:pt x="6715" y="1591093"/>
                    <a:pt x="13648" y="1603046"/>
                    <a:pt x="23750" y="1609107"/>
                  </a:cubicBezTo>
                  <a:cubicBezTo>
                    <a:pt x="29117" y="1612327"/>
                    <a:pt x="35625" y="1613065"/>
                    <a:pt x="41563" y="1615044"/>
                  </a:cubicBezTo>
                  <a:cubicBezTo>
                    <a:pt x="61355" y="1613065"/>
                    <a:pt x="81203" y="1611574"/>
                    <a:pt x="100940" y="1609107"/>
                  </a:cubicBezTo>
                  <a:cubicBezTo>
                    <a:pt x="112886" y="1607614"/>
                    <a:pt x="124609" y="1604576"/>
                    <a:pt x="136566" y="1603169"/>
                  </a:cubicBezTo>
                  <a:cubicBezTo>
                    <a:pt x="158277" y="1600615"/>
                    <a:pt x="180109" y="1599210"/>
                    <a:pt x="201880" y="1597231"/>
                  </a:cubicBezTo>
                  <a:cubicBezTo>
                    <a:pt x="207818" y="1595252"/>
                    <a:pt x="213556" y="1592521"/>
                    <a:pt x="219693" y="1591294"/>
                  </a:cubicBezTo>
                  <a:cubicBezTo>
                    <a:pt x="231682" y="1588896"/>
                    <a:pt x="263977" y="1587803"/>
                    <a:pt x="279070" y="1579418"/>
                  </a:cubicBezTo>
                  <a:cubicBezTo>
                    <a:pt x="292753" y="1571817"/>
                    <a:pt x="315039" y="1558208"/>
                    <a:pt x="326571" y="1543792"/>
                  </a:cubicBezTo>
                  <a:cubicBezTo>
                    <a:pt x="340288" y="1526645"/>
                    <a:pt x="334391" y="1526848"/>
                    <a:pt x="350322" y="1514104"/>
                  </a:cubicBezTo>
                  <a:cubicBezTo>
                    <a:pt x="355894" y="1509646"/>
                    <a:pt x="362563" y="1506687"/>
                    <a:pt x="368135" y="1502229"/>
                  </a:cubicBezTo>
                  <a:cubicBezTo>
                    <a:pt x="383560" y="1489889"/>
                    <a:pt x="377259" y="1487617"/>
                    <a:pt x="397823" y="1478478"/>
                  </a:cubicBezTo>
                  <a:cubicBezTo>
                    <a:pt x="409262" y="1473394"/>
                    <a:pt x="433449" y="1466603"/>
                    <a:pt x="433449" y="1466603"/>
                  </a:cubicBezTo>
                  <a:cubicBezTo>
                    <a:pt x="463536" y="1436513"/>
                    <a:pt x="424599" y="1471912"/>
                    <a:pt x="463137" y="1448790"/>
                  </a:cubicBezTo>
                  <a:cubicBezTo>
                    <a:pt x="476306" y="1440889"/>
                    <a:pt x="494340" y="1405711"/>
                    <a:pt x="498763" y="1401288"/>
                  </a:cubicBezTo>
                  <a:lnTo>
                    <a:pt x="510639" y="1389413"/>
                  </a:lnTo>
                  <a:cubicBezTo>
                    <a:pt x="521193" y="1357747"/>
                    <a:pt x="508000" y="1381495"/>
                    <a:pt x="534389" y="1365662"/>
                  </a:cubicBezTo>
                  <a:cubicBezTo>
                    <a:pt x="539189" y="1362782"/>
                    <a:pt x="541258" y="1356291"/>
                    <a:pt x="546265" y="1353787"/>
                  </a:cubicBezTo>
                  <a:cubicBezTo>
                    <a:pt x="553564" y="1350138"/>
                    <a:pt x="561881" y="1348500"/>
                    <a:pt x="570015" y="1347849"/>
                  </a:cubicBezTo>
                  <a:cubicBezTo>
                    <a:pt x="611493" y="1344531"/>
                    <a:pt x="653142" y="1343891"/>
                    <a:pt x="694706" y="1341912"/>
                  </a:cubicBezTo>
                  <a:cubicBezTo>
                    <a:pt x="764644" y="1324427"/>
                    <a:pt x="657369" y="1356905"/>
                    <a:pt x="742207" y="1300348"/>
                  </a:cubicBezTo>
                  <a:cubicBezTo>
                    <a:pt x="770467" y="1281508"/>
                    <a:pt x="748915" y="1292992"/>
                    <a:pt x="783771" y="1282535"/>
                  </a:cubicBezTo>
                  <a:cubicBezTo>
                    <a:pt x="795761" y="1278938"/>
                    <a:pt x="806976" y="1272213"/>
                    <a:pt x="819397" y="1270660"/>
                  </a:cubicBezTo>
                  <a:lnTo>
                    <a:pt x="914400" y="1258784"/>
                  </a:lnTo>
                  <a:lnTo>
                    <a:pt x="961901" y="1252847"/>
                  </a:lnTo>
                  <a:cubicBezTo>
                    <a:pt x="1046564" y="1224625"/>
                    <a:pt x="958462" y="1252981"/>
                    <a:pt x="1021278" y="1235034"/>
                  </a:cubicBezTo>
                  <a:cubicBezTo>
                    <a:pt x="1027296" y="1233315"/>
                    <a:pt x="1033053" y="1230743"/>
                    <a:pt x="1039091" y="1229096"/>
                  </a:cubicBezTo>
                  <a:cubicBezTo>
                    <a:pt x="1054837" y="1224802"/>
                    <a:pt x="1086592" y="1217221"/>
                    <a:pt x="1086592" y="1217221"/>
                  </a:cubicBezTo>
                  <a:cubicBezTo>
                    <a:pt x="1113419" y="1190392"/>
                    <a:pt x="1079514" y="1220758"/>
                    <a:pt x="1134093" y="1193470"/>
                  </a:cubicBezTo>
                  <a:cubicBezTo>
                    <a:pt x="1142010" y="1189512"/>
                    <a:pt x="1150159" y="1185986"/>
                    <a:pt x="1157844" y="1181595"/>
                  </a:cubicBezTo>
                  <a:cubicBezTo>
                    <a:pt x="1164040" y="1178055"/>
                    <a:pt x="1169098" y="1172531"/>
                    <a:pt x="1175657" y="1169720"/>
                  </a:cubicBezTo>
                  <a:cubicBezTo>
                    <a:pt x="1235310" y="1144154"/>
                    <a:pt x="1155220" y="1191813"/>
                    <a:pt x="1235033" y="1151907"/>
                  </a:cubicBezTo>
                  <a:cubicBezTo>
                    <a:pt x="1250867" y="1143990"/>
                    <a:pt x="1267805" y="1137976"/>
                    <a:pt x="1282535" y="1128156"/>
                  </a:cubicBezTo>
                  <a:cubicBezTo>
                    <a:pt x="1288473" y="1124198"/>
                    <a:pt x="1293965" y="1119472"/>
                    <a:pt x="1300348" y="1116281"/>
                  </a:cubicBezTo>
                  <a:cubicBezTo>
                    <a:pt x="1305946" y="1113482"/>
                    <a:pt x="1312563" y="1113142"/>
                    <a:pt x="1318161" y="1110343"/>
                  </a:cubicBezTo>
                  <a:cubicBezTo>
                    <a:pt x="1324544" y="1107152"/>
                    <a:pt x="1329591" y="1101659"/>
                    <a:pt x="1335974" y="1098468"/>
                  </a:cubicBezTo>
                  <a:cubicBezTo>
                    <a:pt x="1341572" y="1095669"/>
                    <a:pt x="1348316" y="1095570"/>
                    <a:pt x="1353787" y="1092530"/>
                  </a:cubicBezTo>
                  <a:cubicBezTo>
                    <a:pt x="1366263" y="1085599"/>
                    <a:pt x="1377538" y="1076696"/>
                    <a:pt x="1389413" y="1068779"/>
                  </a:cubicBezTo>
                  <a:cubicBezTo>
                    <a:pt x="1395351" y="1064821"/>
                    <a:pt x="1400456" y="1059161"/>
                    <a:pt x="1407226" y="1056904"/>
                  </a:cubicBezTo>
                  <a:lnTo>
                    <a:pt x="1425039" y="1050966"/>
                  </a:lnTo>
                  <a:cubicBezTo>
                    <a:pt x="1430977" y="1045028"/>
                    <a:pt x="1435865" y="1037811"/>
                    <a:pt x="1442852" y="1033153"/>
                  </a:cubicBezTo>
                  <a:cubicBezTo>
                    <a:pt x="1448060" y="1029681"/>
                    <a:pt x="1455725" y="1031058"/>
                    <a:pt x="1460665" y="1027216"/>
                  </a:cubicBezTo>
                  <a:cubicBezTo>
                    <a:pt x="1473922" y="1016905"/>
                    <a:pt x="1481270" y="999101"/>
                    <a:pt x="1496291" y="991590"/>
                  </a:cubicBezTo>
                  <a:cubicBezTo>
                    <a:pt x="1504208" y="987631"/>
                    <a:pt x="1512535" y="984405"/>
                    <a:pt x="1520041" y="979714"/>
                  </a:cubicBezTo>
                  <a:cubicBezTo>
                    <a:pt x="1561119" y="954040"/>
                    <a:pt x="1526612" y="967627"/>
                    <a:pt x="1561605" y="955964"/>
                  </a:cubicBezTo>
                  <a:lnTo>
                    <a:pt x="1615044" y="920338"/>
                  </a:lnTo>
                  <a:cubicBezTo>
                    <a:pt x="1620982" y="916379"/>
                    <a:pt x="1627811" y="913508"/>
                    <a:pt x="1632857" y="908462"/>
                  </a:cubicBezTo>
                  <a:cubicBezTo>
                    <a:pt x="1640774" y="900545"/>
                    <a:pt x="1647497" y="891219"/>
                    <a:pt x="1656607" y="884712"/>
                  </a:cubicBezTo>
                  <a:cubicBezTo>
                    <a:pt x="1661700" y="881074"/>
                    <a:pt x="1668667" y="881239"/>
                    <a:pt x="1674420" y="878774"/>
                  </a:cubicBezTo>
                  <a:cubicBezTo>
                    <a:pt x="1682556" y="875287"/>
                    <a:pt x="1690083" y="870494"/>
                    <a:pt x="1698171" y="866899"/>
                  </a:cubicBezTo>
                  <a:cubicBezTo>
                    <a:pt x="1707911" y="862570"/>
                    <a:pt x="1718119" y="859352"/>
                    <a:pt x="1727859" y="855023"/>
                  </a:cubicBezTo>
                  <a:cubicBezTo>
                    <a:pt x="1735947" y="851428"/>
                    <a:pt x="1743925" y="847539"/>
                    <a:pt x="1751610" y="843148"/>
                  </a:cubicBezTo>
                  <a:cubicBezTo>
                    <a:pt x="1757806" y="839608"/>
                    <a:pt x="1762864" y="834084"/>
                    <a:pt x="1769423" y="831273"/>
                  </a:cubicBezTo>
                  <a:cubicBezTo>
                    <a:pt x="1776924" y="828058"/>
                    <a:pt x="1785257" y="827314"/>
                    <a:pt x="1793174" y="825335"/>
                  </a:cubicBezTo>
                  <a:cubicBezTo>
                    <a:pt x="1833167" y="785342"/>
                    <a:pt x="1786894" y="825506"/>
                    <a:pt x="1834737" y="801584"/>
                  </a:cubicBezTo>
                  <a:cubicBezTo>
                    <a:pt x="1839744" y="799080"/>
                    <a:pt x="1841606" y="792213"/>
                    <a:pt x="1846613" y="789709"/>
                  </a:cubicBezTo>
                  <a:cubicBezTo>
                    <a:pt x="1853912" y="786060"/>
                    <a:pt x="1862517" y="786013"/>
                    <a:pt x="1870363" y="783771"/>
                  </a:cubicBezTo>
                  <a:cubicBezTo>
                    <a:pt x="1876381" y="782052"/>
                    <a:pt x="1882238" y="779813"/>
                    <a:pt x="1888176" y="777834"/>
                  </a:cubicBezTo>
                  <a:cubicBezTo>
                    <a:pt x="1914821" y="751189"/>
                    <a:pt x="1883177" y="779292"/>
                    <a:pt x="1917865" y="760021"/>
                  </a:cubicBezTo>
                  <a:cubicBezTo>
                    <a:pt x="1975648" y="727920"/>
                    <a:pt x="1929766" y="741015"/>
                    <a:pt x="1983179" y="730332"/>
                  </a:cubicBezTo>
                  <a:cubicBezTo>
                    <a:pt x="1991096" y="726374"/>
                    <a:pt x="1999245" y="722848"/>
                    <a:pt x="2006930" y="718457"/>
                  </a:cubicBezTo>
                  <a:cubicBezTo>
                    <a:pt x="2013126" y="714917"/>
                    <a:pt x="2018360" y="709773"/>
                    <a:pt x="2024743" y="706582"/>
                  </a:cubicBezTo>
                  <a:cubicBezTo>
                    <a:pt x="2073909" y="681999"/>
                    <a:pt x="2009320" y="722801"/>
                    <a:pt x="2060369" y="688769"/>
                  </a:cubicBezTo>
                  <a:cubicBezTo>
                    <a:pt x="2062348" y="682831"/>
                    <a:pt x="2062668" y="676049"/>
                    <a:pt x="2066306" y="670956"/>
                  </a:cubicBezTo>
                  <a:cubicBezTo>
                    <a:pt x="2072814" y="661845"/>
                    <a:pt x="2090057" y="647205"/>
                    <a:pt x="2090057" y="647205"/>
                  </a:cubicBezTo>
                  <a:cubicBezTo>
                    <a:pt x="2044414" y="616777"/>
                    <a:pt x="2068509" y="625801"/>
                    <a:pt x="2018805" y="617517"/>
                  </a:cubicBezTo>
                  <a:cubicBezTo>
                    <a:pt x="2022763" y="605642"/>
                    <a:pt x="2027241" y="593927"/>
                    <a:pt x="2030680" y="581891"/>
                  </a:cubicBezTo>
                  <a:cubicBezTo>
                    <a:pt x="2035164" y="566198"/>
                    <a:pt x="2042556" y="534390"/>
                    <a:pt x="2042556" y="534390"/>
                  </a:cubicBezTo>
                  <a:cubicBezTo>
                    <a:pt x="2012462" y="504296"/>
                    <a:pt x="2051410" y="539703"/>
                    <a:pt x="2012867" y="516577"/>
                  </a:cubicBezTo>
                  <a:cubicBezTo>
                    <a:pt x="1997742" y="507502"/>
                    <a:pt x="1998739" y="495384"/>
                    <a:pt x="1989117" y="480951"/>
                  </a:cubicBezTo>
                  <a:cubicBezTo>
                    <a:pt x="1986012" y="476293"/>
                    <a:pt x="1981200" y="473034"/>
                    <a:pt x="1977241" y="469075"/>
                  </a:cubicBezTo>
                  <a:cubicBezTo>
                    <a:pt x="1959564" y="416039"/>
                    <a:pt x="1983381" y="469117"/>
                    <a:pt x="1870363" y="445325"/>
                  </a:cubicBezTo>
                  <a:cubicBezTo>
                    <a:pt x="1856416" y="442389"/>
                    <a:pt x="1859517" y="416666"/>
                    <a:pt x="1852550" y="409699"/>
                  </a:cubicBezTo>
                  <a:cubicBezTo>
                    <a:pt x="1848124" y="405273"/>
                    <a:pt x="1840948" y="404537"/>
                    <a:pt x="1834737" y="403761"/>
                  </a:cubicBezTo>
                  <a:cubicBezTo>
                    <a:pt x="1809131" y="400560"/>
                    <a:pt x="1783278" y="399802"/>
                    <a:pt x="1757548" y="397823"/>
                  </a:cubicBezTo>
                  <a:cubicBezTo>
                    <a:pt x="1753589" y="393865"/>
                    <a:pt x="1751161" y="387046"/>
                    <a:pt x="1745672" y="385948"/>
                  </a:cubicBezTo>
                  <a:cubicBezTo>
                    <a:pt x="1721101" y="381035"/>
                    <a:pt x="1730658" y="398779"/>
                    <a:pt x="1721922" y="409699"/>
                  </a:cubicBezTo>
                  <a:cubicBezTo>
                    <a:pt x="1717464" y="415271"/>
                    <a:pt x="1710492" y="418383"/>
                    <a:pt x="1704109" y="421574"/>
                  </a:cubicBezTo>
                  <a:cubicBezTo>
                    <a:pt x="1698511" y="424373"/>
                    <a:pt x="1692049" y="425047"/>
                    <a:pt x="1686296" y="427512"/>
                  </a:cubicBezTo>
                  <a:cubicBezTo>
                    <a:pt x="1678160" y="430999"/>
                    <a:pt x="1670462" y="435429"/>
                    <a:pt x="1662545" y="439387"/>
                  </a:cubicBezTo>
                  <a:cubicBezTo>
                    <a:pt x="1621873" y="480059"/>
                    <a:pt x="1640893" y="465697"/>
                    <a:pt x="1609106" y="486888"/>
                  </a:cubicBezTo>
                  <a:cubicBezTo>
                    <a:pt x="1603168" y="484909"/>
                    <a:pt x="1595719" y="485377"/>
                    <a:pt x="1591293" y="480951"/>
                  </a:cubicBezTo>
                  <a:cubicBezTo>
                    <a:pt x="1586867" y="476525"/>
                    <a:pt x="1589111" y="468145"/>
                    <a:pt x="1585356" y="463138"/>
                  </a:cubicBezTo>
                  <a:cubicBezTo>
                    <a:pt x="1576959" y="451942"/>
                    <a:pt x="1565563" y="443345"/>
                    <a:pt x="1555667" y="433449"/>
                  </a:cubicBezTo>
                  <a:lnTo>
                    <a:pt x="1555667" y="433449"/>
                  </a:lnTo>
                  <a:cubicBezTo>
                    <a:pt x="1539379" y="422590"/>
                    <a:pt x="1520720" y="413517"/>
                    <a:pt x="1508166" y="397823"/>
                  </a:cubicBezTo>
                  <a:cubicBezTo>
                    <a:pt x="1493702" y="379743"/>
                    <a:pt x="1496604" y="377590"/>
                    <a:pt x="1484415" y="356260"/>
                  </a:cubicBezTo>
                  <a:cubicBezTo>
                    <a:pt x="1474427" y="338782"/>
                    <a:pt x="1473669" y="339576"/>
                    <a:pt x="1460665" y="326571"/>
                  </a:cubicBezTo>
                  <a:cubicBezTo>
                    <a:pt x="1448612" y="329584"/>
                    <a:pt x="1431027" y="338497"/>
                    <a:pt x="1419101" y="326571"/>
                  </a:cubicBezTo>
                  <a:cubicBezTo>
                    <a:pt x="1414675" y="322145"/>
                    <a:pt x="1415629" y="314511"/>
                    <a:pt x="1413163" y="308758"/>
                  </a:cubicBezTo>
                  <a:cubicBezTo>
                    <a:pt x="1409676" y="300623"/>
                    <a:pt x="1405679" y="292693"/>
                    <a:pt x="1401288" y="285008"/>
                  </a:cubicBezTo>
                  <a:cubicBezTo>
                    <a:pt x="1397748" y="278812"/>
                    <a:pt x="1392604" y="273578"/>
                    <a:pt x="1389413" y="267195"/>
                  </a:cubicBezTo>
                  <a:cubicBezTo>
                    <a:pt x="1386614" y="261597"/>
                    <a:pt x="1386580" y="254816"/>
                    <a:pt x="1383475" y="249382"/>
                  </a:cubicBezTo>
                  <a:cubicBezTo>
                    <a:pt x="1378565" y="240790"/>
                    <a:pt x="1371600" y="233548"/>
                    <a:pt x="1365662" y="225631"/>
                  </a:cubicBezTo>
                  <a:cubicBezTo>
                    <a:pt x="1363683" y="219693"/>
                    <a:pt x="1362523" y="213416"/>
                    <a:pt x="1359724" y="207818"/>
                  </a:cubicBezTo>
                  <a:cubicBezTo>
                    <a:pt x="1356533" y="201435"/>
                    <a:pt x="1348637" y="197097"/>
                    <a:pt x="1347849" y="190005"/>
                  </a:cubicBezTo>
                  <a:cubicBezTo>
                    <a:pt x="1346108" y="174333"/>
                    <a:pt x="1354507" y="152218"/>
                    <a:pt x="1359724" y="136566"/>
                  </a:cubicBezTo>
                  <a:cubicBezTo>
                    <a:pt x="1348748" y="132908"/>
                    <a:pt x="1335470" y="131433"/>
                    <a:pt x="1330036" y="118753"/>
                  </a:cubicBezTo>
                  <a:cubicBezTo>
                    <a:pt x="1326061" y="109477"/>
                    <a:pt x="1329105" y="97827"/>
                    <a:pt x="1324098" y="89065"/>
                  </a:cubicBezTo>
                  <a:cubicBezTo>
                    <a:pt x="1320742" y="83192"/>
                    <a:pt x="1285601" y="66847"/>
                    <a:pt x="1282535" y="65314"/>
                  </a:cubicBezTo>
                  <a:cubicBezTo>
                    <a:pt x="1252847" y="69273"/>
                    <a:pt x="1222328" y="69174"/>
                    <a:pt x="1193470" y="77190"/>
                  </a:cubicBezTo>
                  <a:cubicBezTo>
                    <a:pt x="1185379" y="79437"/>
                    <a:pt x="1181122" y="88627"/>
                    <a:pt x="1175657" y="95003"/>
                  </a:cubicBezTo>
                  <a:cubicBezTo>
                    <a:pt x="1133302" y="144416"/>
                    <a:pt x="1176824" y="99771"/>
                    <a:pt x="1145969" y="130629"/>
                  </a:cubicBezTo>
                  <a:cubicBezTo>
                    <a:pt x="1142010" y="126670"/>
                    <a:pt x="1136597" y="123760"/>
                    <a:pt x="1134093" y="118753"/>
                  </a:cubicBezTo>
                  <a:cubicBezTo>
                    <a:pt x="1130444" y="111454"/>
                    <a:pt x="1130398" y="102849"/>
                    <a:pt x="1128156" y="95003"/>
                  </a:cubicBezTo>
                  <a:cubicBezTo>
                    <a:pt x="1126437" y="88985"/>
                    <a:pt x="1124197" y="83128"/>
                    <a:pt x="1122218" y="77190"/>
                  </a:cubicBezTo>
                  <a:cubicBezTo>
                    <a:pt x="1100283" y="84501"/>
                    <a:pt x="1090129" y="89065"/>
                    <a:pt x="1062841" y="89065"/>
                  </a:cubicBezTo>
                  <a:cubicBezTo>
                    <a:pt x="1056582" y="89065"/>
                    <a:pt x="1050966" y="85106"/>
                    <a:pt x="1045028" y="83127"/>
                  </a:cubicBezTo>
                  <a:cubicBezTo>
                    <a:pt x="1017806" y="42293"/>
                    <a:pt x="1034818" y="52014"/>
                    <a:pt x="1003465" y="41564"/>
                  </a:cubicBezTo>
                  <a:cubicBezTo>
                    <a:pt x="997527" y="43543"/>
                    <a:pt x="991911" y="47501"/>
                    <a:pt x="985652" y="47501"/>
                  </a:cubicBezTo>
                  <a:cubicBezTo>
                    <a:pt x="975560" y="47501"/>
                    <a:pt x="965815" y="43753"/>
                    <a:pt x="955963" y="41564"/>
                  </a:cubicBezTo>
                  <a:cubicBezTo>
                    <a:pt x="914196" y="32283"/>
                    <a:pt x="949116" y="39606"/>
                    <a:pt x="914400" y="29688"/>
                  </a:cubicBezTo>
                  <a:cubicBezTo>
                    <a:pt x="862210" y="14777"/>
                    <a:pt x="915545" y="32050"/>
                    <a:pt x="872836" y="17813"/>
                  </a:cubicBezTo>
                  <a:cubicBezTo>
                    <a:pt x="866898" y="21771"/>
                    <a:pt x="861989" y="31236"/>
                    <a:pt x="855023" y="29688"/>
                  </a:cubicBezTo>
                  <a:cubicBezTo>
                    <a:pt x="841091" y="26592"/>
                    <a:pt x="832937" y="10452"/>
                    <a:pt x="819397" y="5938"/>
                  </a:cubicBezTo>
                  <a:lnTo>
                    <a:pt x="801584" y="0"/>
                  </a:lnTo>
                  <a:cubicBezTo>
                    <a:pt x="793667" y="1979"/>
                    <a:pt x="784205" y="840"/>
                    <a:pt x="777833" y="5938"/>
                  </a:cubicBezTo>
                  <a:cubicBezTo>
                    <a:pt x="772946" y="9848"/>
                    <a:pt x="775116" y="18384"/>
                    <a:pt x="771896" y="23751"/>
                  </a:cubicBezTo>
                  <a:cubicBezTo>
                    <a:pt x="769016" y="28551"/>
                    <a:pt x="763979" y="31668"/>
                    <a:pt x="760020" y="35626"/>
                  </a:cubicBezTo>
                  <a:cubicBezTo>
                    <a:pt x="756392" y="46512"/>
                    <a:pt x="749101" y="78800"/>
                    <a:pt x="736270" y="89065"/>
                  </a:cubicBezTo>
                  <a:cubicBezTo>
                    <a:pt x="731383" y="92975"/>
                    <a:pt x="724631" y="93974"/>
                    <a:pt x="718457" y="95003"/>
                  </a:cubicBezTo>
                  <a:cubicBezTo>
                    <a:pt x="688340" y="100022"/>
                    <a:pt x="612377" y="104989"/>
                    <a:pt x="587828" y="106878"/>
                  </a:cubicBezTo>
                  <a:cubicBezTo>
                    <a:pt x="568942" y="113174"/>
                    <a:pt x="548922" y="121028"/>
                    <a:pt x="528452" y="118753"/>
                  </a:cubicBezTo>
                  <a:cubicBezTo>
                    <a:pt x="522888" y="118135"/>
                    <a:pt x="521376" y="109758"/>
                    <a:pt x="516576" y="106878"/>
                  </a:cubicBezTo>
                  <a:cubicBezTo>
                    <a:pt x="511209" y="103658"/>
                    <a:pt x="504234" y="103980"/>
                    <a:pt x="498763" y="100940"/>
                  </a:cubicBezTo>
                  <a:cubicBezTo>
                    <a:pt x="486287" y="94009"/>
                    <a:pt x="463137" y="77190"/>
                    <a:pt x="463137" y="77190"/>
                  </a:cubicBezTo>
                  <a:cubicBezTo>
                    <a:pt x="461158" y="71252"/>
                    <a:pt x="461626" y="63803"/>
                    <a:pt x="457200" y="59377"/>
                  </a:cubicBezTo>
                  <a:cubicBezTo>
                    <a:pt x="440531" y="42707"/>
                    <a:pt x="422457" y="63278"/>
                    <a:pt x="409698" y="71252"/>
                  </a:cubicBezTo>
                  <a:cubicBezTo>
                    <a:pt x="403647" y="75034"/>
                    <a:pt x="397823" y="79169"/>
                    <a:pt x="391885" y="83127"/>
                  </a:cubicBezTo>
                  <a:cubicBezTo>
                    <a:pt x="385947" y="81148"/>
                    <a:pt x="380292" y="76499"/>
                    <a:pt x="374072" y="77190"/>
                  </a:cubicBezTo>
                  <a:cubicBezTo>
                    <a:pt x="354937" y="79316"/>
                    <a:pt x="335601" y="88966"/>
                    <a:pt x="320633" y="100940"/>
                  </a:cubicBezTo>
                  <a:cubicBezTo>
                    <a:pt x="316262" y="104437"/>
                    <a:pt x="313558" y="109936"/>
                    <a:pt x="308758" y="112816"/>
                  </a:cubicBezTo>
                  <a:cubicBezTo>
                    <a:pt x="303391" y="116036"/>
                    <a:pt x="296883" y="116774"/>
                    <a:pt x="290945" y="118753"/>
                  </a:cubicBezTo>
                  <a:cubicBezTo>
                    <a:pt x="285007" y="116774"/>
                    <a:pt x="279391" y="112816"/>
                    <a:pt x="273132" y="112816"/>
                  </a:cubicBezTo>
                  <a:cubicBezTo>
                    <a:pt x="264972" y="112816"/>
                    <a:pt x="257431" y="117411"/>
                    <a:pt x="249382" y="118753"/>
                  </a:cubicBezTo>
                  <a:cubicBezTo>
                    <a:pt x="233642" y="121376"/>
                    <a:pt x="217714" y="122712"/>
                    <a:pt x="201880" y="124691"/>
                  </a:cubicBezTo>
                  <a:lnTo>
                    <a:pt x="166254" y="136566"/>
                  </a:lnTo>
                  <a:lnTo>
                    <a:pt x="148441" y="142504"/>
                  </a:lnTo>
                  <a:cubicBezTo>
                    <a:pt x="144483" y="148442"/>
                    <a:pt x="141612" y="155271"/>
                    <a:pt x="136566" y="160317"/>
                  </a:cubicBezTo>
                  <a:cubicBezTo>
                    <a:pt x="122453" y="174430"/>
                    <a:pt x="100762" y="178190"/>
                    <a:pt x="83127" y="184068"/>
                  </a:cubicBezTo>
                  <a:lnTo>
                    <a:pt x="65314" y="190005"/>
                  </a:lnTo>
                  <a:cubicBezTo>
                    <a:pt x="20548" y="204927"/>
                    <a:pt x="75721" y="184802"/>
                    <a:pt x="29688" y="207818"/>
                  </a:cubicBezTo>
                  <a:cubicBezTo>
                    <a:pt x="24090" y="210617"/>
                    <a:pt x="16823" y="181098"/>
                    <a:pt x="17813" y="190005"/>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49" name="자유형 48"/>
            <p:cNvSpPr/>
            <p:nvPr/>
          </p:nvSpPr>
          <p:spPr bwMode="auto">
            <a:xfrm>
              <a:off x="2078038" y="2060575"/>
              <a:ext cx="1566862" cy="1566863"/>
            </a:xfrm>
            <a:custGeom>
              <a:gdLst>
                <a:gd name="connsiteX0" fmla="*/ 1056904 w 1543792"/>
                <a:gd name="connsiteY0" fmla="*/ 340 h 1514444"/>
                <a:gd name="connsiteX1" fmla="*/ 1050966 w 1543792"/>
                <a:gd name="connsiteY1" fmla="*/ 35966 h 1514444"/>
                <a:gd name="connsiteX2" fmla="*/ 1045028 w 1543792"/>
                <a:gd name="connsiteY2" fmla="*/ 53779 h 1514444"/>
                <a:gd name="connsiteX3" fmla="*/ 1027215 w 1543792"/>
                <a:gd name="connsiteY3" fmla="*/ 130968 h 1514444"/>
                <a:gd name="connsiteX4" fmla="*/ 1015340 w 1543792"/>
                <a:gd name="connsiteY4" fmla="*/ 148781 h 1514444"/>
                <a:gd name="connsiteX5" fmla="*/ 1003465 w 1543792"/>
                <a:gd name="connsiteY5" fmla="*/ 184407 h 1514444"/>
                <a:gd name="connsiteX6" fmla="*/ 997527 w 1543792"/>
                <a:gd name="connsiteY6" fmla="*/ 202220 h 1514444"/>
                <a:gd name="connsiteX7" fmla="*/ 985652 w 1543792"/>
                <a:gd name="connsiteY7" fmla="*/ 220033 h 1514444"/>
                <a:gd name="connsiteX8" fmla="*/ 979714 w 1543792"/>
                <a:gd name="connsiteY8" fmla="*/ 237846 h 1514444"/>
                <a:gd name="connsiteX9" fmla="*/ 961901 w 1543792"/>
                <a:gd name="connsiteY9" fmla="*/ 249722 h 1514444"/>
                <a:gd name="connsiteX10" fmla="*/ 944088 w 1543792"/>
                <a:gd name="connsiteY10" fmla="*/ 267535 h 1514444"/>
                <a:gd name="connsiteX11" fmla="*/ 932213 w 1543792"/>
                <a:gd name="connsiteY11" fmla="*/ 285348 h 1514444"/>
                <a:gd name="connsiteX12" fmla="*/ 902524 w 1543792"/>
                <a:gd name="connsiteY12" fmla="*/ 309098 h 1514444"/>
                <a:gd name="connsiteX13" fmla="*/ 884711 w 1543792"/>
                <a:gd name="connsiteY13" fmla="*/ 338787 h 1514444"/>
                <a:gd name="connsiteX14" fmla="*/ 872836 w 1543792"/>
                <a:gd name="connsiteY14" fmla="*/ 356599 h 1514444"/>
                <a:gd name="connsiteX15" fmla="*/ 855023 w 1543792"/>
                <a:gd name="connsiteY15" fmla="*/ 362537 h 1514444"/>
                <a:gd name="connsiteX16" fmla="*/ 849086 w 1543792"/>
                <a:gd name="connsiteY16" fmla="*/ 505041 h 1514444"/>
                <a:gd name="connsiteX17" fmla="*/ 872836 w 1543792"/>
                <a:gd name="connsiteY17" fmla="*/ 510979 h 1514444"/>
                <a:gd name="connsiteX18" fmla="*/ 908462 w 1543792"/>
                <a:gd name="connsiteY18" fmla="*/ 522854 h 1514444"/>
                <a:gd name="connsiteX19" fmla="*/ 944088 w 1543792"/>
                <a:gd name="connsiteY19" fmla="*/ 540667 h 1514444"/>
                <a:gd name="connsiteX20" fmla="*/ 950026 w 1543792"/>
                <a:gd name="connsiteY20" fmla="*/ 558480 h 1514444"/>
                <a:gd name="connsiteX21" fmla="*/ 967839 w 1543792"/>
                <a:gd name="connsiteY21" fmla="*/ 564418 h 1514444"/>
                <a:gd name="connsiteX22" fmla="*/ 979714 w 1543792"/>
                <a:gd name="connsiteY22" fmla="*/ 600044 h 1514444"/>
                <a:gd name="connsiteX23" fmla="*/ 985652 w 1543792"/>
                <a:gd name="connsiteY23" fmla="*/ 617857 h 1514444"/>
                <a:gd name="connsiteX24" fmla="*/ 991589 w 1543792"/>
                <a:gd name="connsiteY24" fmla="*/ 635670 h 1514444"/>
                <a:gd name="connsiteX25" fmla="*/ 1009402 w 1543792"/>
                <a:gd name="connsiteY25" fmla="*/ 641607 h 1514444"/>
                <a:gd name="connsiteX26" fmla="*/ 1015340 w 1543792"/>
                <a:gd name="connsiteY26" fmla="*/ 659420 h 1514444"/>
                <a:gd name="connsiteX27" fmla="*/ 1050966 w 1543792"/>
                <a:gd name="connsiteY27" fmla="*/ 683171 h 1514444"/>
                <a:gd name="connsiteX28" fmla="*/ 1062841 w 1543792"/>
                <a:gd name="connsiteY28" fmla="*/ 718797 h 1514444"/>
                <a:gd name="connsiteX29" fmla="*/ 1074717 w 1543792"/>
                <a:gd name="connsiteY29" fmla="*/ 760361 h 1514444"/>
                <a:gd name="connsiteX30" fmla="*/ 1086592 w 1543792"/>
                <a:gd name="connsiteY30" fmla="*/ 813799 h 1514444"/>
                <a:gd name="connsiteX31" fmla="*/ 1098467 w 1543792"/>
                <a:gd name="connsiteY31" fmla="*/ 825675 h 1514444"/>
                <a:gd name="connsiteX32" fmla="*/ 1122218 w 1543792"/>
                <a:gd name="connsiteY32" fmla="*/ 861301 h 1514444"/>
                <a:gd name="connsiteX33" fmla="*/ 1145969 w 1543792"/>
                <a:gd name="connsiteY33" fmla="*/ 890989 h 1514444"/>
                <a:gd name="connsiteX34" fmla="*/ 1187532 w 1543792"/>
                <a:gd name="connsiteY34" fmla="*/ 896927 h 1514444"/>
                <a:gd name="connsiteX35" fmla="*/ 1205345 w 1543792"/>
                <a:gd name="connsiteY35" fmla="*/ 902864 h 1514444"/>
                <a:gd name="connsiteX36" fmla="*/ 1229096 w 1543792"/>
                <a:gd name="connsiteY36" fmla="*/ 908802 h 1514444"/>
                <a:gd name="connsiteX37" fmla="*/ 1264722 w 1543792"/>
                <a:gd name="connsiteY37" fmla="*/ 920677 h 1514444"/>
                <a:gd name="connsiteX38" fmla="*/ 1288473 w 1543792"/>
                <a:gd name="connsiteY38" fmla="*/ 944428 h 1514444"/>
                <a:gd name="connsiteX39" fmla="*/ 1306286 w 1543792"/>
                <a:gd name="connsiteY39" fmla="*/ 974116 h 1514444"/>
                <a:gd name="connsiteX40" fmla="*/ 1312223 w 1543792"/>
                <a:gd name="connsiteY40" fmla="*/ 991929 h 1514444"/>
                <a:gd name="connsiteX41" fmla="*/ 1324099 w 1543792"/>
                <a:gd name="connsiteY41" fmla="*/ 1009742 h 1514444"/>
                <a:gd name="connsiteX42" fmla="*/ 1330036 w 1543792"/>
                <a:gd name="connsiteY42" fmla="*/ 1033493 h 1514444"/>
                <a:gd name="connsiteX43" fmla="*/ 1335974 w 1543792"/>
                <a:gd name="connsiteY43" fmla="*/ 1086932 h 1514444"/>
                <a:gd name="connsiteX44" fmla="*/ 1347849 w 1543792"/>
                <a:gd name="connsiteY44" fmla="*/ 1140371 h 1514444"/>
                <a:gd name="connsiteX45" fmla="*/ 1365662 w 1543792"/>
                <a:gd name="connsiteY45" fmla="*/ 1175997 h 1514444"/>
                <a:gd name="connsiteX46" fmla="*/ 1383475 w 1543792"/>
                <a:gd name="connsiteY46" fmla="*/ 1187872 h 1514444"/>
                <a:gd name="connsiteX47" fmla="*/ 1413163 w 1543792"/>
                <a:gd name="connsiteY47" fmla="*/ 1235374 h 1514444"/>
                <a:gd name="connsiteX48" fmla="*/ 1448789 w 1543792"/>
                <a:gd name="connsiteY48" fmla="*/ 1247249 h 1514444"/>
                <a:gd name="connsiteX49" fmla="*/ 1484415 w 1543792"/>
                <a:gd name="connsiteY49" fmla="*/ 1265062 h 1514444"/>
                <a:gd name="connsiteX50" fmla="*/ 1508166 w 1543792"/>
                <a:gd name="connsiteY50" fmla="*/ 1294750 h 1514444"/>
                <a:gd name="connsiteX51" fmla="*/ 1514104 w 1543792"/>
                <a:gd name="connsiteY51" fmla="*/ 1312563 h 1514444"/>
                <a:gd name="connsiteX52" fmla="*/ 1525979 w 1543792"/>
                <a:gd name="connsiteY52" fmla="*/ 1330376 h 1514444"/>
                <a:gd name="connsiteX53" fmla="*/ 1537854 w 1543792"/>
                <a:gd name="connsiteY53" fmla="*/ 1366002 h 1514444"/>
                <a:gd name="connsiteX54" fmla="*/ 1543792 w 1543792"/>
                <a:gd name="connsiteY54" fmla="*/ 1383815 h 1514444"/>
                <a:gd name="connsiteX55" fmla="*/ 1525979 w 1543792"/>
                <a:gd name="connsiteY55" fmla="*/ 1389753 h 1514444"/>
                <a:gd name="connsiteX56" fmla="*/ 1484415 w 1543792"/>
                <a:gd name="connsiteY56" fmla="*/ 1395690 h 1514444"/>
                <a:gd name="connsiteX57" fmla="*/ 1472540 w 1543792"/>
                <a:gd name="connsiteY57" fmla="*/ 1407566 h 1514444"/>
                <a:gd name="connsiteX58" fmla="*/ 1454727 w 1543792"/>
                <a:gd name="connsiteY58" fmla="*/ 1419441 h 1514444"/>
                <a:gd name="connsiteX59" fmla="*/ 1365662 w 1543792"/>
                <a:gd name="connsiteY59" fmla="*/ 1401628 h 1514444"/>
                <a:gd name="connsiteX60" fmla="*/ 1341911 w 1543792"/>
                <a:gd name="connsiteY60" fmla="*/ 1389753 h 1514444"/>
                <a:gd name="connsiteX61" fmla="*/ 1312223 w 1543792"/>
                <a:gd name="connsiteY61" fmla="*/ 1371940 h 1514444"/>
                <a:gd name="connsiteX62" fmla="*/ 1300348 w 1543792"/>
                <a:gd name="connsiteY62" fmla="*/ 1360064 h 1514444"/>
                <a:gd name="connsiteX63" fmla="*/ 1110343 w 1543792"/>
                <a:gd name="connsiteY63" fmla="*/ 1360064 h 1514444"/>
                <a:gd name="connsiteX64" fmla="*/ 1098467 w 1543792"/>
                <a:gd name="connsiteY64" fmla="*/ 1371940 h 1514444"/>
                <a:gd name="connsiteX65" fmla="*/ 1068779 w 1543792"/>
                <a:gd name="connsiteY65" fmla="*/ 1389753 h 1514444"/>
                <a:gd name="connsiteX66" fmla="*/ 1045028 w 1543792"/>
                <a:gd name="connsiteY66" fmla="*/ 1425379 h 1514444"/>
                <a:gd name="connsiteX67" fmla="*/ 1033153 w 1543792"/>
                <a:gd name="connsiteY67" fmla="*/ 1461005 h 1514444"/>
                <a:gd name="connsiteX68" fmla="*/ 997527 w 1543792"/>
                <a:gd name="connsiteY68" fmla="*/ 1478818 h 1514444"/>
                <a:gd name="connsiteX69" fmla="*/ 979714 w 1543792"/>
                <a:gd name="connsiteY69" fmla="*/ 1490693 h 1514444"/>
                <a:gd name="connsiteX70" fmla="*/ 961901 w 1543792"/>
                <a:gd name="connsiteY70" fmla="*/ 1496631 h 1514444"/>
                <a:gd name="connsiteX71" fmla="*/ 908462 w 1543792"/>
                <a:gd name="connsiteY71" fmla="*/ 1514444 h 1514444"/>
                <a:gd name="connsiteX72" fmla="*/ 884711 w 1543792"/>
                <a:gd name="connsiteY72" fmla="*/ 1508506 h 1514444"/>
                <a:gd name="connsiteX73" fmla="*/ 866899 w 1543792"/>
                <a:gd name="connsiteY73" fmla="*/ 1502568 h 1514444"/>
                <a:gd name="connsiteX74" fmla="*/ 623454 w 1543792"/>
                <a:gd name="connsiteY74" fmla="*/ 1496631 h 1514444"/>
                <a:gd name="connsiteX75" fmla="*/ 629392 w 1543792"/>
                <a:gd name="connsiteY75" fmla="*/ 1461005 h 1514444"/>
                <a:gd name="connsiteX76" fmla="*/ 611579 w 1543792"/>
                <a:gd name="connsiteY76" fmla="*/ 1366002 h 1514444"/>
                <a:gd name="connsiteX77" fmla="*/ 587828 w 1543792"/>
                <a:gd name="connsiteY77" fmla="*/ 1336314 h 1514444"/>
                <a:gd name="connsiteX78" fmla="*/ 564078 w 1543792"/>
                <a:gd name="connsiteY78" fmla="*/ 1282875 h 1514444"/>
                <a:gd name="connsiteX79" fmla="*/ 528452 w 1543792"/>
                <a:gd name="connsiteY79" fmla="*/ 1235374 h 1514444"/>
                <a:gd name="connsiteX80" fmla="*/ 522514 w 1543792"/>
                <a:gd name="connsiteY80" fmla="*/ 1217561 h 1514444"/>
                <a:gd name="connsiteX81" fmla="*/ 480950 w 1543792"/>
                <a:gd name="connsiteY81" fmla="*/ 1187872 h 1514444"/>
                <a:gd name="connsiteX82" fmla="*/ 463137 w 1543792"/>
                <a:gd name="connsiteY82" fmla="*/ 1170059 h 1514444"/>
                <a:gd name="connsiteX83" fmla="*/ 445324 w 1543792"/>
                <a:gd name="connsiteY83" fmla="*/ 1158184 h 1514444"/>
                <a:gd name="connsiteX84" fmla="*/ 433449 w 1543792"/>
                <a:gd name="connsiteY84" fmla="*/ 1140371 h 1514444"/>
                <a:gd name="connsiteX85" fmla="*/ 397823 w 1543792"/>
                <a:gd name="connsiteY85" fmla="*/ 1104745 h 1514444"/>
                <a:gd name="connsiteX86" fmla="*/ 374073 w 1543792"/>
                <a:gd name="connsiteY86" fmla="*/ 1080994 h 1514444"/>
                <a:gd name="connsiteX87" fmla="*/ 362197 w 1543792"/>
                <a:gd name="connsiteY87" fmla="*/ 1063181 h 1514444"/>
                <a:gd name="connsiteX88" fmla="*/ 344384 w 1543792"/>
                <a:gd name="connsiteY88" fmla="*/ 1051306 h 1514444"/>
                <a:gd name="connsiteX89" fmla="*/ 314696 w 1543792"/>
                <a:gd name="connsiteY89" fmla="*/ 1015680 h 1514444"/>
                <a:gd name="connsiteX90" fmla="*/ 290945 w 1543792"/>
                <a:gd name="connsiteY90" fmla="*/ 985992 h 1514444"/>
                <a:gd name="connsiteX91" fmla="*/ 255319 w 1543792"/>
                <a:gd name="connsiteY91" fmla="*/ 962241 h 1514444"/>
                <a:gd name="connsiteX92" fmla="*/ 237506 w 1543792"/>
                <a:gd name="connsiteY92" fmla="*/ 950366 h 1514444"/>
                <a:gd name="connsiteX93" fmla="*/ 225631 w 1543792"/>
                <a:gd name="connsiteY93" fmla="*/ 932553 h 1514444"/>
                <a:gd name="connsiteX94" fmla="*/ 184067 w 1543792"/>
                <a:gd name="connsiteY94" fmla="*/ 896927 h 1514444"/>
                <a:gd name="connsiteX95" fmla="*/ 178130 w 1543792"/>
                <a:gd name="connsiteY95" fmla="*/ 879114 h 1514444"/>
                <a:gd name="connsiteX96" fmla="*/ 166254 w 1543792"/>
                <a:gd name="connsiteY96" fmla="*/ 867238 h 1514444"/>
                <a:gd name="connsiteX97" fmla="*/ 154379 w 1543792"/>
                <a:gd name="connsiteY97" fmla="*/ 831612 h 1514444"/>
                <a:gd name="connsiteX98" fmla="*/ 130628 w 1543792"/>
                <a:gd name="connsiteY98" fmla="*/ 801924 h 1514444"/>
                <a:gd name="connsiteX99" fmla="*/ 118753 w 1543792"/>
                <a:gd name="connsiteY99" fmla="*/ 784111 h 1514444"/>
                <a:gd name="connsiteX100" fmla="*/ 112815 w 1543792"/>
                <a:gd name="connsiteY100" fmla="*/ 766298 h 1514444"/>
                <a:gd name="connsiteX101" fmla="*/ 95002 w 1543792"/>
                <a:gd name="connsiteY101" fmla="*/ 754423 h 1514444"/>
                <a:gd name="connsiteX102" fmla="*/ 83127 w 1543792"/>
                <a:gd name="connsiteY102" fmla="*/ 736610 h 1514444"/>
                <a:gd name="connsiteX103" fmla="*/ 65314 w 1543792"/>
                <a:gd name="connsiteY103" fmla="*/ 730672 h 1514444"/>
                <a:gd name="connsiteX104" fmla="*/ 47501 w 1543792"/>
                <a:gd name="connsiteY104" fmla="*/ 718797 h 1514444"/>
                <a:gd name="connsiteX105" fmla="*/ 35626 w 1543792"/>
                <a:gd name="connsiteY105" fmla="*/ 700984 h 1514444"/>
                <a:gd name="connsiteX106" fmla="*/ 0 w 1543792"/>
                <a:gd name="connsiteY106" fmla="*/ 659420 h 1514444"/>
                <a:gd name="connsiteX107" fmla="*/ 11875 w 1543792"/>
                <a:gd name="connsiteY107" fmla="*/ 558480 h 1514444"/>
                <a:gd name="connsiteX108" fmla="*/ 23750 w 1543792"/>
                <a:gd name="connsiteY108" fmla="*/ 510979 h 1514444"/>
                <a:gd name="connsiteX109" fmla="*/ 77189 w 1543792"/>
                <a:gd name="connsiteY109" fmla="*/ 505041 h 1514444"/>
                <a:gd name="connsiteX110" fmla="*/ 112815 w 1543792"/>
                <a:gd name="connsiteY110" fmla="*/ 487228 h 1514444"/>
                <a:gd name="connsiteX111" fmla="*/ 118753 w 1543792"/>
                <a:gd name="connsiteY111" fmla="*/ 505041 h 1514444"/>
                <a:gd name="connsiteX112" fmla="*/ 136566 w 1543792"/>
                <a:gd name="connsiteY112" fmla="*/ 493166 h 1514444"/>
                <a:gd name="connsiteX113" fmla="*/ 148441 w 1543792"/>
                <a:gd name="connsiteY113" fmla="*/ 481290 h 1514444"/>
                <a:gd name="connsiteX114" fmla="*/ 184067 w 1543792"/>
                <a:gd name="connsiteY114" fmla="*/ 475353 h 1514444"/>
                <a:gd name="connsiteX115" fmla="*/ 231569 w 1543792"/>
                <a:gd name="connsiteY115" fmla="*/ 451602 h 1514444"/>
                <a:gd name="connsiteX116" fmla="*/ 267195 w 1543792"/>
                <a:gd name="connsiteY116" fmla="*/ 439727 h 1514444"/>
                <a:gd name="connsiteX117" fmla="*/ 285008 w 1543792"/>
                <a:gd name="connsiteY117" fmla="*/ 433789 h 1514444"/>
                <a:gd name="connsiteX118" fmla="*/ 326571 w 1543792"/>
                <a:gd name="connsiteY118" fmla="*/ 457540 h 1514444"/>
                <a:gd name="connsiteX119" fmla="*/ 350322 w 1543792"/>
                <a:gd name="connsiteY119" fmla="*/ 427851 h 1514444"/>
                <a:gd name="connsiteX120" fmla="*/ 385948 w 1543792"/>
                <a:gd name="connsiteY120" fmla="*/ 404101 h 1514444"/>
                <a:gd name="connsiteX121" fmla="*/ 403761 w 1543792"/>
                <a:gd name="connsiteY121" fmla="*/ 392225 h 1514444"/>
                <a:gd name="connsiteX122" fmla="*/ 415636 w 1543792"/>
                <a:gd name="connsiteY122" fmla="*/ 374412 h 1514444"/>
                <a:gd name="connsiteX123" fmla="*/ 433449 w 1543792"/>
                <a:gd name="connsiteY123" fmla="*/ 356599 h 1514444"/>
                <a:gd name="connsiteX124" fmla="*/ 439387 w 1543792"/>
                <a:gd name="connsiteY124" fmla="*/ 261597 h 1514444"/>
                <a:gd name="connsiteX125" fmla="*/ 451262 w 1543792"/>
                <a:gd name="connsiteY125" fmla="*/ 225971 h 1514444"/>
                <a:gd name="connsiteX126" fmla="*/ 623454 w 1543792"/>
                <a:gd name="connsiteY126" fmla="*/ 202220 h 1514444"/>
                <a:gd name="connsiteX127" fmla="*/ 653143 w 1543792"/>
                <a:gd name="connsiteY127" fmla="*/ 172532 h 1514444"/>
                <a:gd name="connsiteX128" fmla="*/ 670956 w 1543792"/>
                <a:gd name="connsiteY128" fmla="*/ 184407 h 1514444"/>
                <a:gd name="connsiteX129" fmla="*/ 706582 w 1543792"/>
                <a:gd name="connsiteY129" fmla="*/ 178470 h 1514444"/>
                <a:gd name="connsiteX130" fmla="*/ 736270 w 1543792"/>
                <a:gd name="connsiteY130" fmla="*/ 154719 h 1514444"/>
                <a:gd name="connsiteX131" fmla="*/ 754083 w 1543792"/>
                <a:gd name="connsiteY131" fmla="*/ 148781 h 1514444"/>
                <a:gd name="connsiteX132" fmla="*/ 789709 w 1543792"/>
                <a:gd name="connsiteY132" fmla="*/ 119093 h 1514444"/>
                <a:gd name="connsiteX133" fmla="*/ 807522 w 1543792"/>
                <a:gd name="connsiteY133" fmla="*/ 101280 h 1514444"/>
                <a:gd name="connsiteX134" fmla="*/ 843148 w 1543792"/>
                <a:gd name="connsiteY134" fmla="*/ 77529 h 1514444"/>
                <a:gd name="connsiteX135" fmla="*/ 860961 w 1543792"/>
                <a:gd name="connsiteY135" fmla="*/ 83467 h 1514444"/>
                <a:gd name="connsiteX136" fmla="*/ 902524 w 1543792"/>
                <a:gd name="connsiteY136" fmla="*/ 71592 h 1514444"/>
                <a:gd name="connsiteX137" fmla="*/ 914400 w 1543792"/>
                <a:gd name="connsiteY137" fmla="*/ 59716 h 1514444"/>
                <a:gd name="connsiteX138" fmla="*/ 932213 w 1543792"/>
                <a:gd name="connsiteY138" fmla="*/ 53779 h 1514444"/>
                <a:gd name="connsiteX139" fmla="*/ 979714 w 1543792"/>
                <a:gd name="connsiteY139" fmla="*/ 65654 h 1514444"/>
                <a:gd name="connsiteX140" fmla="*/ 1027215 w 1543792"/>
                <a:gd name="connsiteY140" fmla="*/ 53779 h 1514444"/>
                <a:gd name="connsiteX141" fmla="*/ 1062841 w 1543792"/>
                <a:gd name="connsiteY141" fmla="*/ 35966 h 1514444"/>
                <a:gd name="connsiteX142" fmla="*/ 1080654 w 1543792"/>
                <a:gd name="connsiteY142" fmla="*/ 18153 h 1514444"/>
                <a:gd name="connsiteX143" fmla="*/ 1056904 w 1543792"/>
                <a:gd name="connsiteY143" fmla="*/ 340 h 151444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543792" h="1514444">
                  <a:moveTo>
                    <a:pt x="1056904" y="340"/>
                  </a:moveTo>
                  <a:cubicBezTo>
                    <a:pt x="1051956" y="3309"/>
                    <a:pt x="1053578" y="24214"/>
                    <a:pt x="1050966" y="35966"/>
                  </a:cubicBezTo>
                  <a:cubicBezTo>
                    <a:pt x="1049608" y="42076"/>
                    <a:pt x="1046255" y="47642"/>
                    <a:pt x="1045028" y="53779"/>
                  </a:cubicBezTo>
                  <a:cubicBezTo>
                    <a:pt x="1040725" y="75293"/>
                    <a:pt x="1040472" y="111082"/>
                    <a:pt x="1027215" y="130968"/>
                  </a:cubicBezTo>
                  <a:cubicBezTo>
                    <a:pt x="1023257" y="136906"/>
                    <a:pt x="1018238" y="142260"/>
                    <a:pt x="1015340" y="148781"/>
                  </a:cubicBezTo>
                  <a:cubicBezTo>
                    <a:pt x="1010256" y="160220"/>
                    <a:pt x="1007423" y="172532"/>
                    <a:pt x="1003465" y="184407"/>
                  </a:cubicBezTo>
                  <a:cubicBezTo>
                    <a:pt x="1001486" y="190345"/>
                    <a:pt x="1000999" y="197012"/>
                    <a:pt x="997527" y="202220"/>
                  </a:cubicBezTo>
                  <a:cubicBezTo>
                    <a:pt x="993569" y="208158"/>
                    <a:pt x="988843" y="213650"/>
                    <a:pt x="985652" y="220033"/>
                  </a:cubicBezTo>
                  <a:cubicBezTo>
                    <a:pt x="982853" y="225631"/>
                    <a:pt x="983624" y="232959"/>
                    <a:pt x="979714" y="237846"/>
                  </a:cubicBezTo>
                  <a:cubicBezTo>
                    <a:pt x="975256" y="243419"/>
                    <a:pt x="967383" y="245153"/>
                    <a:pt x="961901" y="249722"/>
                  </a:cubicBezTo>
                  <a:cubicBezTo>
                    <a:pt x="955450" y="255098"/>
                    <a:pt x="949464" y="261084"/>
                    <a:pt x="944088" y="267535"/>
                  </a:cubicBezTo>
                  <a:cubicBezTo>
                    <a:pt x="939520" y="273017"/>
                    <a:pt x="936671" y="279776"/>
                    <a:pt x="932213" y="285348"/>
                  </a:cubicBezTo>
                  <a:cubicBezTo>
                    <a:pt x="922545" y="297433"/>
                    <a:pt x="915748" y="300282"/>
                    <a:pt x="902524" y="309098"/>
                  </a:cubicBezTo>
                  <a:cubicBezTo>
                    <a:pt x="892214" y="340031"/>
                    <a:pt x="903341" y="315501"/>
                    <a:pt x="884711" y="338787"/>
                  </a:cubicBezTo>
                  <a:cubicBezTo>
                    <a:pt x="880253" y="344359"/>
                    <a:pt x="878408" y="352141"/>
                    <a:pt x="872836" y="356599"/>
                  </a:cubicBezTo>
                  <a:cubicBezTo>
                    <a:pt x="867949" y="360509"/>
                    <a:pt x="860961" y="360558"/>
                    <a:pt x="855023" y="362537"/>
                  </a:cubicBezTo>
                  <a:cubicBezTo>
                    <a:pt x="845069" y="412311"/>
                    <a:pt x="831569" y="452488"/>
                    <a:pt x="849086" y="505041"/>
                  </a:cubicBezTo>
                  <a:cubicBezTo>
                    <a:pt x="851667" y="512783"/>
                    <a:pt x="865020" y="508634"/>
                    <a:pt x="872836" y="510979"/>
                  </a:cubicBezTo>
                  <a:cubicBezTo>
                    <a:pt x="884826" y="514576"/>
                    <a:pt x="898047" y="515911"/>
                    <a:pt x="908462" y="522854"/>
                  </a:cubicBezTo>
                  <a:cubicBezTo>
                    <a:pt x="931483" y="538201"/>
                    <a:pt x="919505" y="532472"/>
                    <a:pt x="944088" y="540667"/>
                  </a:cubicBezTo>
                  <a:cubicBezTo>
                    <a:pt x="946067" y="546605"/>
                    <a:pt x="945600" y="554054"/>
                    <a:pt x="950026" y="558480"/>
                  </a:cubicBezTo>
                  <a:cubicBezTo>
                    <a:pt x="954452" y="562906"/>
                    <a:pt x="964201" y="559325"/>
                    <a:pt x="967839" y="564418"/>
                  </a:cubicBezTo>
                  <a:cubicBezTo>
                    <a:pt x="975115" y="574604"/>
                    <a:pt x="975756" y="588169"/>
                    <a:pt x="979714" y="600044"/>
                  </a:cubicBezTo>
                  <a:lnTo>
                    <a:pt x="985652" y="617857"/>
                  </a:lnTo>
                  <a:cubicBezTo>
                    <a:pt x="987631" y="623795"/>
                    <a:pt x="985651" y="633691"/>
                    <a:pt x="991589" y="635670"/>
                  </a:cubicBezTo>
                  <a:lnTo>
                    <a:pt x="1009402" y="641607"/>
                  </a:lnTo>
                  <a:cubicBezTo>
                    <a:pt x="1011381" y="647545"/>
                    <a:pt x="1010914" y="654994"/>
                    <a:pt x="1015340" y="659420"/>
                  </a:cubicBezTo>
                  <a:cubicBezTo>
                    <a:pt x="1025432" y="669512"/>
                    <a:pt x="1050966" y="683171"/>
                    <a:pt x="1050966" y="683171"/>
                  </a:cubicBezTo>
                  <a:lnTo>
                    <a:pt x="1062841" y="718797"/>
                  </a:lnTo>
                  <a:cubicBezTo>
                    <a:pt x="1068501" y="735776"/>
                    <a:pt x="1070989" y="741720"/>
                    <a:pt x="1074717" y="760361"/>
                  </a:cubicBezTo>
                  <a:cubicBezTo>
                    <a:pt x="1076277" y="768161"/>
                    <a:pt x="1079657" y="802240"/>
                    <a:pt x="1086592" y="813799"/>
                  </a:cubicBezTo>
                  <a:cubicBezTo>
                    <a:pt x="1089472" y="818599"/>
                    <a:pt x="1095108" y="821196"/>
                    <a:pt x="1098467" y="825675"/>
                  </a:cubicBezTo>
                  <a:cubicBezTo>
                    <a:pt x="1107030" y="837093"/>
                    <a:pt x="1114301" y="849426"/>
                    <a:pt x="1122218" y="861301"/>
                  </a:cubicBezTo>
                  <a:cubicBezTo>
                    <a:pt x="1124874" y="865285"/>
                    <a:pt x="1138715" y="888571"/>
                    <a:pt x="1145969" y="890989"/>
                  </a:cubicBezTo>
                  <a:cubicBezTo>
                    <a:pt x="1159246" y="895415"/>
                    <a:pt x="1173678" y="894948"/>
                    <a:pt x="1187532" y="896927"/>
                  </a:cubicBezTo>
                  <a:cubicBezTo>
                    <a:pt x="1193470" y="898906"/>
                    <a:pt x="1199327" y="901145"/>
                    <a:pt x="1205345" y="902864"/>
                  </a:cubicBezTo>
                  <a:cubicBezTo>
                    <a:pt x="1213192" y="905106"/>
                    <a:pt x="1221279" y="906457"/>
                    <a:pt x="1229096" y="908802"/>
                  </a:cubicBezTo>
                  <a:cubicBezTo>
                    <a:pt x="1241086" y="912399"/>
                    <a:pt x="1264722" y="920677"/>
                    <a:pt x="1264722" y="920677"/>
                  </a:cubicBezTo>
                  <a:cubicBezTo>
                    <a:pt x="1272639" y="928594"/>
                    <a:pt x="1284933" y="933806"/>
                    <a:pt x="1288473" y="944428"/>
                  </a:cubicBezTo>
                  <a:cubicBezTo>
                    <a:pt x="1296180" y="967552"/>
                    <a:pt x="1289984" y="957816"/>
                    <a:pt x="1306286" y="974116"/>
                  </a:cubicBezTo>
                  <a:cubicBezTo>
                    <a:pt x="1308265" y="980054"/>
                    <a:pt x="1309424" y="986331"/>
                    <a:pt x="1312223" y="991929"/>
                  </a:cubicBezTo>
                  <a:cubicBezTo>
                    <a:pt x="1315414" y="998312"/>
                    <a:pt x="1321288" y="1003183"/>
                    <a:pt x="1324099" y="1009742"/>
                  </a:cubicBezTo>
                  <a:cubicBezTo>
                    <a:pt x="1327314" y="1017243"/>
                    <a:pt x="1328057" y="1025576"/>
                    <a:pt x="1330036" y="1033493"/>
                  </a:cubicBezTo>
                  <a:cubicBezTo>
                    <a:pt x="1332015" y="1051306"/>
                    <a:pt x="1333439" y="1069189"/>
                    <a:pt x="1335974" y="1086932"/>
                  </a:cubicBezTo>
                  <a:cubicBezTo>
                    <a:pt x="1337724" y="1099183"/>
                    <a:pt x="1344143" y="1127401"/>
                    <a:pt x="1347849" y="1140371"/>
                  </a:cubicBezTo>
                  <a:cubicBezTo>
                    <a:pt x="1351712" y="1153892"/>
                    <a:pt x="1355254" y="1165589"/>
                    <a:pt x="1365662" y="1175997"/>
                  </a:cubicBezTo>
                  <a:cubicBezTo>
                    <a:pt x="1370708" y="1181043"/>
                    <a:pt x="1377537" y="1183914"/>
                    <a:pt x="1383475" y="1187872"/>
                  </a:cubicBezTo>
                  <a:cubicBezTo>
                    <a:pt x="1393301" y="1217350"/>
                    <a:pt x="1387390" y="1223919"/>
                    <a:pt x="1413163" y="1235374"/>
                  </a:cubicBezTo>
                  <a:cubicBezTo>
                    <a:pt x="1424602" y="1240458"/>
                    <a:pt x="1448789" y="1247249"/>
                    <a:pt x="1448789" y="1247249"/>
                  </a:cubicBezTo>
                  <a:cubicBezTo>
                    <a:pt x="1476446" y="1274903"/>
                    <a:pt x="1440642" y="1243176"/>
                    <a:pt x="1484415" y="1265062"/>
                  </a:cubicBezTo>
                  <a:cubicBezTo>
                    <a:pt x="1491781" y="1268745"/>
                    <a:pt x="1505368" y="1289154"/>
                    <a:pt x="1508166" y="1294750"/>
                  </a:cubicBezTo>
                  <a:cubicBezTo>
                    <a:pt x="1510965" y="1300348"/>
                    <a:pt x="1511305" y="1306965"/>
                    <a:pt x="1514104" y="1312563"/>
                  </a:cubicBezTo>
                  <a:cubicBezTo>
                    <a:pt x="1517295" y="1318946"/>
                    <a:pt x="1523081" y="1323855"/>
                    <a:pt x="1525979" y="1330376"/>
                  </a:cubicBezTo>
                  <a:cubicBezTo>
                    <a:pt x="1531063" y="1341815"/>
                    <a:pt x="1533896" y="1354127"/>
                    <a:pt x="1537854" y="1366002"/>
                  </a:cubicBezTo>
                  <a:lnTo>
                    <a:pt x="1543792" y="1383815"/>
                  </a:lnTo>
                  <a:cubicBezTo>
                    <a:pt x="1537854" y="1385794"/>
                    <a:pt x="1532116" y="1388526"/>
                    <a:pt x="1525979" y="1389753"/>
                  </a:cubicBezTo>
                  <a:cubicBezTo>
                    <a:pt x="1512255" y="1392498"/>
                    <a:pt x="1497692" y="1391264"/>
                    <a:pt x="1484415" y="1395690"/>
                  </a:cubicBezTo>
                  <a:cubicBezTo>
                    <a:pt x="1479104" y="1397460"/>
                    <a:pt x="1476911" y="1404069"/>
                    <a:pt x="1472540" y="1407566"/>
                  </a:cubicBezTo>
                  <a:cubicBezTo>
                    <a:pt x="1466968" y="1412024"/>
                    <a:pt x="1460665" y="1415483"/>
                    <a:pt x="1454727" y="1419441"/>
                  </a:cubicBezTo>
                  <a:cubicBezTo>
                    <a:pt x="1402098" y="1401899"/>
                    <a:pt x="1431542" y="1408948"/>
                    <a:pt x="1365662" y="1401628"/>
                  </a:cubicBezTo>
                  <a:cubicBezTo>
                    <a:pt x="1357745" y="1397670"/>
                    <a:pt x="1349276" y="1394663"/>
                    <a:pt x="1341911" y="1389753"/>
                  </a:cubicBezTo>
                  <a:cubicBezTo>
                    <a:pt x="1309309" y="1368018"/>
                    <a:pt x="1353572" y="1385722"/>
                    <a:pt x="1312223" y="1371940"/>
                  </a:cubicBezTo>
                  <a:cubicBezTo>
                    <a:pt x="1308265" y="1367981"/>
                    <a:pt x="1305861" y="1361037"/>
                    <a:pt x="1300348" y="1360064"/>
                  </a:cubicBezTo>
                  <a:cubicBezTo>
                    <a:pt x="1234916" y="1348517"/>
                    <a:pt x="1176119" y="1356195"/>
                    <a:pt x="1110343" y="1360064"/>
                  </a:cubicBezTo>
                  <a:cubicBezTo>
                    <a:pt x="1106384" y="1364023"/>
                    <a:pt x="1103268" y="1369060"/>
                    <a:pt x="1098467" y="1371940"/>
                  </a:cubicBezTo>
                  <a:cubicBezTo>
                    <a:pt x="1075216" y="1385891"/>
                    <a:pt x="1085193" y="1367867"/>
                    <a:pt x="1068779" y="1389753"/>
                  </a:cubicBezTo>
                  <a:cubicBezTo>
                    <a:pt x="1060216" y="1401171"/>
                    <a:pt x="1045028" y="1425379"/>
                    <a:pt x="1045028" y="1425379"/>
                  </a:cubicBezTo>
                  <a:cubicBezTo>
                    <a:pt x="1041070" y="1437254"/>
                    <a:pt x="1043568" y="1454062"/>
                    <a:pt x="1033153" y="1461005"/>
                  </a:cubicBezTo>
                  <a:cubicBezTo>
                    <a:pt x="982104" y="1495037"/>
                    <a:pt x="1046693" y="1454235"/>
                    <a:pt x="997527" y="1478818"/>
                  </a:cubicBezTo>
                  <a:cubicBezTo>
                    <a:pt x="991144" y="1482009"/>
                    <a:pt x="986097" y="1487502"/>
                    <a:pt x="979714" y="1490693"/>
                  </a:cubicBezTo>
                  <a:cubicBezTo>
                    <a:pt x="974116" y="1493492"/>
                    <a:pt x="967761" y="1494433"/>
                    <a:pt x="961901" y="1496631"/>
                  </a:cubicBezTo>
                  <a:cubicBezTo>
                    <a:pt x="917185" y="1513400"/>
                    <a:pt x="948258" y="1504495"/>
                    <a:pt x="908462" y="1514444"/>
                  </a:cubicBezTo>
                  <a:cubicBezTo>
                    <a:pt x="900545" y="1512465"/>
                    <a:pt x="892558" y="1510748"/>
                    <a:pt x="884711" y="1508506"/>
                  </a:cubicBezTo>
                  <a:cubicBezTo>
                    <a:pt x="878693" y="1506787"/>
                    <a:pt x="873151" y="1502852"/>
                    <a:pt x="866899" y="1502568"/>
                  </a:cubicBezTo>
                  <a:cubicBezTo>
                    <a:pt x="785810" y="1498882"/>
                    <a:pt x="704602" y="1498610"/>
                    <a:pt x="623454" y="1496631"/>
                  </a:cubicBezTo>
                  <a:cubicBezTo>
                    <a:pt x="625433" y="1484756"/>
                    <a:pt x="629392" y="1473044"/>
                    <a:pt x="629392" y="1461005"/>
                  </a:cubicBezTo>
                  <a:cubicBezTo>
                    <a:pt x="629392" y="1443247"/>
                    <a:pt x="625223" y="1386469"/>
                    <a:pt x="611579" y="1366002"/>
                  </a:cubicBezTo>
                  <a:cubicBezTo>
                    <a:pt x="596599" y="1343531"/>
                    <a:pt x="604750" y="1353235"/>
                    <a:pt x="587828" y="1336314"/>
                  </a:cubicBezTo>
                  <a:cubicBezTo>
                    <a:pt x="582685" y="1323456"/>
                    <a:pt x="572400" y="1295357"/>
                    <a:pt x="564078" y="1282875"/>
                  </a:cubicBezTo>
                  <a:cubicBezTo>
                    <a:pt x="545321" y="1254741"/>
                    <a:pt x="547121" y="1291378"/>
                    <a:pt x="528452" y="1235374"/>
                  </a:cubicBezTo>
                  <a:cubicBezTo>
                    <a:pt x="526473" y="1229436"/>
                    <a:pt x="526152" y="1222654"/>
                    <a:pt x="522514" y="1217561"/>
                  </a:cubicBezTo>
                  <a:cubicBezTo>
                    <a:pt x="504903" y="1192907"/>
                    <a:pt x="503478" y="1195382"/>
                    <a:pt x="480950" y="1187872"/>
                  </a:cubicBezTo>
                  <a:cubicBezTo>
                    <a:pt x="475012" y="1181934"/>
                    <a:pt x="469588" y="1175435"/>
                    <a:pt x="463137" y="1170059"/>
                  </a:cubicBezTo>
                  <a:cubicBezTo>
                    <a:pt x="457655" y="1165491"/>
                    <a:pt x="450370" y="1163230"/>
                    <a:pt x="445324" y="1158184"/>
                  </a:cubicBezTo>
                  <a:cubicBezTo>
                    <a:pt x="440278" y="1153138"/>
                    <a:pt x="438190" y="1145705"/>
                    <a:pt x="433449" y="1140371"/>
                  </a:cubicBezTo>
                  <a:cubicBezTo>
                    <a:pt x="422292" y="1127819"/>
                    <a:pt x="397823" y="1104745"/>
                    <a:pt x="397823" y="1104745"/>
                  </a:cubicBezTo>
                  <a:cubicBezTo>
                    <a:pt x="384870" y="1065882"/>
                    <a:pt x="402861" y="1104024"/>
                    <a:pt x="374073" y="1080994"/>
                  </a:cubicBezTo>
                  <a:cubicBezTo>
                    <a:pt x="368500" y="1076536"/>
                    <a:pt x="367243" y="1068227"/>
                    <a:pt x="362197" y="1063181"/>
                  </a:cubicBezTo>
                  <a:cubicBezTo>
                    <a:pt x="357151" y="1058135"/>
                    <a:pt x="350322" y="1055264"/>
                    <a:pt x="344384" y="1051306"/>
                  </a:cubicBezTo>
                  <a:cubicBezTo>
                    <a:pt x="314901" y="1007080"/>
                    <a:pt x="352794" y="1061398"/>
                    <a:pt x="314696" y="1015680"/>
                  </a:cubicBezTo>
                  <a:cubicBezTo>
                    <a:pt x="301708" y="1000095"/>
                    <a:pt x="306304" y="997511"/>
                    <a:pt x="290945" y="985992"/>
                  </a:cubicBezTo>
                  <a:cubicBezTo>
                    <a:pt x="279527" y="977429"/>
                    <a:pt x="267194" y="970158"/>
                    <a:pt x="255319" y="962241"/>
                  </a:cubicBezTo>
                  <a:lnTo>
                    <a:pt x="237506" y="950366"/>
                  </a:lnTo>
                  <a:cubicBezTo>
                    <a:pt x="233548" y="944428"/>
                    <a:pt x="230275" y="937971"/>
                    <a:pt x="225631" y="932553"/>
                  </a:cubicBezTo>
                  <a:cubicBezTo>
                    <a:pt x="206433" y="910155"/>
                    <a:pt x="205078" y="910934"/>
                    <a:pt x="184067" y="896927"/>
                  </a:cubicBezTo>
                  <a:cubicBezTo>
                    <a:pt x="182088" y="890989"/>
                    <a:pt x="181350" y="884481"/>
                    <a:pt x="178130" y="879114"/>
                  </a:cubicBezTo>
                  <a:cubicBezTo>
                    <a:pt x="175250" y="874313"/>
                    <a:pt x="168758" y="872245"/>
                    <a:pt x="166254" y="867238"/>
                  </a:cubicBezTo>
                  <a:cubicBezTo>
                    <a:pt x="160656" y="856042"/>
                    <a:pt x="161322" y="842027"/>
                    <a:pt x="154379" y="831612"/>
                  </a:cubicBezTo>
                  <a:cubicBezTo>
                    <a:pt x="117829" y="776786"/>
                    <a:pt x="164471" y="844227"/>
                    <a:pt x="130628" y="801924"/>
                  </a:cubicBezTo>
                  <a:cubicBezTo>
                    <a:pt x="126170" y="796352"/>
                    <a:pt x="121944" y="790494"/>
                    <a:pt x="118753" y="784111"/>
                  </a:cubicBezTo>
                  <a:cubicBezTo>
                    <a:pt x="115954" y="778513"/>
                    <a:pt x="116725" y="771185"/>
                    <a:pt x="112815" y="766298"/>
                  </a:cubicBezTo>
                  <a:cubicBezTo>
                    <a:pt x="108357" y="760726"/>
                    <a:pt x="100940" y="758381"/>
                    <a:pt x="95002" y="754423"/>
                  </a:cubicBezTo>
                  <a:cubicBezTo>
                    <a:pt x="91044" y="748485"/>
                    <a:pt x="88699" y="741068"/>
                    <a:pt x="83127" y="736610"/>
                  </a:cubicBezTo>
                  <a:cubicBezTo>
                    <a:pt x="78240" y="732700"/>
                    <a:pt x="70912" y="733471"/>
                    <a:pt x="65314" y="730672"/>
                  </a:cubicBezTo>
                  <a:cubicBezTo>
                    <a:pt x="58931" y="727481"/>
                    <a:pt x="53439" y="722755"/>
                    <a:pt x="47501" y="718797"/>
                  </a:cubicBezTo>
                  <a:cubicBezTo>
                    <a:pt x="43543" y="712859"/>
                    <a:pt x="40270" y="706402"/>
                    <a:pt x="35626" y="700984"/>
                  </a:cubicBezTo>
                  <a:cubicBezTo>
                    <a:pt x="-7569" y="650590"/>
                    <a:pt x="27262" y="700314"/>
                    <a:pt x="0" y="659420"/>
                  </a:cubicBezTo>
                  <a:cubicBezTo>
                    <a:pt x="10599" y="511016"/>
                    <a:pt x="-3798" y="615948"/>
                    <a:pt x="11875" y="558480"/>
                  </a:cubicBezTo>
                  <a:cubicBezTo>
                    <a:pt x="16169" y="542734"/>
                    <a:pt x="7529" y="512781"/>
                    <a:pt x="23750" y="510979"/>
                  </a:cubicBezTo>
                  <a:lnTo>
                    <a:pt x="77189" y="505041"/>
                  </a:lnTo>
                  <a:cubicBezTo>
                    <a:pt x="80189" y="503041"/>
                    <a:pt x="105792" y="483717"/>
                    <a:pt x="112815" y="487228"/>
                  </a:cubicBezTo>
                  <a:cubicBezTo>
                    <a:pt x="118413" y="490027"/>
                    <a:pt x="116774" y="499103"/>
                    <a:pt x="118753" y="505041"/>
                  </a:cubicBezTo>
                  <a:cubicBezTo>
                    <a:pt x="124691" y="501083"/>
                    <a:pt x="130994" y="497624"/>
                    <a:pt x="136566" y="493166"/>
                  </a:cubicBezTo>
                  <a:cubicBezTo>
                    <a:pt x="140937" y="489669"/>
                    <a:pt x="143199" y="483256"/>
                    <a:pt x="148441" y="481290"/>
                  </a:cubicBezTo>
                  <a:cubicBezTo>
                    <a:pt x="159714" y="477063"/>
                    <a:pt x="172192" y="477332"/>
                    <a:pt x="184067" y="475353"/>
                  </a:cubicBezTo>
                  <a:cubicBezTo>
                    <a:pt x="199901" y="467436"/>
                    <a:pt x="214774" y="457200"/>
                    <a:pt x="231569" y="451602"/>
                  </a:cubicBezTo>
                  <a:lnTo>
                    <a:pt x="267195" y="439727"/>
                  </a:lnTo>
                  <a:lnTo>
                    <a:pt x="285008" y="433789"/>
                  </a:lnTo>
                  <a:cubicBezTo>
                    <a:pt x="289620" y="437248"/>
                    <a:pt x="314641" y="459926"/>
                    <a:pt x="326571" y="457540"/>
                  </a:cubicBezTo>
                  <a:cubicBezTo>
                    <a:pt x="334320" y="455990"/>
                    <a:pt x="347034" y="430728"/>
                    <a:pt x="350322" y="427851"/>
                  </a:cubicBezTo>
                  <a:cubicBezTo>
                    <a:pt x="361063" y="418453"/>
                    <a:pt x="374073" y="412018"/>
                    <a:pt x="385948" y="404101"/>
                  </a:cubicBezTo>
                  <a:lnTo>
                    <a:pt x="403761" y="392225"/>
                  </a:lnTo>
                  <a:cubicBezTo>
                    <a:pt x="407719" y="386287"/>
                    <a:pt x="411068" y="379894"/>
                    <a:pt x="415636" y="374412"/>
                  </a:cubicBezTo>
                  <a:cubicBezTo>
                    <a:pt x="421012" y="367961"/>
                    <a:pt x="431719" y="364816"/>
                    <a:pt x="433449" y="356599"/>
                  </a:cubicBezTo>
                  <a:cubicBezTo>
                    <a:pt x="439986" y="325550"/>
                    <a:pt x="435100" y="293035"/>
                    <a:pt x="439387" y="261597"/>
                  </a:cubicBezTo>
                  <a:cubicBezTo>
                    <a:pt x="441078" y="249194"/>
                    <a:pt x="447304" y="237846"/>
                    <a:pt x="451262" y="225971"/>
                  </a:cubicBezTo>
                  <a:cubicBezTo>
                    <a:pt x="474735" y="155551"/>
                    <a:pt x="450957" y="208381"/>
                    <a:pt x="623454" y="202220"/>
                  </a:cubicBezTo>
                  <a:cubicBezTo>
                    <a:pt x="634482" y="169138"/>
                    <a:pt x="624868" y="158395"/>
                    <a:pt x="653143" y="172532"/>
                  </a:cubicBezTo>
                  <a:cubicBezTo>
                    <a:pt x="659526" y="175723"/>
                    <a:pt x="665018" y="180449"/>
                    <a:pt x="670956" y="184407"/>
                  </a:cubicBezTo>
                  <a:cubicBezTo>
                    <a:pt x="682831" y="182428"/>
                    <a:pt x="695622" y="183452"/>
                    <a:pt x="706582" y="178470"/>
                  </a:cubicBezTo>
                  <a:cubicBezTo>
                    <a:pt x="718119" y="173226"/>
                    <a:pt x="725523" y="161436"/>
                    <a:pt x="736270" y="154719"/>
                  </a:cubicBezTo>
                  <a:cubicBezTo>
                    <a:pt x="741577" y="151402"/>
                    <a:pt x="748145" y="150760"/>
                    <a:pt x="754083" y="148781"/>
                  </a:cubicBezTo>
                  <a:cubicBezTo>
                    <a:pt x="806124" y="96740"/>
                    <a:pt x="740109" y="160426"/>
                    <a:pt x="789709" y="119093"/>
                  </a:cubicBezTo>
                  <a:cubicBezTo>
                    <a:pt x="796160" y="113717"/>
                    <a:pt x="800894" y="106435"/>
                    <a:pt x="807522" y="101280"/>
                  </a:cubicBezTo>
                  <a:cubicBezTo>
                    <a:pt x="818788" y="92518"/>
                    <a:pt x="843148" y="77529"/>
                    <a:pt x="843148" y="77529"/>
                  </a:cubicBezTo>
                  <a:cubicBezTo>
                    <a:pt x="849086" y="79508"/>
                    <a:pt x="854702" y="83467"/>
                    <a:pt x="860961" y="83467"/>
                  </a:cubicBezTo>
                  <a:cubicBezTo>
                    <a:pt x="868412" y="83467"/>
                    <a:pt x="894127" y="74391"/>
                    <a:pt x="902524" y="71592"/>
                  </a:cubicBezTo>
                  <a:cubicBezTo>
                    <a:pt x="906483" y="67633"/>
                    <a:pt x="909599" y="62596"/>
                    <a:pt x="914400" y="59716"/>
                  </a:cubicBezTo>
                  <a:cubicBezTo>
                    <a:pt x="919767" y="56496"/>
                    <a:pt x="925954" y="53779"/>
                    <a:pt x="932213" y="53779"/>
                  </a:cubicBezTo>
                  <a:cubicBezTo>
                    <a:pt x="946547" y="53779"/>
                    <a:pt x="965656" y="60968"/>
                    <a:pt x="979714" y="65654"/>
                  </a:cubicBezTo>
                  <a:cubicBezTo>
                    <a:pt x="995548" y="61696"/>
                    <a:pt x="1015674" y="65320"/>
                    <a:pt x="1027215" y="53779"/>
                  </a:cubicBezTo>
                  <a:cubicBezTo>
                    <a:pt x="1044861" y="36133"/>
                    <a:pt x="1033660" y="43261"/>
                    <a:pt x="1062841" y="35966"/>
                  </a:cubicBezTo>
                  <a:cubicBezTo>
                    <a:pt x="1068779" y="30028"/>
                    <a:pt x="1073667" y="22811"/>
                    <a:pt x="1080654" y="18153"/>
                  </a:cubicBezTo>
                  <a:cubicBezTo>
                    <a:pt x="1085862" y="14681"/>
                    <a:pt x="1061852" y="-2629"/>
                    <a:pt x="1056904" y="340"/>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0" name="자유형 49"/>
            <p:cNvSpPr/>
            <p:nvPr/>
          </p:nvSpPr>
          <p:spPr bwMode="auto">
            <a:xfrm>
              <a:off x="1150938" y="2765425"/>
              <a:ext cx="1562100" cy="1306513"/>
            </a:xfrm>
            <a:custGeom>
              <a:gdLst>
                <a:gd name="connsiteX0" fmla="*/ 938151 w 1543793"/>
                <a:gd name="connsiteY0" fmla="*/ 121 h 1306407"/>
                <a:gd name="connsiteX1" fmla="*/ 961902 w 1543793"/>
                <a:gd name="connsiteY1" fmla="*/ 29810 h 1306407"/>
                <a:gd name="connsiteX2" fmla="*/ 979715 w 1543793"/>
                <a:gd name="connsiteY2" fmla="*/ 41685 h 1306407"/>
                <a:gd name="connsiteX3" fmla="*/ 1009403 w 1543793"/>
                <a:gd name="connsiteY3" fmla="*/ 77311 h 1306407"/>
                <a:gd name="connsiteX4" fmla="*/ 1027216 w 1543793"/>
                <a:gd name="connsiteY4" fmla="*/ 83249 h 1306407"/>
                <a:gd name="connsiteX5" fmla="*/ 1045029 w 1543793"/>
                <a:gd name="connsiteY5" fmla="*/ 124812 h 1306407"/>
                <a:gd name="connsiteX6" fmla="*/ 1050967 w 1543793"/>
                <a:gd name="connsiteY6" fmla="*/ 142625 h 1306407"/>
                <a:gd name="connsiteX7" fmla="*/ 1074717 w 1543793"/>
                <a:gd name="connsiteY7" fmla="*/ 178251 h 1306407"/>
                <a:gd name="connsiteX8" fmla="*/ 1116281 w 1543793"/>
                <a:gd name="connsiteY8" fmla="*/ 231690 h 1306407"/>
                <a:gd name="connsiteX9" fmla="*/ 1134094 w 1543793"/>
                <a:gd name="connsiteY9" fmla="*/ 243565 h 1306407"/>
                <a:gd name="connsiteX10" fmla="*/ 1145969 w 1543793"/>
                <a:gd name="connsiteY10" fmla="*/ 255441 h 1306407"/>
                <a:gd name="connsiteX11" fmla="*/ 1181595 w 1543793"/>
                <a:gd name="connsiteY11" fmla="*/ 267316 h 1306407"/>
                <a:gd name="connsiteX12" fmla="*/ 1193471 w 1543793"/>
                <a:gd name="connsiteY12" fmla="*/ 279191 h 1306407"/>
                <a:gd name="connsiteX13" fmla="*/ 1211284 w 1543793"/>
                <a:gd name="connsiteY13" fmla="*/ 285129 h 1306407"/>
                <a:gd name="connsiteX14" fmla="*/ 1223159 w 1543793"/>
                <a:gd name="connsiteY14" fmla="*/ 302942 h 1306407"/>
                <a:gd name="connsiteX15" fmla="*/ 1240972 w 1543793"/>
                <a:gd name="connsiteY15" fmla="*/ 320755 h 1306407"/>
                <a:gd name="connsiteX16" fmla="*/ 1252847 w 1543793"/>
                <a:gd name="connsiteY16" fmla="*/ 338568 h 1306407"/>
                <a:gd name="connsiteX17" fmla="*/ 1276598 w 1543793"/>
                <a:gd name="connsiteY17" fmla="*/ 362319 h 1306407"/>
                <a:gd name="connsiteX18" fmla="*/ 1300349 w 1543793"/>
                <a:gd name="connsiteY18" fmla="*/ 397945 h 1306407"/>
                <a:gd name="connsiteX19" fmla="*/ 1318162 w 1543793"/>
                <a:gd name="connsiteY19" fmla="*/ 433571 h 1306407"/>
                <a:gd name="connsiteX20" fmla="*/ 1335975 w 1543793"/>
                <a:gd name="connsiteY20" fmla="*/ 463259 h 1306407"/>
                <a:gd name="connsiteX21" fmla="*/ 1347850 w 1543793"/>
                <a:gd name="connsiteY21" fmla="*/ 487010 h 1306407"/>
                <a:gd name="connsiteX22" fmla="*/ 1365663 w 1543793"/>
                <a:gd name="connsiteY22" fmla="*/ 498885 h 1306407"/>
                <a:gd name="connsiteX23" fmla="*/ 1425039 w 1543793"/>
                <a:gd name="connsiteY23" fmla="*/ 510760 h 1306407"/>
                <a:gd name="connsiteX24" fmla="*/ 1448790 w 1543793"/>
                <a:gd name="connsiteY24" fmla="*/ 516698 h 1306407"/>
                <a:gd name="connsiteX25" fmla="*/ 1460665 w 1543793"/>
                <a:gd name="connsiteY25" fmla="*/ 552324 h 1306407"/>
                <a:gd name="connsiteX26" fmla="*/ 1472541 w 1543793"/>
                <a:gd name="connsiteY26" fmla="*/ 605763 h 1306407"/>
                <a:gd name="connsiteX27" fmla="*/ 1508167 w 1543793"/>
                <a:gd name="connsiteY27" fmla="*/ 653264 h 1306407"/>
                <a:gd name="connsiteX28" fmla="*/ 1525980 w 1543793"/>
                <a:gd name="connsiteY28" fmla="*/ 688890 h 1306407"/>
                <a:gd name="connsiteX29" fmla="*/ 1543793 w 1543793"/>
                <a:gd name="connsiteY29" fmla="*/ 706703 h 1306407"/>
                <a:gd name="connsiteX30" fmla="*/ 1537855 w 1543793"/>
                <a:gd name="connsiteY30" fmla="*/ 861082 h 1306407"/>
                <a:gd name="connsiteX31" fmla="*/ 1525980 w 1543793"/>
                <a:gd name="connsiteY31" fmla="*/ 872958 h 1306407"/>
                <a:gd name="connsiteX32" fmla="*/ 1490354 w 1543793"/>
                <a:gd name="connsiteY32" fmla="*/ 884833 h 1306407"/>
                <a:gd name="connsiteX33" fmla="*/ 1460665 w 1543793"/>
                <a:gd name="connsiteY33" fmla="*/ 914521 h 1306407"/>
                <a:gd name="connsiteX34" fmla="*/ 1448790 w 1543793"/>
                <a:gd name="connsiteY34" fmla="*/ 932334 h 1306407"/>
                <a:gd name="connsiteX35" fmla="*/ 1430977 w 1543793"/>
                <a:gd name="connsiteY35" fmla="*/ 938272 h 1306407"/>
                <a:gd name="connsiteX36" fmla="*/ 1413164 w 1543793"/>
                <a:gd name="connsiteY36" fmla="*/ 950147 h 1306407"/>
                <a:gd name="connsiteX37" fmla="*/ 1389413 w 1543793"/>
                <a:gd name="connsiteY37" fmla="*/ 973898 h 1306407"/>
                <a:gd name="connsiteX38" fmla="*/ 1371600 w 1543793"/>
                <a:gd name="connsiteY38" fmla="*/ 991711 h 1306407"/>
                <a:gd name="connsiteX39" fmla="*/ 1353787 w 1543793"/>
                <a:gd name="connsiteY39" fmla="*/ 1003586 h 1306407"/>
                <a:gd name="connsiteX40" fmla="*/ 1341912 w 1543793"/>
                <a:gd name="connsiteY40" fmla="*/ 1015462 h 1306407"/>
                <a:gd name="connsiteX41" fmla="*/ 1306286 w 1543793"/>
                <a:gd name="connsiteY41" fmla="*/ 1039212 h 1306407"/>
                <a:gd name="connsiteX42" fmla="*/ 1288473 w 1543793"/>
                <a:gd name="connsiteY42" fmla="*/ 1057025 h 1306407"/>
                <a:gd name="connsiteX43" fmla="*/ 1258785 w 1543793"/>
                <a:gd name="connsiteY43" fmla="*/ 1092651 h 1306407"/>
                <a:gd name="connsiteX44" fmla="*/ 1223159 w 1543793"/>
                <a:gd name="connsiteY44" fmla="*/ 1116402 h 1306407"/>
                <a:gd name="connsiteX45" fmla="*/ 1163782 w 1543793"/>
                <a:gd name="connsiteY45" fmla="*/ 1134215 h 1306407"/>
                <a:gd name="connsiteX46" fmla="*/ 1128156 w 1543793"/>
                <a:gd name="connsiteY46" fmla="*/ 1146090 h 1306407"/>
                <a:gd name="connsiteX47" fmla="*/ 1110343 w 1543793"/>
                <a:gd name="connsiteY47" fmla="*/ 1152028 h 1306407"/>
                <a:gd name="connsiteX48" fmla="*/ 1062842 w 1543793"/>
                <a:gd name="connsiteY48" fmla="*/ 1146090 h 1306407"/>
                <a:gd name="connsiteX49" fmla="*/ 1045029 w 1543793"/>
                <a:gd name="connsiteY49" fmla="*/ 1134215 h 1306407"/>
                <a:gd name="connsiteX50" fmla="*/ 1027216 w 1543793"/>
                <a:gd name="connsiteY50" fmla="*/ 1128277 h 1306407"/>
                <a:gd name="connsiteX51" fmla="*/ 1003465 w 1543793"/>
                <a:gd name="connsiteY51" fmla="*/ 1116402 h 1306407"/>
                <a:gd name="connsiteX52" fmla="*/ 985652 w 1543793"/>
                <a:gd name="connsiteY52" fmla="*/ 1104526 h 1306407"/>
                <a:gd name="connsiteX53" fmla="*/ 950026 w 1543793"/>
                <a:gd name="connsiteY53" fmla="*/ 1092651 h 1306407"/>
                <a:gd name="connsiteX54" fmla="*/ 932213 w 1543793"/>
                <a:gd name="connsiteY54" fmla="*/ 1086713 h 1306407"/>
                <a:gd name="connsiteX55" fmla="*/ 914400 w 1543793"/>
                <a:gd name="connsiteY55" fmla="*/ 1080776 h 1306407"/>
                <a:gd name="connsiteX56" fmla="*/ 789710 w 1543793"/>
                <a:gd name="connsiteY56" fmla="*/ 1074838 h 1306407"/>
                <a:gd name="connsiteX57" fmla="*/ 765959 w 1543793"/>
                <a:gd name="connsiteY57" fmla="*/ 1098589 h 1306407"/>
                <a:gd name="connsiteX58" fmla="*/ 742208 w 1543793"/>
                <a:gd name="connsiteY58" fmla="*/ 1128277 h 1306407"/>
                <a:gd name="connsiteX59" fmla="*/ 730333 w 1543793"/>
                <a:gd name="connsiteY59" fmla="*/ 1146090 h 1306407"/>
                <a:gd name="connsiteX60" fmla="*/ 694707 w 1543793"/>
                <a:gd name="connsiteY60" fmla="*/ 1169841 h 1306407"/>
                <a:gd name="connsiteX61" fmla="*/ 676894 w 1543793"/>
                <a:gd name="connsiteY61" fmla="*/ 1181716 h 1306407"/>
                <a:gd name="connsiteX62" fmla="*/ 659081 w 1543793"/>
                <a:gd name="connsiteY62" fmla="*/ 1187654 h 1306407"/>
                <a:gd name="connsiteX63" fmla="*/ 641268 w 1543793"/>
                <a:gd name="connsiteY63" fmla="*/ 1199529 h 1306407"/>
                <a:gd name="connsiteX64" fmla="*/ 623455 w 1543793"/>
                <a:gd name="connsiteY64" fmla="*/ 1205467 h 1306407"/>
                <a:gd name="connsiteX65" fmla="*/ 599704 w 1543793"/>
                <a:gd name="connsiteY65" fmla="*/ 1217342 h 1306407"/>
                <a:gd name="connsiteX66" fmla="*/ 581891 w 1543793"/>
                <a:gd name="connsiteY66" fmla="*/ 1223280 h 1306407"/>
                <a:gd name="connsiteX67" fmla="*/ 564078 w 1543793"/>
                <a:gd name="connsiteY67" fmla="*/ 1235155 h 1306407"/>
                <a:gd name="connsiteX68" fmla="*/ 534390 w 1543793"/>
                <a:gd name="connsiteY68" fmla="*/ 1241093 h 1306407"/>
                <a:gd name="connsiteX69" fmla="*/ 486889 w 1543793"/>
                <a:gd name="connsiteY69" fmla="*/ 1252968 h 1306407"/>
                <a:gd name="connsiteX70" fmla="*/ 469076 w 1543793"/>
                <a:gd name="connsiteY70" fmla="*/ 1258906 h 1306407"/>
                <a:gd name="connsiteX71" fmla="*/ 439387 w 1543793"/>
                <a:gd name="connsiteY71" fmla="*/ 1264843 h 1306407"/>
                <a:gd name="connsiteX72" fmla="*/ 403762 w 1543793"/>
                <a:gd name="connsiteY72" fmla="*/ 1276719 h 1306407"/>
                <a:gd name="connsiteX73" fmla="*/ 356260 w 1543793"/>
                <a:gd name="connsiteY73" fmla="*/ 1282656 h 1306407"/>
                <a:gd name="connsiteX74" fmla="*/ 213756 w 1543793"/>
                <a:gd name="connsiteY74" fmla="*/ 1294532 h 1306407"/>
                <a:gd name="connsiteX75" fmla="*/ 172193 w 1543793"/>
                <a:gd name="connsiteY75" fmla="*/ 1300469 h 1306407"/>
                <a:gd name="connsiteX76" fmla="*/ 118754 w 1543793"/>
                <a:gd name="connsiteY76" fmla="*/ 1306407 h 1306407"/>
                <a:gd name="connsiteX77" fmla="*/ 53439 w 1543793"/>
                <a:gd name="connsiteY77" fmla="*/ 1300469 h 1306407"/>
                <a:gd name="connsiteX78" fmla="*/ 47502 w 1543793"/>
                <a:gd name="connsiteY78" fmla="*/ 1270781 h 1306407"/>
                <a:gd name="connsiteX79" fmla="*/ 59377 w 1543793"/>
                <a:gd name="connsiteY79" fmla="*/ 1223280 h 1306407"/>
                <a:gd name="connsiteX80" fmla="*/ 53439 w 1543793"/>
                <a:gd name="connsiteY80" fmla="*/ 1122339 h 1306407"/>
                <a:gd name="connsiteX81" fmla="*/ 41564 w 1543793"/>
                <a:gd name="connsiteY81" fmla="*/ 1104526 h 1306407"/>
                <a:gd name="connsiteX82" fmla="*/ 17813 w 1543793"/>
                <a:gd name="connsiteY82" fmla="*/ 1068900 h 1306407"/>
                <a:gd name="connsiteX83" fmla="*/ 11876 w 1543793"/>
                <a:gd name="connsiteY83" fmla="*/ 1045150 h 1306407"/>
                <a:gd name="connsiteX84" fmla="*/ 0 w 1543793"/>
                <a:gd name="connsiteY84" fmla="*/ 1009524 h 1306407"/>
                <a:gd name="connsiteX85" fmla="*/ 17813 w 1543793"/>
                <a:gd name="connsiteY85" fmla="*/ 932334 h 1306407"/>
                <a:gd name="connsiteX86" fmla="*/ 35626 w 1543793"/>
                <a:gd name="connsiteY86" fmla="*/ 896708 h 1306407"/>
                <a:gd name="connsiteX87" fmla="*/ 71252 w 1543793"/>
                <a:gd name="connsiteY87" fmla="*/ 890771 h 1306407"/>
                <a:gd name="connsiteX88" fmla="*/ 77190 w 1543793"/>
                <a:gd name="connsiteY88" fmla="*/ 872958 h 1306407"/>
                <a:gd name="connsiteX89" fmla="*/ 95003 w 1543793"/>
                <a:gd name="connsiteY89" fmla="*/ 867020 h 1306407"/>
                <a:gd name="connsiteX90" fmla="*/ 112816 w 1543793"/>
                <a:gd name="connsiteY90" fmla="*/ 855145 h 1306407"/>
                <a:gd name="connsiteX91" fmla="*/ 136567 w 1543793"/>
                <a:gd name="connsiteY91" fmla="*/ 825456 h 1306407"/>
                <a:gd name="connsiteX92" fmla="*/ 166255 w 1543793"/>
                <a:gd name="connsiteY92" fmla="*/ 819519 h 1306407"/>
                <a:gd name="connsiteX93" fmla="*/ 184068 w 1543793"/>
                <a:gd name="connsiteY93" fmla="*/ 783893 h 1306407"/>
                <a:gd name="connsiteX94" fmla="*/ 195943 w 1543793"/>
                <a:gd name="connsiteY94" fmla="*/ 748267 h 1306407"/>
                <a:gd name="connsiteX95" fmla="*/ 201881 w 1543793"/>
                <a:gd name="connsiteY95" fmla="*/ 730454 h 1306407"/>
                <a:gd name="connsiteX96" fmla="*/ 207819 w 1543793"/>
                <a:gd name="connsiteY96" fmla="*/ 712641 h 1306407"/>
                <a:gd name="connsiteX97" fmla="*/ 213756 w 1543793"/>
                <a:gd name="connsiteY97" fmla="*/ 688890 h 1306407"/>
                <a:gd name="connsiteX98" fmla="*/ 237507 w 1543793"/>
                <a:gd name="connsiteY98" fmla="*/ 682952 h 1306407"/>
                <a:gd name="connsiteX99" fmla="*/ 249382 w 1543793"/>
                <a:gd name="connsiteY99" fmla="*/ 665139 h 1306407"/>
                <a:gd name="connsiteX100" fmla="*/ 255320 w 1543793"/>
                <a:gd name="connsiteY100" fmla="*/ 647326 h 1306407"/>
                <a:gd name="connsiteX101" fmla="*/ 302821 w 1543793"/>
                <a:gd name="connsiteY101" fmla="*/ 641389 h 1306407"/>
                <a:gd name="connsiteX102" fmla="*/ 338447 w 1543793"/>
                <a:gd name="connsiteY102" fmla="*/ 617638 h 1306407"/>
                <a:gd name="connsiteX103" fmla="*/ 350323 w 1543793"/>
                <a:gd name="connsiteY103" fmla="*/ 605763 h 1306407"/>
                <a:gd name="connsiteX104" fmla="*/ 374073 w 1543793"/>
                <a:gd name="connsiteY104" fmla="*/ 587950 h 1306407"/>
                <a:gd name="connsiteX105" fmla="*/ 415637 w 1543793"/>
                <a:gd name="connsiteY105" fmla="*/ 552324 h 1306407"/>
                <a:gd name="connsiteX106" fmla="*/ 451263 w 1543793"/>
                <a:gd name="connsiteY106" fmla="*/ 504823 h 1306407"/>
                <a:gd name="connsiteX107" fmla="*/ 457200 w 1543793"/>
                <a:gd name="connsiteY107" fmla="*/ 487010 h 1306407"/>
                <a:gd name="connsiteX108" fmla="*/ 475013 w 1543793"/>
                <a:gd name="connsiteY108" fmla="*/ 481072 h 1306407"/>
                <a:gd name="connsiteX109" fmla="*/ 498764 w 1543793"/>
                <a:gd name="connsiteY109" fmla="*/ 427633 h 1306407"/>
                <a:gd name="connsiteX110" fmla="*/ 516577 w 1543793"/>
                <a:gd name="connsiteY110" fmla="*/ 415758 h 1306407"/>
                <a:gd name="connsiteX111" fmla="*/ 552203 w 1543793"/>
                <a:gd name="connsiteY111" fmla="*/ 380132 h 1306407"/>
                <a:gd name="connsiteX112" fmla="*/ 558141 w 1543793"/>
                <a:gd name="connsiteY112" fmla="*/ 362319 h 1306407"/>
                <a:gd name="connsiteX113" fmla="*/ 575954 w 1543793"/>
                <a:gd name="connsiteY113" fmla="*/ 356381 h 1306407"/>
                <a:gd name="connsiteX114" fmla="*/ 593767 w 1543793"/>
                <a:gd name="connsiteY114" fmla="*/ 344506 h 1306407"/>
                <a:gd name="connsiteX115" fmla="*/ 623455 w 1543793"/>
                <a:gd name="connsiteY115" fmla="*/ 320755 h 1306407"/>
                <a:gd name="connsiteX116" fmla="*/ 653143 w 1543793"/>
                <a:gd name="connsiteY116" fmla="*/ 314817 h 1306407"/>
                <a:gd name="connsiteX117" fmla="*/ 670956 w 1543793"/>
                <a:gd name="connsiteY117" fmla="*/ 291067 h 1306407"/>
                <a:gd name="connsiteX118" fmla="*/ 682832 w 1543793"/>
                <a:gd name="connsiteY118" fmla="*/ 279191 h 1306407"/>
                <a:gd name="connsiteX119" fmla="*/ 694707 w 1543793"/>
                <a:gd name="connsiteY119" fmla="*/ 261378 h 1306407"/>
                <a:gd name="connsiteX120" fmla="*/ 754084 w 1543793"/>
                <a:gd name="connsiteY120" fmla="*/ 255441 h 1306407"/>
                <a:gd name="connsiteX121" fmla="*/ 789710 w 1543793"/>
                <a:gd name="connsiteY121" fmla="*/ 231690 h 1306407"/>
                <a:gd name="connsiteX122" fmla="*/ 825336 w 1543793"/>
                <a:gd name="connsiteY122" fmla="*/ 213877 h 1306407"/>
                <a:gd name="connsiteX123" fmla="*/ 837211 w 1543793"/>
                <a:gd name="connsiteY123" fmla="*/ 196064 h 1306407"/>
                <a:gd name="connsiteX124" fmla="*/ 855024 w 1543793"/>
                <a:gd name="connsiteY124" fmla="*/ 160438 h 1306407"/>
                <a:gd name="connsiteX125" fmla="*/ 860962 w 1543793"/>
                <a:gd name="connsiteY125" fmla="*/ 136687 h 1306407"/>
                <a:gd name="connsiteX126" fmla="*/ 872837 w 1543793"/>
                <a:gd name="connsiteY126" fmla="*/ 101062 h 1306407"/>
                <a:gd name="connsiteX127" fmla="*/ 878775 w 1543793"/>
                <a:gd name="connsiteY127" fmla="*/ 77311 h 1306407"/>
                <a:gd name="connsiteX128" fmla="*/ 896587 w 1543793"/>
                <a:gd name="connsiteY128" fmla="*/ 41685 h 1306407"/>
                <a:gd name="connsiteX129" fmla="*/ 938151 w 1543793"/>
                <a:gd name="connsiteY129" fmla="*/ 121 h 130640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543793" h="1306407">
                  <a:moveTo>
                    <a:pt x="938151" y="121"/>
                  </a:moveTo>
                  <a:cubicBezTo>
                    <a:pt x="949037" y="-1858"/>
                    <a:pt x="952941" y="20849"/>
                    <a:pt x="961902" y="29810"/>
                  </a:cubicBezTo>
                  <a:cubicBezTo>
                    <a:pt x="966948" y="34856"/>
                    <a:pt x="974669" y="36639"/>
                    <a:pt x="979715" y="41685"/>
                  </a:cubicBezTo>
                  <a:cubicBezTo>
                    <a:pt x="1001624" y="63594"/>
                    <a:pt x="980218" y="57854"/>
                    <a:pt x="1009403" y="77311"/>
                  </a:cubicBezTo>
                  <a:cubicBezTo>
                    <a:pt x="1014611" y="80783"/>
                    <a:pt x="1021278" y="81270"/>
                    <a:pt x="1027216" y="83249"/>
                  </a:cubicBezTo>
                  <a:cubicBezTo>
                    <a:pt x="1041142" y="125024"/>
                    <a:pt x="1023017" y="73452"/>
                    <a:pt x="1045029" y="124812"/>
                  </a:cubicBezTo>
                  <a:cubicBezTo>
                    <a:pt x="1047495" y="130565"/>
                    <a:pt x="1047927" y="137154"/>
                    <a:pt x="1050967" y="142625"/>
                  </a:cubicBezTo>
                  <a:cubicBezTo>
                    <a:pt x="1057898" y="155101"/>
                    <a:pt x="1070203" y="164711"/>
                    <a:pt x="1074717" y="178251"/>
                  </a:cubicBezTo>
                  <a:cubicBezTo>
                    <a:pt x="1083833" y="205599"/>
                    <a:pt x="1081952" y="208804"/>
                    <a:pt x="1116281" y="231690"/>
                  </a:cubicBezTo>
                  <a:cubicBezTo>
                    <a:pt x="1122219" y="235648"/>
                    <a:pt x="1128522" y="239107"/>
                    <a:pt x="1134094" y="243565"/>
                  </a:cubicBezTo>
                  <a:cubicBezTo>
                    <a:pt x="1138465" y="247062"/>
                    <a:pt x="1140962" y="252937"/>
                    <a:pt x="1145969" y="255441"/>
                  </a:cubicBezTo>
                  <a:cubicBezTo>
                    <a:pt x="1157165" y="261039"/>
                    <a:pt x="1181595" y="267316"/>
                    <a:pt x="1181595" y="267316"/>
                  </a:cubicBezTo>
                  <a:cubicBezTo>
                    <a:pt x="1185554" y="271274"/>
                    <a:pt x="1188671" y="276311"/>
                    <a:pt x="1193471" y="279191"/>
                  </a:cubicBezTo>
                  <a:cubicBezTo>
                    <a:pt x="1198838" y="282411"/>
                    <a:pt x="1206397" y="281219"/>
                    <a:pt x="1211284" y="285129"/>
                  </a:cubicBezTo>
                  <a:cubicBezTo>
                    <a:pt x="1216856" y="289587"/>
                    <a:pt x="1218591" y="297460"/>
                    <a:pt x="1223159" y="302942"/>
                  </a:cubicBezTo>
                  <a:cubicBezTo>
                    <a:pt x="1228535" y="309393"/>
                    <a:pt x="1235596" y="314304"/>
                    <a:pt x="1240972" y="320755"/>
                  </a:cubicBezTo>
                  <a:cubicBezTo>
                    <a:pt x="1245540" y="326237"/>
                    <a:pt x="1248203" y="333150"/>
                    <a:pt x="1252847" y="338568"/>
                  </a:cubicBezTo>
                  <a:cubicBezTo>
                    <a:pt x="1260133" y="347069"/>
                    <a:pt x="1270387" y="353003"/>
                    <a:pt x="1276598" y="362319"/>
                  </a:cubicBezTo>
                  <a:lnTo>
                    <a:pt x="1300349" y="397945"/>
                  </a:lnTo>
                  <a:cubicBezTo>
                    <a:pt x="1315272" y="442718"/>
                    <a:pt x="1295141" y="387530"/>
                    <a:pt x="1318162" y="433571"/>
                  </a:cubicBezTo>
                  <a:cubicBezTo>
                    <a:pt x="1333578" y="464403"/>
                    <a:pt x="1312778" y="440064"/>
                    <a:pt x="1335975" y="463259"/>
                  </a:cubicBezTo>
                  <a:cubicBezTo>
                    <a:pt x="1339933" y="471176"/>
                    <a:pt x="1342184" y="480210"/>
                    <a:pt x="1347850" y="487010"/>
                  </a:cubicBezTo>
                  <a:cubicBezTo>
                    <a:pt x="1352418" y="492492"/>
                    <a:pt x="1359280" y="495694"/>
                    <a:pt x="1365663" y="498885"/>
                  </a:cubicBezTo>
                  <a:cubicBezTo>
                    <a:pt x="1383086" y="507596"/>
                    <a:pt x="1407840" y="507633"/>
                    <a:pt x="1425039" y="510760"/>
                  </a:cubicBezTo>
                  <a:cubicBezTo>
                    <a:pt x="1433068" y="512220"/>
                    <a:pt x="1440873" y="514719"/>
                    <a:pt x="1448790" y="516698"/>
                  </a:cubicBezTo>
                  <a:cubicBezTo>
                    <a:pt x="1452748" y="528573"/>
                    <a:pt x="1458607" y="539977"/>
                    <a:pt x="1460665" y="552324"/>
                  </a:cubicBezTo>
                  <a:cubicBezTo>
                    <a:pt x="1462277" y="561993"/>
                    <a:pt x="1465580" y="593233"/>
                    <a:pt x="1472541" y="605763"/>
                  </a:cubicBezTo>
                  <a:cubicBezTo>
                    <a:pt x="1510211" y="673570"/>
                    <a:pt x="1481956" y="620502"/>
                    <a:pt x="1508167" y="653264"/>
                  </a:cubicBezTo>
                  <a:cubicBezTo>
                    <a:pt x="1564215" y="723322"/>
                    <a:pt x="1482087" y="623052"/>
                    <a:pt x="1525980" y="688890"/>
                  </a:cubicBezTo>
                  <a:cubicBezTo>
                    <a:pt x="1530638" y="695877"/>
                    <a:pt x="1537855" y="700765"/>
                    <a:pt x="1543793" y="706703"/>
                  </a:cubicBezTo>
                  <a:cubicBezTo>
                    <a:pt x="1541814" y="758163"/>
                    <a:pt x="1543341" y="809877"/>
                    <a:pt x="1537855" y="861082"/>
                  </a:cubicBezTo>
                  <a:cubicBezTo>
                    <a:pt x="1537259" y="866648"/>
                    <a:pt x="1530987" y="870454"/>
                    <a:pt x="1525980" y="872958"/>
                  </a:cubicBezTo>
                  <a:cubicBezTo>
                    <a:pt x="1514784" y="878556"/>
                    <a:pt x="1490354" y="884833"/>
                    <a:pt x="1490354" y="884833"/>
                  </a:cubicBezTo>
                  <a:cubicBezTo>
                    <a:pt x="1478424" y="920622"/>
                    <a:pt x="1494530" y="886301"/>
                    <a:pt x="1460665" y="914521"/>
                  </a:cubicBezTo>
                  <a:cubicBezTo>
                    <a:pt x="1455183" y="919089"/>
                    <a:pt x="1454362" y="927876"/>
                    <a:pt x="1448790" y="932334"/>
                  </a:cubicBezTo>
                  <a:cubicBezTo>
                    <a:pt x="1443903" y="936244"/>
                    <a:pt x="1436575" y="935473"/>
                    <a:pt x="1430977" y="938272"/>
                  </a:cubicBezTo>
                  <a:cubicBezTo>
                    <a:pt x="1424594" y="941463"/>
                    <a:pt x="1418582" y="945503"/>
                    <a:pt x="1413164" y="950147"/>
                  </a:cubicBezTo>
                  <a:cubicBezTo>
                    <a:pt x="1404663" y="957433"/>
                    <a:pt x="1397330" y="965981"/>
                    <a:pt x="1389413" y="973898"/>
                  </a:cubicBezTo>
                  <a:cubicBezTo>
                    <a:pt x="1383475" y="979836"/>
                    <a:pt x="1378587" y="987053"/>
                    <a:pt x="1371600" y="991711"/>
                  </a:cubicBezTo>
                  <a:cubicBezTo>
                    <a:pt x="1365662" y="995669"/>
                    <a:pt x="1359359" y="999128"/>
                    <a:pt x="1353787" y="1003586"/>
                  </a:cubicBezTo>
                  <a:cubicBezTo>
                    <a:pt x="1349416" y="1007083"/>
                    <a:pt x="1346391" y="1012103"/>
                    <a:pt x="1341912" y="1015462"/>
                  </a:cubicBezTo>
                  <a:cubicBezTo>
                    <a:pt x="1330494" y="1024025"/>
                    <a:pt x="1316378" y="1029120"/>
                    <a:pt x="1306286" y="1039212"/>
                  </a:cubicBezTo>
                  <a:cubicBezTo>
                    <a:pt x="1300348" y="1045150"/>
                    <a:pt x="1293849" y="1050574"/>
                    <a:pt x="1288473" y="1057025"/>
                  </a:cubicBezTo>
                  <a:cubicBezTo>
                    <a:pt x="1270416" y="1078693"/>
                    <a:pt x="1283437" y="1073477"/>
                    <a:pt x="1258785" y="1092651"/>
                  </a:cubicBezTo>
                  <a:cubicBezTo>
                    <a:pt x="1247519" y="1101413"/>
                    <a:pt x="1237005" y="1112941"/>
                    <a:pt x="1223159" y="1116402"/>
                  </a:cubicBezTo>
                  <a:cubicBezTo>
                    <a:pt x="1187258" y="1125376"/>
                    <a:pt x="1207160" y="1119756"/>
                    <a:pt x="1163782" y="1134215"/>
                  </a:cubicBezTo>
                  <a:lnTo>
                    <a:pt x="1128156" y="1146090"/>
                  </a:lnTo>
                  <a:lnTo>
                    <a:pt x="1110343" y="1152028"/>
                  </a:lnTo>
                  <a:cubicBezTo>
                    <a:pt x="1094509" y="1150049"/>
                    <a:pt x="1078237" y="1150289"/>
                    <a:pt x="1062842" y="1146090"/>
                  </a:cubicBezTo>
                  <a:cubicBezTo>
                    <a:pt x="1055957" y="1144212"/>
                    <a:pt x="1051412" y="1137406"/>
                    <a:pt x="1045029" y="1134215"/>
                  </a:cubicBezTo>
                  <a:cubicBezTo>
                    <a:pt x="1039431" y="1131416"/>
                    <a:pt x="1032969" y="1130742"/>
                    <a:pt x="1027216" y="1128277"/>
                  </a:cubicBezTo>
                  <a:cubicBezTo>
                    <a:pt x="1019080" y="1124790"/>
                    <a:pt x="1011150" y="1120794"/>
                    <a:pt x="1003465" y="1116402"/>
                  </a:cubicBezTo>
                  <a:cubicBezTo>
                    <a:pt x="997269" y="1112861"/>
                    <a:pt x="992173" y="1107424"/>
                    <a:pt x="985652" y="1104526"/>
                  </a:cubicBezTo>
                  <a:cubicBezTo>
                    <a:pt x="974213" y="1099442"/>
                    <a:pt x="961901" y="1096609"/>
                    <a:pt x="950026" y="1092651"/>
                  </a:cubicBezTo>
                  <a:lnTo>
                    <a:pt x="932213" y="1086713"/>
                  </a:lnTo>
                  <a:lnTo>
                    <a:pt x="914400" y="1080776"/>
                  </a:lnTo>
                  <a:cubicBezTo>
                    <a:pt x="878281" y="1044654"/>
                    <a:pt x="892092" y="1052581"/>
                    <a:pt x="789710" y="1074838"/>
                  </a:cubicBezTo>
                  <a:cubicBezTo>
                    <a:pt x="778769" y="1077216"/>
                    <a:pt x="765959" y="1098589"/>
                    <a:pt x="765959" y="1098589"/>
                  </a:cubicBezTo>
                  <a:cubicBezTo>
                    <a:pt x="754399" y="1133268"/>
                    <a:pt x="769066" y="1101419"/>
                    <a:pt x="742208" y="1128277"/>
                  </a:cubicBezTo>
                  <a:cubicBezTo>
                    <a:pt x="737162" y="1133323"/>
                    <a:pt x="735703" y="1141391"/>
                    <a:pt x="730333" y="1146090"/>
                  </a:cubicBezTo>
                  <a:cubicBezTo>
                    <a:pt x="719592" y="1155489"/>
                    <a:pt x="706582" y="1161924"/>
                    <a:pt x="694707" y="1169841"/>
                  </a:cubicBezTo>
                  <a:cubicBezTo>
                    <a:pt x="688769" y="1173799"/>
                    <a:pt x="683664" y="1179459"/>
                    <a:pt x="676894" y="1181716"/>
                  </a:cubicBezTo>
                  <a:cubicBezTo>
                    <a:pt x="670956" y="1183695"/>
                    <a:pt x="664679" y="1184855"/>
                    <a:pt x="659081" y="1187654"/>
                  </a:cubicBezTo>
                  <a:cubicBezTo>
                    <a:pt x="652698" y="1190845"/>
                    <a:pt x="647651" y="1196338"/>
                    <a:pt x="641268" y="1199529"/>
                  </a:cubicBezTo>
                  <a:cubicBezTo>
                    <a:pt x="635670" y="1202328"/>
                    <a:pt x="629208" y="1203002"/>
                    <a:pt x="623455" y="1205467"/>
                  </a:cubicBezTo>
                  <a:cubicBezTo>
                    <a:pt x="615319" y="1208954"/>
                    <a:pt x="607840" y="1213855"/>
                    <a:pt x="599704" y="1217342"/>
                  </a:cubicBezTo>
                  <a:cubicBezTo>
                    <a:pt x="593951" y="1219807"/>
                    <a:pt x="587489" y="1220481"/>
                    <a:pt x="581891" y="1223280"/>
                  </a:cubicBezTo>
                  <a:cubicBezTo>
                    <a:pt x="575508" y="1226471"/>
                    <a:pt x="570760" y="1232649"/>
                    <a:pt x="564078" y="1235155"/>
                  </a:cubicBezTo>
                  <a:cubicBezTo>
                    <a:pt x="554629" y="1238699"/>
                    <a:pt x="544224" y="1238824"/>
                    <a:pt x="534390" y="1241093"/>
                  </a:cubicBezTo>
                  <a:cubicBezTo>
                    <a:pt x="518487" y="1244763"/>
                    <a:pt x="502372" y="1247807"/>
                    <a:pt x="486889" y="1252968"/>
                  </a:cubicBezTo>
                  <a:cubicBezTo>
                    <a:pt x="480951" y="1254947"/>
                    <a:pt x="475148" y="1257388"/>
                    <a:pt x="469076" y="1258906"/>
                  </a:cubicBezTo>
                  <a:cubicBezTo>
                    <a:pt x="459285" y="1261354"/>
                    <a:pt x="449124" y="1262188"/>
                    <a:pt x="439387" y="1264843"/>
                  </a:cubicBezTo>
                  <a:cubicBezTo>
                    <a:pt x="427311" y="1268137"/>
                    <a:pt x="416183" y="1275167"/>
                    <a:pt x="403762" y="1276719"/>
                  </a:cubicBezTo>
                  <a:cubicBezTo>
                    <a:pt x="387928" y="1278698"/>
                    <a:pt x="372145" y="1281143"/>
                    <a:pt x="356260" y="1282656"/>
                  </a:cubicBezTo>
                  <a:cubicBezTo>
                    <a:pt x="279794" y="1289938"/>
                    <a:pt x="285692" y="1286539"/>
                    <a:pt x="213756" y="1294532"/>
                  </a:cubicBezTo>
                  <a:cubicBezTo>
                    <a:pt x="199847" y="1296077"/>
                    <a:pt x="186080" y="1298733"/>
                    <a:pt x="172193" y="1300469"/>
                  </a:cubicBezTo>
                  <a:cubicBezTo>
                    <a:pt x="154409" y="1302692"/>
                    <a:pt x="136567" y="1304428"/>
                    <a:pt x="118754" y="1306407"/>
                  </a:cubicBezTo>
                  <a:lnTo>
                    <a:pt x="53439" y="1300469"/>
                  </a:lnTo>
                  <a:cubicBezTo>
                    <a:pt x="44412" y="1295956"/>
                    <a:pt x="47502" y="1280873"/>
                    <a:pt x="47502" y="1270781"/>
                  </a:cubicBezTo>
                  <a:cubicBezTo>
                    <a:pt x="47502" y="1256447"/>
                    <a:pt x="54691" y="1237338"/>
                    <a:pt x="59377" y="1223280"/>
                  </a:cubicBezTo>
                  <a:cubicBezTo>
                    <a:pt x="57398" y="1189633"/>
                    <a:pt x="58439" y="1155671"/>
                    <a:pt x="53439" y="1122339"/>
                  </a:cubicBezTo>
                  <a:cubicBezTo>
                    <a:pt x="52380" y="1115282"/>
                    <a:pt x="45104" y="1110722"/>
                    <a:pt x="41564" y="1104526"/>
                  </a:cubicBezTo>
                  <a:cubicBezTo>
                    <a:pt x="22393" y="1070976"/>
                    <a:pt x="38979" y="1090066"/>
                    <a:pt x="17813" y="1068900"/>
                  </a:cubicBezTo>
                  <a:cubicBezTo>
                    <a:pt x="15834" y="1060983"/>
                    <a:pt x="14221" y="1052966"/>
                    <a:pt x="11876" y="1045150"/>
                  </a:cubicBezTo>
                  <a:cubicBezTo>
                    <a:pt x="8279" y="1033160"/>
                    <a:pt x="0" y="1009524"/>
                    <a:pt x="0" y="1009524"/>
                  </a:cubicBezTo>
                  <a:cubicBezTo>
                    <a:pt x="7708" y="955571"/>
                    <a:pt x="1513" y="981235"/>
                    <a:pt x="17813" y="932334"/>
                  </a:cubicBezTo>
                  <a:cubicBezTo>
                    <a:pt x="20623" y="923904"/>
                    <a:pt x="26419" y="901311"/>
                    <a:pt x="35626" y="896708"/>
                  </a:cubicBezTo>
                  <a:cubicBezTo>
                    <a:pt x="46394" y="891324"/>
                    <a:pt x="59377" y="892750"/>
                    <a:pt x="71252" y="890771"/>
                  </a:cubicBezTo>
                  <a:cubicBezTo>
                    <a:pt x="73231" y="884833"/>
                    <a:pt x="72764" y="877384"/>
                    <a:pt x="77190" y="872958"/>
                  </a:cubicBezTo>
                  <a:cubicBezTo>
                    <a:pt x="81616" y="868532"/>
                    <a:pt x="89405" y="869819"/>
                    <a:pt x="95003" y="867020"/>
                  </a:cubicBezTo>
                  <a:cubicBezTo>
                    <a:pt x="101386" y="863829"/>
                    <a:pt x="106878" y="859103"/>
                    <a:pt x="112816" y="855145"/>
                  </a:cubicBezTo>
                  <a:cubicBezTo>
                    <a:pt x="116293" y="849930"/>
                    <a:pt x="128670" y="828841"/>
                    <a:pt x="136567" y="825456"/>
                  </a:cubicBezTo>
                  <a:cubicBezTo>
                    <a:pt x="145843" y="821481"/>
                    <a:pt x="156359" y="821498"/>
                    <a:pt x="166255" y="819519"/>
                  </a:cubicBezTo>
                  <a:cubicBezTo>
                    <a:pt x="187914" y="754544"/>
                    <a:pt x="153369" y="852967"/>
                    <a:pt x="184068" y="783893"/>
                  </a:cubicBezTo>
                  <a:cubicBezTo>
                    <a:pt x="189152" y="772454"/>
                    <a:pt x="191985" y="760142"/>
                    <a:pt x="195943" y="748267"/>
                  </a:cubicBezTo>
                  <a:lnTo>
                    <a:pt x="201881" y="730454"/>
                  </a:lnTo>
                  <a:cubicBezTo>
                    <a:pt x="203860" y="724516"/>
                    <a:pt x="206301" y="718713"/>
                    <a:pt x="207819" y="712641"/>
                  </a:cubicBezTo>
                  <a:cubicBezTo>
                    <a:pt x="209798" y="704724"/>
                    <a:pt x="207986" y="694661"/>
                    <a:pt x="213756" y="688890"/>
                  </a:cubicBezTo>
                  <a:cubicBezTo>
                    <a:pt x="219526" y="683119"/>
                    <a:pt x="229590" y="684931"/>
                    <a:pt x="237507" y="682952"/>
                  </a:cubicBezTo>
                  <a:cubicBezTo>
                    <a:pt x="241465" y="677014"/>
                    <a:pt x="246191" y="671522"/>
                    <a:pt x="249382" y="665139"/>
                  </a:cubicBezTo>
                  <a:cubicBezTo>
                    <a:pt x="252181" y="659541"/>
                    <a:pt x="249601" y="649868"/>
                    <a:pt x="255320" y="647326"/>
                  </a:cubicBezTo>
                  <a:cubicBezTo>
                    <a:pt x="269902" y="640845"/>
                    <a:pt x="286987" y="643368"/>
                    <a:pt x="302821" y="641389"/>
                  </a:cubicBezTo>
                  <a:cubicBezTo>
                    <a:pt x="348114" y="596096"/>
                    <a:pt x="295484" y="643415"/>
                    <a:pt x="338447" y="617638"/>
                  </a:cubicBezTo>
                  <a:cubicBezTo>
                    <a:pt x="343247" y="614758"/>
                    <a:pt x="346022" y="609347"/>
                    <a:pt x="350323" y="605763"/>
                  </a:cubicBezTo>
                  <a:cubicBezTo>
                    <a:pt x="357925" y="599428"/>
                    <a:pt x="366626" y="594467"/>
                    <a:pt x="374073" y="587950"/>
                  </a:cubicBezTo>
                  <a:cubicBezTo>
                    <a:pt x="420144" y="547637"/>
                    <a:pt x="377498" y="577749"/>
                    <a:pt x="415637" y="552324"/>
                  </a:cubicBezTo>
                  <a:cubicBezTo>
                    <a:pt x="442492" y="512040"/>
                    <a:pt x="429295" y="526790"/>
                    <a:pt x="451263" y="504823"/>
                  </a:cubicBezTo>
                  <a:cubicBezTo>
                    <a:pt x="453242" y="498885"/>
                    <a:pt x="452774" y="491436"/>
                    <a:pt x="457200" y="487010"/>
                  </a:cubicBezTo>
                  <a:cubicBezTo>
                    <a:pt x="461626" y="482584"/>
                    <a:pt x="472471" y="486791"/>
                    <a:pt x="475013" y="481072"/>
                  </a:cubicBezTo>
                  <a:cubicBezTo>
                    <a:pt x="511787" y="398331"/>
                    <a:pt x="454022" y="450004"/>
                    <a:pt x="498764" y="427633"/>
                  </a:cubicBezTo>
                  <a:cubicBezTo>
                    <a:pt x="505147" y="424442"/>
                    <a:pt x="511243" y="420499"/>
                    <a:pt x="516577" y="415758"/>
                  </a:cubicBezTo>
                  <a:cubicBezTo>
                    <a:pt x="529129" y="404601"/>
                    <a:pt x="552203" y="380132"/>
                    <a:pt x="552203" y="380132"/>
                  </a:cubicBezTo>
                  <a:cubicBezTo>
                    <a:pt x="554182" y="374194"/>
                    <a:pt x="553715" y="366745"/>
                    <a:pt x="558141" y="362319"/>
                  </a:cubicBezTo>
                  <a:cubicBezTo>
                    <a:pt x="562567" y="357893"/>
                    <a:pt x="570356" y="359180"/>
                    <a:pt x="575954" y="356381"/>
                  </a:cubicBezTo>
                  <a:cubicBezTo>
                    <a:pt x="582337" y="353190"/>
                    <a:pt x="588195" y="348964"/>
                    <a:pt x="593767" y="344506"/>
                  </a:cubicBezTo>
                  <a:cubicBezTo>
                    <a:pt x="606556" y="334274"/>
                    <a:pt x="606250" y="327207"/>
                    <a:pt x="623455" y="320755"/>
                  </a:cubicBezTo>
                  <a:cubicBezTo>
                    <a:pt x="632904" y="317211"/>
                    <a:pt x="643247" y="316796"/>
                    <a:pt x="653143" y="314817"/>
                  </a:cubicBezTo>
                  <a:cubicBezTo>
                    <a:pt x="659081" y="306900"/>
                    <a:pt x="664621" y="298669"/>
                    <a:pt x="670956" y="291067"/>
                  </a:cubicBezTo>
                  <a:cubicBezTo>
                    <a:pt x="674540" y="286766"/>
                    <a:pt x="679335" y="283563"/>
                    <a:pt x="682832" y="279191"/>
                  </a:cubicBezTo>
                  <a:cubicBezTo>
                    <a:pt x="687290" y="273619"/>
                    <a:pt x="687937" y="263635"/>
                    <a:pt x="694707" y="261378"/>
                  </a:cubicBezTo>
                  <a:cubicBezTo>
                    <a:pt x="713577" y="255088"/>
                    <a:pt x="734292" y="257420"/>
                    <a:pt x="754084" y="255441"/>
                  </a:cubicBezTo>
                  <a:cubicBezTo>
                    <a:pt x="775248" y="234275"/>
                    <a:pt x="756160" y="250861"/>
                    <a:pt x="789710" y="231690"/>
                  </a:cubicBezTo>
                  <a:cubicBezTo>
                    <a:pt x="821941" y="213273"/>
                    <a:pt x="792675" y="224765"/>
                    <a:pt x="825336" y="213877"/>
                  </a:cubicBezTo>
                  <a:cubicBezTo>
                    <a:pt x="829294" y="207939"/>
                    <a:pt x="834020" y="202447"/>
                    <a:pt x="837211" y="196064"/>
                  </a:cubicBezTo>
                  <a:cubicBezTo>
                    <a:pt x="861794" y="146898"/>
                    <a:pt x="820992" y="211487"/>
                    <a:pt x="855024" y="160438"/>
                  </a:cubicBezTo>
                  <a:cubicBezTo>
                    <a:pt x="857003" y="152521"/>
                    <a:pt x="858617" y="144504"/>
                    <a:pt x="860962" y="136687"/>
                  </a:cubicBezTo>
                  <a:cubicBezTo>
                    <a:pt x="864559" y="124698"/>
                    <a:pt x="869801" y="113206"/>
                    <a:pt x="872837" y="101062"/>
                  </a:cubicBezTo>
                  <a:cubicBezTo>
                    <a:pt x="874816" y="93145"/>
                    <a:pt x="876533" y="85158"/>
                    <a:pt x="878775" y="77311"/>
                  </a:cubicBezTo>
                  <a:cubicBezTo>
                    <a:pt x="881962" y="66155"/>
                    <a:pt x="886948" y="49396"/>
                    <a:pt x="896587" y="41685"/>
                  </a:cubicBezTo>
                  <a:cubicBezTo>
                    <a:pt x="909486" y="31366"/>
                    <a:pt x="927265" y="2100"/>
                    <a:pt x="938151" y="121"/>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1" name="자유형 50"/>
            <p:cNvSpPr/>
            <p:nvPr/>
          </p:nvSpPr>
          <p:spPr bwMode="auto">
            <a:xfrm>
              <a:off x="1144588" y="3668713"/>
              <a:ext cx="1497012" cy="1597025"/>
            </a:xfrm>
            <a:custGeom>
              <a:gdLst>
                <a:gd name="connsiteX0" fmla="*/ 1480106 w 1497919"/>
                <a:gd name="connsiteY0" fmla="*/ 0 h 1573480"/>
                <a:gd name="connsiteX1" fmla="*/ 1474168 w 1497919"/>
                <a:gd name="connsiteY1" fmla="*/ 95003 h 1573480"/>
                <a:gd name="connsiteX2" fmla="*/ 1468231 w 1497919"/>
                <a:gd name="connsiteY2" fmla="*/ 118753 h 1573480"/>
                <a:gd name="connsiteX3" fmla="*/ 1462293 w 1497919"/>
                <a:gd name="connsiteY3" fmla="*/ 148441 h 1573480"/>
                <a:gd name="connsiteX4" fmla="*/ 1456355 w 1497919"/>
                <a:gd name="connsiteY4" fmla="*/ 172192 h 1573480"/>
                <a:gd name="connsiteX5" fmla="*/ 1450418 w 1497919"/>
                <a:gd name="connsiteY5" fmla="*/ 201880 h 1573480"/>
                <a:gd name="connsiteX6" fmla="*/ 1438542 w 1497919"/>
                <a:gd name="connsiteY6" fmla="*/ 237506 h 1573480"/>
                <a:gd name="connsiteX7" fmla="*/ 1420729 w 1497919"/>
                <a:gd name="connsiteY7" fmla="*/ 296883 h 1573480"/>
                <a:gd name="connsiteX8" fmla="*/ 1402916 w 1497919"/>
                <a:gd name="connsiteY8" fmla="*/ 350322 h 1573480"/>
                <a:gd name="connsiteX9" fmla="*/ 1396979 w 1497919"/>
                <a:gd name="connsiteY9" fmla="*/ 368135 h 1573480"/>
                <a:gd name="connsiteX10" fmla="*/ 1385103 w 1497919"/>
                <a:gd name="connsiteY10" fmla="*/ 380010 h 1573480"/>
                <a:gd name="connsiteX11" fmla="*/ 1379166 w 1497919"/>
                <a:gd name="connsiteY11" fmla="*/ 397823 h 1573480"/>
                <a:gd name="connsiteX12" fmla="*/ 1367290 w 1497919"/>
                <a:gd name="connsiteY12" fmla="*/ 409699 h 1573480"/>
                <a:gd name="connsiteX13" fmla="*/ 1355415 w 1497919"/>
                <a:gd name="connsiteY13" fmla="*/ 445325 h 1573480"/>
                <a:gd name="connsiteX14" fmla="*/ 1343540 w 1497919"/>
                <a:gd name="connsiteY14" fmla="*/ 463138 h 1573480"/>
                <a:gd name="connsiteX15" fmla="*/ 1331665 w 1497919"/>
                <a:gd name="connsiteY15" fmla="*/ 498764 h 1573480"/>
                <a:gd name="connsiteX16" fmla="*/ 1331665 w 1497919"/>
                <a:gd name="connsiteY16" fmla="*/ 819397 h 1573480"/>
                <a:gd name="connsiteX17" fmla="*/ 1343540 w 1497919"/>
                <a:gd name="connsiteY17" fmla="*/ 866899 h 1573480"/>
                <a:gd name="connsiteX18" fmla="*/ 1349478 w 1497919"/>
                <a:gd name="connsiteY18" fmla="*/ 884712 h 1573480"/>
                <a:gd name="connsiteX19" fmla="*/ 1361353 w 1497919"/>
                <a:gd name="connsiteY19" fmla="*/ 902525 h 1573480"/>
                <a:gd name="connsiteX20" fmla="*/ 1379166 w 1497919"/>
                <a:gd name="connsiteY20" fmla="*/ 932213 h 1573480"/>
                <a:gd name="connsiteX21" fmla="*/ 1385103 w 1497919"/>
                <a:gd name="connsiteY21" fmla="*/ 950026 h 1573480"/>
                <a:gd name="connsiteX22" fmla="*/ 1408854 w 1497919"/>
                <a:gd name="connsiteY22" fmla="*/ 973777 h 1573480"/>
                <a:gd name="connsiteX23" fmla="*/ 1432605 w 1497919"/>
                <a:gd name="connsiteY23" fmla="*/ 1003465 h 1573480"/>
                <a:gd name="connsiteX24" fmla="*/ 1438542 w 1497919"/>
                <a:gd name="connsiteY24" fmla="*/ 1021278 h 1573480"/>
                <a:gd name="connsiteX25" fmla="*/ 1450418 w 1497919"/>
                <a:gd name="connsiteY25" fmla="*/ 1033153 h 1573480"/>
                <a:gd name="connsiteX26" fmla="*/ 1462293 w 1497919"/>
                <a:gd name="connsiteY26" fmla="*/ 1050966 h 1573480"/>
                <a:gd name="connsiteX27" fmla="*/ 1480106 w 1497919"/>
                <a:gd name="connsiteY27" fmla="*/ 1068779 h 1573480"/>
                <a:gd name="connsiteX28" fmla="*/ 1497919 w 1497919"/>
                <a:gd name="connsiteY28" fmla="*/ 1104405 h 1573480"/>
                <a:gd name="connsiteX29" fmla="*/ 1486044 w 1497919"/>
                <a:gd name="connsiteY29" fmla="*/ 1122218 h 1573480"/>
                <a:gd name="connsiteX30" fmla="*/ 1432605 w 1497919"/>
                <a:gd name="connsiteY30" fmla="*/ 1134093 h 1573480"/>
                <a:gd name="connsiteX31" fmla="*/ 1420729 w 1497919"/>
                <a:gd name="connsiteY31" fmla="*/ 1151906 h 1573480"/>
                <a:gd name="connsiteX32" fmla="*/ 1414792 w 1497919"/>
                <a:gd name="connsiteY32" fmla="*/ 1169719 h 1573480"/>
                <a:gd name="connsiteX33" fmla="*/ 1385103 w 1497919"/>
                <a:gd name="connsiteY33" fmla="*/ 1193470 h 1573480"/>
                <a:gd name="connsiteX34" fmla="*/ 1343540 w 1497919"/>
                <a:gd name="connsiteY34" fmla="*/ 1199408 h 1573480"/>
                <a:gd name="connsiteX35" fmla="*/ 1319789 w 1497919"/>
                <a:gd name="connsiteY35" fmla="*/ 1246909 h 1573480"/>
                <a:gd name="connsiteX36" fmla="*/ 1290101 w 1497919"/>
                <a:gd name="connsiteY36" fmla="*/ 1276597 h 1573480"/>
                <a:gd name="connsiteX37" fmla="*/ 1278226 w 1497919"/>
                <a:gd name="connsiteY37" fmla="*/ 1324099 h 1573480"/>
                <a:gd name="connsiteX38" fmla="*/ 1272288 w 1497919"/>
                <a:gd name="connsiteY38" fmla="*/ 1341912 h 1573480"/>
                <a:gd name="connsiteX39" fmla="*/ 1254475 w 1497919"/>
                <a:gd name="connsiteY39" fmla="*/ 1353787 h 1573480"/>
                <a:gd name="connsiteX40" fmla="*/ 1254475 w 1497919"/>
                <a:gd name="connsiteY40" fmla="*/ 1419101 h 1573480"/>
                <a:gd name="connsiteX41" fmla="*/ 1266350 w 1497919"/>
                <a:gd name="connsiteY41" fmla="*/ 1454727 h 1573480"/>
                <a:gd name="connsiteX42" fmla="*/ 1284163 w 1497919"/>
                <a:gd name="connsiteY42" fmla="*/ 1460665 h 1573480"/>
                <a:gd name="connsiteX43" fmla="*/ 1307914 w 1497919"/>
                <a:gd name="connsiteY43" fmla="*/ 1484416 h 1573480"/>
                <a:gd name="connsiteX44" fmla="*/ 1301976 w 1497919"/>
                <a:gd name="connsiteY44" fmla="*/ 1520041 h 1573480"/>
                <a:gd name="connsiteX45" fmla="*/ 1236662 w 1497919"/>
                <a:gd name="connsiteY45" fmla="*/ 1561605 h 1573480"/>
                <a:gd name="connsiteX46" fmla="*/ 1218849 w 1497919"/>
                <a:gd name="connsiteY46" fmla="*/ 1573480 h 1573480"/>
                <a:gd name="connsiteX47" fmla="*/ 1206974 w 1497919"/>
                <a:gd name="connsiteY47" fmla="*/ 1555667 h 1573480"/>
                <a:gd name="connsiteX48" fmla="*/ 1195098 w 1497919"/>
                <a:gd name="connsiteY48" fmla="*/ 1496291 h 1573480"/>
                <a:gd name="connsiteX49" fmla="*/ 1177285 w 1497919"/>
                <a:gd name="connsiteY49" fmla="*/ 1484416 h 1573480"/>
                <a:gd name="connsiteX50" fmla="*/ 1135722 w 1497919"/>
                <a:gd name="connsiteY50" fmla="*/ 1490353 h 1573480"/>
                <a:gd name="connsiteX51" fmla="*/ 1100096 w 1497919"/>
                <a:gd name="connsiteY51" fmla="*/ 1502228 h 1573480"/>
                <a:gd name="connsiteX52" fmla="*/ 1094158 w 1497919"/>
                <a:gd name="connsiteY52" fmla="*/ 1537854 h 1573480"/>
                <a:gd name="connsiteX53" fmla="*/ 1076345 w 1497919"/>
                <a:gd name="connsiteY53" fmla="*/ 1543792 h 1573480"/>
                <a:gd name="connsiteX54" fmla="*/ 1005093 w 1497919"/>
                <a:gd name="connsiteY54" fmla="*/ 1537854 h 1573480"/>
                <a:gd name="connsiteX55" fmla="*/ 987280 w 1497919"/>
                <a:gd name="connsiteY55" fmla="*/ 1531917 h 1573480"/>
                <a:gd name="connsiteX56" fmla="*/ 969467 w 1497919"/>
                <a:gd name="connsiteY56" fmla="*/ 1520041 h 1573480"/>
                <a:gd name="connsiteX57" fmla="*/ 951654 w 1497919"/>
                <a:gd name="connsiteY57" fmla="*/ 1484416 h 1573480"/>
                <a:gd name="connsiteX58" fmla="*/ 981342 w 1497919"/>
                <a:gd name="connsiteY58" fmla="*/ 1442852 h 1573480"/>
                <a:gd name="connsiteX59" fmla="*/ 969467 w 1497919"/>
                <a:gd name="connsiteY59" fmla="*/ 1401288 h 1573480"/>
                <a:gd name="connsiteX60" fmla="*/ 963529 w 1497919"/>
                <a:gd name="connsiteY60" fmla="*/ 1377538 h 1573480"/>
                <a:gd name="connsiteX61" fmla="*/ 957592 w 1497919"/>
                <a:gd name="connsiteY61" fmla="*/ 1359725 h 1573480"/>
                <a:gd name="connsiteX62" fmla="*/ 921966 w 1497919"/>
                <a:gd name="connsiteY62" fmla="*/ 1347849 h 1573480"/>
                <a:gd name="connsiteX63" fmla="*/ 904153 w 1497919"/>
                <a:gd name="connsiteY63" fmla="*/ 1353787 h 1573480"/>
                <a:gd name="connsiteX64" fmla="*/ 886340 w 1497919"/>
                <a:gd name="connsiteY64" fmla="*/ 1365662 h 1573480"/>
                <a:gd name="connsiteX65" fmla="*/ 874465 w 1497919"/>
                <a:gd name="connsiteY65" fmla="*/ 1347849 h 1573480"/>
                <a:gd name="connsiteX66" fmla="*/ 868527 w 1497919"/>
                <a:gd name="connsiteY66" fmla="*/ 1294410 h 1573480"/>
                <a:gd name="connsiteX67" fmla="*/ 856652 w 1497919"/>
                <a:gd name="connsiteY67" fmla="*/ 1276597 h 1573480"/>
                <a:gd name="connsiteX68" fmla="*/ 832901 w 1497919"/>
                <a:gd name="connsiteY68" fmla="*/ 1240971 h 1573480"/>
                <a:gd name="connsiteX69" fmla="*/ 815088 w 1497919"/>
                <a:gd name="connsiteY69" fmla="*/ 1235034 h 1573480"/>
                <a:gd name="connsiteX70" fmla="*/ 779462 w 1497919"/>
                <a:gd name="connsiteY70" fmla="*/ 1211283 h 1573480"/>
                <a:gd name="connsiteX71" fmla="*/ 761649 w 1497919"/>
                <a:gd name="connsiteY71" fmla="*/ 1199408 h 1573480"/>
                <a:gd name="connsiteX72" fmla="*/ 743836 w 1497919"/>
                <a:gd name="connsiteY72" fmla="*/ 1169719 h 1573480"/>
                <a:gd name="connsiteX73" fmla="*/ 726023 w 1497919"/>
                <a:gd name="connsiteY73" fmla="*/ 1134093 h 1573480"/>
                <a:gd name="connsiteX74" fmla="*/ 690397 w 1497919"/>
                <a:gd name="connsiteY74" fmla="*/ 1110343 h 1573480"/>
                <a:gd name="connsiteX75" fmla="*/ 678522 w 1497919"/>
                <a:gd name="connsiteY75" fmla="*/ 1098467 h 1573480"/>
                <a:gd name="connsiteX76" fmla="*/ 660709 w 1497919"/>
                <a:gd name="connsiteY76" fmla="*/ 1062841 h 1573480"/>
                <a:gd name="connsiteX77" fmla="*/ 642896 w 1497919"/>
                <a:gd name="connsiteY77" fmla="*/ 1056904 h 1573480"/>
                <a:gd name="connsiteX78" fmla="*/ 565706 w 1497919"/>
                <a:gd name="connsiteY78" fmla="*/ 1045028 h 1573480"/>
                <a:gd name="connsiteX79" fmla="*/ 553831 w 1497919"/>
                <a:gd name="connsiteY79" fmla="*/ 1027216 h 1573480"/>
                <a:gd name="connsiteX80" fmla="*/ 470703 w 1497919"/>
                <a:gd name="connsiteY80" fmla="*/ 1009403 h 1573480"/>
                <a:gd name="connsiteX81" fmla="*/ 452890 w 1497919"/>
                <a:gd name="connsiteY81" fmla="*/ 997527 h 1573480"/>
                <a:gd name="connsiteX82" fmla="*/ 435078 w 1497919"/>
                <a:gd name="connsiteY82" fmla="*/ 991590 h 1573480"/>
                <a:gd name="connsiteX83" fmla="*/ 405389 w 1497919"/>
                <a:gd name="connsiteY83" fmla="*/ 979714 h 1573480"/>
                <a:gd name="connsiteX84" fmla="*/ 387576 w 1497919"/>
                <a:gd name="connsiteY84" fmla="*/ 967839 h 1573480"/>
                <a:gd name="connsiteX85" fmla="*/ 351950 w 1497919"/>
                <a:gd name="connsiteY85" fmla="*/ 955964 h 1573480"/>
                <a:gd name="connsiteX86" fmla="*/ 322262 w 1497919"/>
                <a:gd name="connsiteY86" fmla="*/ 932213 h 1573480"/>
                <a:gd name="connsiteX87" fmla="*/ 304449 w 1497919"/>
                <a:gd name="connsiteY87" fmla="*/ 926275 h 1573480"/>
                <a:gd name="connsiteX88" fmla="*/ 292574 w 1497919"/>
                <a:gd name="connsiteY88" fmla="*/ 908462 h 1573480"/>
                <a:gd name="connsiteX89" fmla="*/ 262885 w 1497919"/>
                <a:gd name="connsiteY89" fmla="*/ 884712 h 1573480"/>
                <a:gd name="connsiteX90" fmla="*/ 239135 w 1497919"/>
                <a:gd name="connsiteY90" fmla="*/ 860961 h 1573480"/>
                <a:gd name="connsiteX91" fmla="*/ 233197 w 1497919"/>
                <a:gd name="connsiteY91" fmla="*/ 843148 h 1573480"/>
                <a:gd name="connsiteX92" fmla="*/ 209446 w 1497919"/>
                <a:gd name="connsiteY92" fmla="*/ 807522 h 1573480"/>
                <a:gd name="connsiteX93" fmla="*/ 185696 w 1497919"/>
                <a:gd name="connsiteY93" fmla="*/ 754083 h 1573480"/>
                <a:gd name="connsiteX94" fmla="*/ 161945 w 1497919"/>
                <a:gd name="connsiteY94" fmla="*/ 730332 h 1573480"/>
                <a:gd name="connsiteX95" fmla="*/ 144132 w 1497919"/>
                <a:gd name="connsiteY95" fmla="*/ 724395 h 1573480"/>
                <a:gd name="connsiteX96" fmla="*/ 108506 w 1497919"/>
                <a:gd name="connsiteY96" fmla="*/ 682831 h 1573480"/>
                <a:gd name="connsiteX97" fmla="*/ 102568 w 1497919"/>
                <a:gd name="connsiteY97" fmla="*/ 665018 h 1573480"/>
                <a:gd name="connsiteX98" fmla="*/ 96631 w 1497919"/>
                <a:gd name="connsiteY98" fmla="*/ 611579 h 1573480"/>
                <a:gd name="connsiteX99" fmla="*/ 72880 w 1497919"/>
                <a:gd name="connsiteY99" fmla="*/ 575953 h 1573480"/>
                <a:gd name="connsiteX100" fmla="*/ 37254 w 1497919"/>
                <a:gd name="connsiteY100" fmla="*/ 564078 h 1573480"/>
                <a:gd name="connsiteX101" fmla="*/ 19441 w 1497919"/>
                <a:gd name="connsiteY101" fmla="*/ 558140 h 1573480"/>
                <a:gd name="connsiteX102" fmla="*/ 7566 w 1497919"/>
                <a:gd name="connsiteY102" fmla="*/ 540327 h 1573480"/>
                <a:gd name="connsiteX103" fmla="*/ 7566 w 1497919"/>
                <a:gd name="connsiteY103" fmla="*/ 463138 h 1573480"/>
                <a:gd name="connsiteX104" fmla="*/ 25379 w 1497919"/>
                <a:gd name="connsiteY104" fmla="*/ 457200 h 1573480"/>
                <a:gd name="connsiteX105" fmla="*/ 43192 w 1497919"/>
                <a:gd name="connsiteY105" fmla="*/ 445325 h 1573480"/>
                <a:gd name="connsiteX106" fmla="*/ 55067 w 1497919"/>
                <a:gd name="connsiteY106" fmla="*/ 403761 h 1573480"/>
                <a:gd name="connsiteX107" fmla="*/ 72880 w 1497919"/>
                <a:gd name="connsiteY107" fmla="*/ 397823 h 1573480"/>
                <a:gd name="connsiteX108" fmla="*/ 167883 w 1497919"/>
                <a:gd name="connsiteY108" fmla="*/ 385948 h 1573480"/>
                <a:gd name="connsiteX109" fmla="*/ 251010 w 1497919"/>
                <a:gd name="connsiteY109" fmla="*/ 374073 h 1573480"/>
                <a:gd name="connsiteX110" fmla="*/ 268823 w 1497919"/>
                <a:gd name="connsiteY110" fmla="*/ 368135 h 1573480"/>
                <a:gd name="connsiteX111" fmla="*/ 351950 w 1497919"/>
                <a:gd name="connsiteY111" fmla="*/ 356260 h 1573480"/>
                <a:gd name="connsiteX112" fmla="*/ 470703 w 1497919"/>
                <a:gd name="connsiteY112" fmla="*/ 344384 h 1573480"/>
                <a:gd name="connsiteX113" fmla="*/ 506329 w 1497919"/>
                <a:gd name="connsiteY113" fmla="*/ 338447 h 1573480"/>
                <a:gd name="connsiteX114" fmla="*/ 541955 w 1497919"/>
                <a:gd name="connsiteY114" fmla="*/ 326571 h 1573480"/>
                <a:gd name="connsiteX115" fmla="*/ 553831 w 1497919"/>
                <a:gd name="connsiteY115" fmla="*/ 314696 h 1573480"/>
                <a:gd name="connsiteX116" fmla="*/ 571644 w 1497919"/>
                <a:gd name="connsiteY116" fmla="*/ 308758 h 1573480"/>
                <a:gd name="connsiteX117" fmla="*/ 595394 w 1497919"/>
                <a:gd name="connsiteY117" fmla="*/ 296883 h 1573480"/>
                <a:gd name="connsiteX118" fmla="*/ 613207 w 1497919"/>
                <a:gd name="connsiteY118" fmla="*/ 285008 h 1573480"/>
                <a:gd name="connsiteX119" fmla="*/ 636958 w 1497919"/>
                <a:gd name="connsiteY119" fmla="*/ 279070 h 1573480"/>
                <a:gd name="connsiteX120" fmla="*/ 672584 w 1497919"/>
                <a:gd name="connsiteY120" fmla="*/ 267195 h 1573480"/>
                <a:gd name="connsiteX121" fmla="*/ 684459 w 1497919"/>
                <a:gd name="connsiteY121" fmla="*/ 255319 h 1573480"/>
                <a:gd name="connsiteX122" fmla="*/ 720085 w 1497919"/>
                <a:gd name="connsiteY122" fmla="*/ 243444 h 1573480"/>
                <a:gd name="connsiteX123" fmla="*/ 737898 w 1497919"/>
                <a:gd name="connsiteY123" fmla="*/ 237506 h 1573480"/>
                <a:gd name="connsiteX124" fmla="*/ 773524 w 1497919"/>
                <a:gd name="connsiteY124" fmla="*/ 219693 h 1573480"/>
                <a:gd name="connsiteX125" fmla="*/ 803213 w 1497919"/>
                <a:gd name="connsiteY125" fmla="*/ 190005 h 1573480"/>
                <a:gd name="connsiteX126" fmla="*/ 815088 w 1497919"/>
                <a:gd name="connsiteY126" fmla="*/ 172192 h 1573480"/>
                <a:gd name="connsiteX127" fmla="*/ 850714 w 1497919"/>
                <a:gd name="connsiteY127" fmla="*/ 160317 h 1573480"/>
                <a:gd name="connsiteX128" fmla="*/ 868527 w 1497919"/>
                <a:gd name="connsiteY128" fmla="*/ 154379 h 1573480"/>
                <a:gd name="connsiteX129" fmla="*/ 886340 w 1497919"/>
                <a:gd name="connsiteY129" fmla="*/ 148441 h 1573480"/>
                <a:gd name="connsiteX130" fmla="*/ 957592 w 1497919"/>
                <a:gd name="connsiteY130" fmla="*/ 166254 h 1573480"/>
                <a:gd name="connsiteX131" fmla="*/ 1046657 w 1497919"/>
                <a:gd name="connsiteY131" fmla="*/ 184067 h 1573480"/>
                <a:gd name="connsiteX132" fmla="*/ 1111971 w 1497919"/>
                <a:gd name="connsiteY132" fmla="*/ 201880 h 1573480"/>
                <a:gd name="connsiteX133" fmla="*/ 1201036 w 1497919"/>
                <a:gd name="connsiteY133" fmla="*/ 195943 h 1573480"/>
                <a:gd name="connsiteX134" fmla="*/ 1236662 w 1497919"/>
                <a:gd name="connsiteY134" fmla="*/ 172192 h 1573480"/>
                <a:gd name="connsiteX135" fmla="*/ 1254475 w 1497919"/>
                <a:gd name="connsiteY135" fmla="*/ 166254 h 1573480"/>
                <a:gd name="connsiteX136" fmla="*/ 1284163 w 1497919"/>
                <a:gd name="connsiteY136" fmla="*/ 142504 h 1573480"/>
                <a:gd name="connsiteX137" fmla="*/ 1313852 w 1497919"/>
                <a:gd name="connsiteY137" fmla="*/ 124691 h 1573480"/>
                <a:gd name="connsiteX138" fmla="*/ 1349478 w 1497919"/>
                <a:gd name="connsiteY138" fmla="*/ 100940 h 1573480"/>
                <a:gd name="connsiteX139" fmla="*/ 1367290 w 1497919"/>
                <a:gd name="connsiteY139" fmla="*/ 89065 h 1573480"/>
                <a:gd name="connsiteX140" fmla="*/ 1385103 w 1497919"/>
                <a:gd name="connsiteY140" fmla="*/ 83127 h 1573480"/>
                <a:gd name="connsiteX141" fmla="*/ 1396979 w 1497919"/>
                <a:gd name="connsiteY141" fmla="*/ 71252 h 1573480"/>
                <a:gd name="connsiteX142" fmla="*/ 1432605 w 1497919"/>
                <a:gd name="connsiteY142" fmla="*/ 23751 h 1573480"/>
                <a:gd name="connsiteX143" fmla="*/ 1450418 w 1497919"/>
                <a:gd name="connsiteY143" fmla="*/ 17813 h 1573480"/>
                <a:gd name="connsiteX144" fmla="*/ 1468231 w 1497919"/>
                <a:gd name="connsiteY144" fmla="*/ 5938 h 1573480"/>
                <a:gd name="connsiteX145" fmla="*/ 1480106 w 1497919"/>
                <a:gd name="connsiteY145" fmla="*/ 0 h 15734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97919" h="1573480">
                  <a:moveTo>
                    <a:pt x="1480106" y="0"/>
                  </a:moveTo>
                  <a:cubicBezTo>
                    <a:pt x="1478127" y="31668"/>
                    <a:pt x="1477325" y="63431"/>
                    <a:pt x="1474168" y="95003"/>
                  </a:cubicBezTo>
                  <a:cubicBezTo>
                    <a:pt x="1473356" y="103123"/>
                    <a:pt x="1470001" y="110787"/>
                    <a:pt x="1468231" y="118753"/>
                  </a:cubicBezTo>
                  <a:cubicBezTo>
                    <a:pt x="1466042" y="128605"/>
                    <a:pt x="1464482" y="138589"/>
                    <a:pt x="1462293" y="148441"/>
                  </a:cubicBezTo>
                  <a:cubicBezTo>
                    <a:pt x="1460523" y="156407"/>
                    <a:pt x="1458125" y="164226"/>
                    <a:pt x="1456355" y="172192"/>
                  </a:cubicBezTo>
                  <a:cubicBezTo>
                    <a:pt x="1454166" y="182044"/>
                    <a:pt x="1453073" y="192144"/>
                    <a:pt x="1450418" y="201880"/>
                  </a:cubicBezTo>
                  <a:cubicBezTo>
                    <a:pt x="1447124" y="213957"/>
                    <a:pt x="1441578" y="225362"/>
                    <a:pt x="1438542" y="237506"/>
                  </a:cubicBezTo>
                  <a:cubicBezTo>
                    <a:pt x="1429568" y="273407"/>
                    <a:pt x="1435188" y="253505"/>
                    <a:pt x="1420729" y="296883"/>
                  </a:cubicBezTo>
                  <a:lnTo>
                    <a:pt x="1402916" y="350322"/>
                  </a:lnTo>
                  <a:cubicBezTo>
                    <a:pt x="1400937" y="356260"/>
                    <a:pt x="1401405" y="363710"/>
                    <a:pt x="1396979" y="368135"/>
                  </a:cubicBezTo>
                  <a:lnTo>
                    <a:pt x="1385103" y="380010"/>
                  </a:lnTo>
                  <a:cubicBezTo>
                    <a:pt x="1383124" y="385948"/>
                    <a:pt x="1382386" y="392456"/>
                    <a:pt x="1379166" y="397823"/>
                  </a:cubicBezTo>
                  <a:cubicBezTo>
                    <a:pt x="1376286" y="402624"/>
                    <a:pt x="1369794" y="404692"/>
                    <a:pt x="1367290" y="409699"/>
                  </a:cubicBezTo>
                  <a:cubicBezTo>
                    <a:pt x="1361692" y="420895"/>
                    <a:pt x="1362358" y="434910"/>
                    <a:pt x="1355415" y="445325"/>
                  </a:cubicBezTo>
                  <a:cubicBezTo>
                    <a:pt x="1351457" y="451263"/>
                    <a:pt x="1346438" y="456617"/>
                    <a:pt x="1343540" y="463138"/>
                  </a:cubicBezTo>
                  <a:cubicBezTo>
                    <a:pt x="1338456" y="474577"/>
                    <a:pt x="1331665" y="498764"/>
                    <a:pt x="1331665" y="498764"/>
                  </a:cubicBezTo>
                  <a:cubicBezTo>
                    <a:pt x="1321945" y="634830"/>
                    <a:pt x="1319727" y="628392"/>
                    <a:pt x="1331665" y="819397"/>
                  </a:cubicBezTo>
                  <a:cubicBezTo>
                    <a:pt x="1332683" y="835686"/>
                    <a:pt x="1338378" y="851415"/>
                    <a:pt x="1343540" y="866899"/>
                  </a:cubicBezTo>
                  <a:cubicBezTo>
                    <a:pt x="1345519" y="872837"/>
                    <a:pt x="1346679" y="879114"/>
                    <a:pt x="1349478" y="884712"/>
                  </a:cubicBezTo>
                  <a:cubicBezTo>
                    <a:pt x="1352669" y="891095"/>
                    <a:pt x="1357395" y="896587"/>
                    <a:pt x="1361353" y="902525"/>
                  </a:cubicBezTo>
                  <a:cubicBezTo>
                    <a:pt x="1378171" y="952986"/>
                    <a:pt x="1354715" y="891461"/>
                    <a:pt x="1379166" y="932213"/>
                  </a:cubicBezTo>
                  <a:cubicBezTo>
                    <a:pt x="1382386" y="937580"/>
                    <a:pt x="1381465" y="944933"/>
                    <a:pt x="1385103" y="950026"/>
                  </a:cubicBezTo>
                  <a:cubicBezTo>
                    <a:pt x="1391611" y="959137"/>
                    <a:pt x="1408854" y="973777"/>
                    <a:pt x="1408854" y="973777"/>
                  </a:cubicBezTo>
                  <a:cubicBezTo>
                    <a:pt x="1423780" y="1018553"/>
                    <a:pt x="1401909" y="965095"/>
                    <a:pt x="1432605" y="1003465"/>
                  </a:cubicBezTo>
                  <a:cubicBezTo>
                    <a:pt x="1436515" y="1008352"/>
                    <a:pt x="1435322" y="1015911"/>
                    <a:pt x="1438542" y="1021278"/>
                  </a:cubicBezTo>
                  <a:cubicBezTo>
                    <a:pt x="1441422" y="1026078"/>
                    <a:pt x="1446921" y="1028782"/>
                    <a:pt x="1450418" y="1033153"/>
                  </a:cubicBezTo>
                  <a:cubicBezTo>
                    <a:pt x="1454876" y="1038725"/>
                    <a:pt x="1457725" y="1045484"/>
                    <a:pt x="1462293" y="1050966"/>
                  </a:cubicBezTo>
                  <a:cubicBezTo>
                    <a:pt x="1467669" y="1057417"/>
                    <a:pt x="1474730" y="1062328"/>
                    <a:pt x="1480106" y="1068779"/>
                  </a:cubicBezTo>
                  <a:cubicBezTo>
                    <a:pt x="1492894" y="1084125"/>
                    <a:pt x="1491968" y="1086553"/>
                    <a:pt x="1497919" y="1104405"/>
                  </a:cubicBezTo>
                  <a:cubicBezTo>
                    <a:pt x="1493961" y="1110343"/>
                    <a:pt x="1491616" y="1117760"/>
                    <a:pt x="1486044" y="1122218"/>
                  </a:cubicBezTo>
                  <a:cubicBezTo>
                    <a:pt x="1478350" y="1128374"/>
                    <a:pt x="1432973" y="1134032"/>
                    <a:pt x="1432605" y="1134093"/>
                  </a:cubicBezTo>
                  <a:cubicBezTo>
                    <a:pt x="1428646" y="1140031"/>
                    <a:pt x="1423920" y="1145523"/>
                    <a:pt x="1420729" y="1151906"/>
                  </a:cubicBezTo>
                  <a:cubicBezTo>
                    <a:pt x="1417930" y="1157504"/>
                    <a:pt x="1418012" y="1164352"/>
                    <a:pt x="1414792" y="1169719"/>
                  </a:cubicBezTo>
                  <a:cubicBezTo>
                    <a:pt x="1410854" y="1176282"/>
                    <a:pt x="1391024" y="1191694"/>
                    <a:pt x="1385103" y="1193470"/>
                  </a:cubicBezTo>
                  <a:cubicBezTo>
                    <a:pt x="1371698" y="1197491"/>
                    <a:pt x="1357394" y="1197429"/>
                    <a:pt x="1343540" y="1199408"/>
                  </a:cubicBezTo>
                  <a:cubicBezTo>
                    <a:pt x="1310291" y="1221573"/>
                    <a:pt x="1336042" y="1198150"/>
                    <a:pt x="1319789" y="1246909"/>
                  </a:cubicBezTo>
                  <a:cubicBezTo>
                    <a:pt x="1314134" y="1263874"/>
                    <a:pt x="1303673" y="1267549"/>
                    <a:pt x="1290101" y="1276597"/>
                  </a:cubicBezTo>
                  <a:cubicBezTo>
                    <a:pt x="1276528" y="1317315"/>
                    <a:pt x="1292556" y="1266777"/>
                    <a:pt x="1278226" y="1324099"/>
                  </a:cubicBezTo>
                  <a:cubicBezTo>
                    <a:pt x="1276708" y="1330171"/>
                    <a:pt x="1276198" y="1337025"/>
                    <a:pt x="1272288" y="1341912"/>
                  </a:cubicBezTo>
                  <a:cubicBezTo>
                    <a:pt x="1267830" y="1347484"/>
                    <a:pt x="1260413" y="1349829"/>
                    <a:pt x="1254475" y="1353787"/>
                  </a:cubicBezTo>
                  <a:cubicBezTo>
                    <a:pt x="1246466" y="1385823"/>
                    <a:pt x="1245114" y="1378536"/>
                    <a:pt x="1254475" y="1419101"/>
                  </a:cubicBezTo>
                  <a:cubicBezTo>
                    <a:pt x="1257290" y="1431298"/>
                    <a:pt x="1254475" y="1450768"/>
                    <a:pt x="1266350" y="1454727"/>
                  </a:cubicBezTo>
                  <a:lnTo>
                    <a:pt x="1284163" y="1460665"/>
                  </a:lnTo>
                  <a:cubicBezTo>
                    <a:pt x="1292080" y="1468582"/>
                    <a:pt x="1309755" y="1473372"/>
                    <a:pt x="1307914" y="1484416"/>
                  </a:cubicBezTo>
                  <a:cubicBezTo>
                    <a:pt x="1305935" y="1496291"/>
                    <a:pt x="1307741" y="1509472"/>
                    <a:pt x="1301976" y="1520041"/>
                  </a:cubicBezTo>
                  <a:cubicBezTo>
                    <a:pt x="1275342" y="1568870"/>
                    <a:pt x="1274917" y="1536102"/>
                    <a:pt x="1236662" y="1561605"/>
                  </a:cubicBezTo>
                  <a:lnTo>
                    <a:pt x="1218849" y="1573480"/>
                  </a:lnTo>
                  <a:cubicBezTo>
                    <a:pt x="1214891" y="1567542"/>
                    <a:pt x="1209231" y="1562437"/>
                    <a:pt x="1206974" y="1555667"/>
                  </a:cubicBezTo>
                  <a:cubicBezTo>
                    <a:pt x="1206915" y="1555490"/>
                    <a:pt x="1199062" y="1502236"/>
                    <a:pt x="1195098" y="1496291"/>
                  </a:cubicBezTo>
                  <a:cubicBezTo>
                    <a:pt x="1191139" y="1490353"/>
                    <a:pt x="1183223" y="1488374"/>
                    <a:pt x="1177285" y="1484416"/>
                  </a:cubicBezTo>
                  <a:cubicBezTo>
                    <a:pt x="1163431" y="1486395"/>
                    <a:pt x="1149359" y="1487206"/>
                    <a:pt x="1135722" y="1490353"/>
                  </a:cubicBezTo>
                  <a:cubicBezTo>
                    <a:pt x="1123525" y="1493168"/>
                    <a:pt x="1100096" y="1502228"/>
                    <a:pt x="1100096" y="1502228"/>
                  </a:cubicBezTo>
                  <a:cubicBezTo>
                    <a:pt x="1098117" y="1514103"/>
                    <a:pt x="1100131" y="1527401"/>
                    <a:pt x="1094158" y="1537854"/>
                  </a:cubicBezTo>
                  <a:cubicBezTo>
                    <a:pt x="1091053" y="1543288"/>
                    <a:pt x="1082604" y="1543792"/>
                    <a:pt x="1076345" y="1543792"/>
                  </a:cubicBezTo>
                  <a:cubicBezTo>
                    <a:pt x="1052512" y="1543792"/>
                    <a:pt x="1028844" y="1539833"/>
                    <a:pt x="1005093" y="1537854"/>
                  </a:cubicBezTo>
                  <a:cubicBezTo>
                    <a:pt x="999155" y="1535875"/>
                    <a:pt x="992878" y="1534716"/>
                    <a:pt x="987280" y="1531917"/>
                  </a:cubicBezTo>
                  <a:cubicBezTo>
                    <a:pt x="980897" y="1528726"/>
                    <a:pt x="974513" y="1525087"/>
                    <a:pt x="969467" y="1520041"/>
                  </a:cubicBezTo>
                  <a:cubicBezTo>
                    <a:pt x="957958" y="1508531"/>
                    <a:pt x="956483" y="1498902"/>
                    <a:pt x="951654" y="1484416"/>
                  </a:cubicBezTo>
                  <a:cubicBezTo>
                    <a:pt x="979831" y="1456239"/>
                    <a:pt x="971865" y="1471287"/>
                    <a:pt x="981342" y="1442852"/>
                  </a:cubicBezTo>
                  <a:cubicBezTo>
                    <a:pt x="962799" y="1368670"/>
                    <a:pt x="986490" y="1460865"/>
                    <a:pt x="969467" y="1401288"/>
                  </a:cubicBezTo>
                  <a:cubicBezTo>
                    <a:pt x="967225" y="1393442"/>
                    <a:pt x="965771" y="1385384"/>
                    <a:pt x="963529" y="1377538"/>
                  </a:cubicBezTo>
                  <a:cubicBezTo>
                    <a:pt x="961810" y="1371520"/>
                    <a:pt x="962685" y="1363363"/>
                    <a:pt x="957592" y="1359725"/>
                  </a:cubicBezTo>
                  <a:cubicBezTo>
                    <a:pt x="947406" y="1352449"/>
                    <a:pt x="921966" y="1347849"/>
                    <a:pt x="921966" y="1347849"/>
                  </a:cubicBezTo>
                  <a:cubicBezTo>
                    <a:pt x="916028" y="1349828"/>
                    <a:pt x="909751" y="1350988"/>
                    <a:pt x="904153" y="1353787"/>
                  </a:cubicBezTo>
                  <a:cubicBezTo>
                    <a:pt x="897770" y="1356978"/>
                    <a:pt x="893338" y="1367062"/>
                    <a:pt x="886340" y="1365662"/>
                  </a:cubicBezTo>
                  <a:cubicBezTo>
                    <a:pt x="879342" y="1364262"/>
                    <a:pt x="878423" y="1353787"/>
                    <a:pt x="874465" y="1347849"/>
                  </a:cubicBezTo>
                  <a:cubicBezTo>
                    <a:pt x="872486" y="1330036"/>
                    <a:pt x="872874" y="1311798"/>
                    <a:pt x="868527" y="1294410"/>
                  </a:cubicBezTo>
                  <a:cubicBezTo>
                    <a:pt x="866796" y="1287487"/>
                    <a:pt x="860193" y="1282793"/>
                    <a:pt x="856652" y="1276597"/>
                  </a:cubicBezTo>
                  <a:cubicBezTo>
                    <a:pt x="849122" y="1263421"/>
                    <a:pt x="846702" y="1249252"/>
                    <a:pt x="832901" y="1240971"/>
                  </a:cubicBezTo>
                  <a:cubicBezTo>
                    <a:pt x="827534" y="1237751"/>
                    <a:pt x="821026" y="1237013"/>
                    <a:pt x="815088" y="1235034"/>
                  </a:cubicBezTo>
                  <a:lnTo>
                    <a:pt x="779462" y="1211283"/>
                  </a:lnTo>
                  <a:lnTo>
                    <a:pt x="761649" y="1199408"/>
                  </a:lnTo>
                  <a:cubicBezTo>
                    <a:pt x="744828" y="1148947"/>
                    <a:pt x="768287" y="1210472"/>
                    <a:pt x="743836" y="1169719"/>
                  </a:cubicBezTo>
                  <a:cubicBezTo>
                    <a:pt x="732469" y="1150774"/>
                    <a:pt x="744986" y="1150686"/>
                    <a:pt x="726023" y="1134093"/>
                  </a:cubicBezTo>
                  <a:cubicBezTo>
                    <a:pt x="715282" y="1124695"/>
                    <a:pt x="700489" y="1120435"/>
                    <a:pt x="690397" y="1110343"/>
                  </a:cubicBezTo>
                  <a:lnTo>
                    <a:pt x="678522" y="1098467"/>
                  </a:lnTo>
                  <a:cubicBezTo>
                    <a:pt x="674611" y="1086734"/>
                    <a:pt x="671172" y="1071211"/>
                    <a:pt x="660709" y="1062841"/>
                  </a:cubicBezTo>
                  <a:cubicBezTo>
                    <a:pt x="655822" y="1058931"/>
                    <a:pt x="649006" y="1058262"/>
                    <a:pt x="642896" y="1056904"/>
                  </a:cubicBezTo>
                  <a:cubicBezTo>
                    <a:pt x="628063" y="1053608"/>
                    <a:pt x="578969" y="1046923"/>
                    <a:pt x="565706" y="1045028"/>
                  </a:cubicBezTo>
                  <a:cubicBezTo>
                    <a:pt x="561748" y="1039091"/>
                    <a:pt x="559882" y="1030998"/>
                    <a:pt x="553831" y="1027216"/>
                  </a:cubicBezTo>
                  <a:cubicBezTo>
                    <a:pt x="532676" y="1013994"/>
                    <a:pt x="492881" y="1012175"/>
                    <a:pt x="470703" y="1009403"/>
                  </a:cubicBezTo>
                  <a:cubicBezTo>
                    <a:pt x="464765" y="1005444"/>
                    <a:pt x="459273" y="1000719"/>
                    <a:pt x="452890" y="997527"/>
                  </a:cubicBezTo>
                  <a:cubicBezTo>
                    <a:pt x="447292" y="994728"/>
                    <a:pt x="440938" y="993788"/>
                    <a:pt x="435078" y="991590"/>
                  </a:cubicBezTo>
                  <a:cubicBezTo>
                    <a:pt x="425098" y="987847"/>
                    <a:pt x="414922" y="984481"/>
                    <a:pt x="405389" y="979714"/>
                  </a:cubicBezTo>
                  <a:cubicBezTo>
                    <a:pt x="399006" y="976523"/>
                    <a:pt x="394097" y="970737"/>
                    <a:pt x="387576" y="967839"/>
                  </a:cubicBezTo>
                  <a:cubicBezTo>
                    <a:pt x="376137" y="962755"/>
                    <a:pt x="351950" y="955964"/>
                    <a:pt x="351950" y="955964"/>
                  </a:cubicBezTo>
                  <a:cubicBezTo>
                    <a:pt x="340904" y="944917"/>
                    <a:pt x="337245" y="939704"/>
                    <a:pt x="322262" y="932213"/>
                  </a:cubicBezTo>
                  <a:cubicBezTo>
                    <a:pt x="316664" y="929414"/>
                    <a:pt x="310387" y="928254"/>
                    <a:pt x="304449" y="926275"/>
                  </a:cubicBezTo>
                  <a:cubicBezTo>
                    <a:pt x="300491" y="920337"/>
                    <a:pt x="297032" y="914034"/>
                    <a:pt x="292574" y="908462"/>
                  </a:cubicBezTo>
                  <a:cubicBezTo>
                    <a:pt x="282906" y="896377"/>
                    <a:pt x="276109" y="893528"/>
                    <a:pt x="262885" y="884712"/>
                  </a:cubicBezTo>
                  <a:cubicBezTo>
                    <a:pt x="247054" y="837213"/>
                    <a:pt x="270801" y="892627"/>
                    <a:pt x="239135" y="860961"/>
                  </a:cubicBezTo>
                  <a:cubicBezTo>
                    <a:pt x="234709" y="856535"/>
                    <a:pt x="236237" y="848619"/>
                    <a:pt x="233197" y="843148"/>
                  </a:cubicBezTo>
                  <a:cubicBezTo>
                    <a:pt x="226266" y="830672"/>
                    <a:pt x="209446" y="807522"/>
                    <a:pt x="209446" y="807522"/>
                  </a:cubicBezTo>
                  <a:cubicBezTo>
                    <a:pt x="201317" y="783133"/>
                    <a:pt x="201093" y="772046"/>
                    <a:pt x="185696" y="754083"/>
                  </a:cubicBezTo>
                  <a:cubicBezTo>
                    <a:pt x="178410" y="745582"/>
                    <a:pt x="172567" y="733872"/>
                    <a:pt x="161945" y="730332"/>
                  </a:cubicBezTo>
                  <a:lnTo>
                    <a:pt x="144132" y="724395"/>
                  </a:lnTo>
                  <a:cubicBezTo>
                    <a:pt x="129522" y="709785"/>
                    <a:pt x="117550" y="700918"/>
                    <a:pt x="108506" y="682831"/>
                  </a:cubicBezTo>
                  <a:cubicBezTo>
                    <a:pt x="105707" y="677233"/>
                    <a:pt x="104547" y="670956"/>
                    <a:pt x="102568" y="665018"/>
                  </a:cubicBezTo>
                  <a:cubicBezTo>
                    <a:pt x="100589" y="647205"/>
                    <a:pt x="99577" y="629258"/>
                    <a:pt x="96631" y="611579"/>
                  </a:cubicBezTo>
                  <a:cubicBezTo>
                    <a:pt x="94126" y="596550"/>
                    <a:pt x="86950" y="583770"/>
                    <a:pt x="72880" y="575953"/>
                  </a:cubicBezTo>
                  <a:cubicBezTo>
                    <a:pt x="61938" y="569874"/>
                    <a:pt x="49129" y="568036"/>
                    <a:pt x="37254" y="564078"/>
                  </a:cubicBezTo>
                  <a:lnTo>
                    <a:pt x="19441" y="558140"/>
                  </a:lnTo>
                  <a:cubicBezTo>
                    <a:pt x="15483" y="552202"/>
                    <a:pt x="10757" y="546710"/>
                    <a:pt x="7566" y="540327"/>
                  </a:cubicBezTo>
                  <a:cubicBezTo>
                    <a:pt x="-4086" y="517024"/>
                    <a:pt x="-828" y="486221"/>
                    <a:pt x="7566" y="463138"/>
                  </a:cubicBezTo>
                  <a:cubicBezTo>
                    <a:pt x="9705" y="457256"/>
                    <a:pt x="19781" y="459999"/>
                    <a:pt x="25379" y="457200"/>
                  </a:cubicBezTo>
                  <a:cubicBezTo>
                    <a:pt x="31762" y="454009"/>
                    <a:pt x="37254" y="449283"/>
                    <a:pt x="43192" y="445325"/>
                  </a:cubicBezTo>
                  <a:cubicBezTo>
                    <a:pt x="43244" y="445117"/>
                    <a:pt x="52226" y="406602"/>
                    <a:pt x="55067" y="403761"/>
                  </a:cubicBezTo>
                  <a:cubicBezTo>
                    <a:pt x="59493" y="399335"/>
                    <a:pt x="66770" y="399181"/>
                    <a:pt x="72880" y="397823"/>
                  </a:cubicBezTo>
                  <a:cubicBezTo>
                    <a:pt x="103006" y="391128"/>
                    <a:pt x="138030" y="388933"/>
                    <a:pt x="167883" y="385948"/>
                  </a:cubicBezTo>
                  <a:cubicBezTo>
                    <a:pt x="212022" y="371234"/>
                    <a:pt x="159950" y="387081"/>
                    <a:pt x="251010" y="374073"/>
                  </a:cubicBezTo>
                  <a:cubicBezTo>
                    <a:pt x="257206" y="373188"/>
                    <a:pt x="262659" y="369223"/>
                    <a:pt x="268823" y="368135"/>
                  </a:cubicBezTo>
                  <a:cubicBezTo>
                    <a:pt x="296387" y="363271"/>
                    <a:pt x="351950" y="356260"/>
                    <a:pt x="351950" y="356260"/>
                  </a:cubicBezTo>
                  <a:cubicBezTo>
                    <a:pt x="404010" y="338906"/>
                    <a:pt x="351279" y="354768"/>
                    <a:pt x="470703" y="344384"/>
                  </a:cubicBezTo>
                  <a:cubicBezTo>
                    <a:pt x="482697" y="343341"/>
                    <a:pt x="494454" y="340426"/>
                    <a:pt x="506329" y="338447"/>
                  </a:cubicBezTo>
                  <a:cubicBezTo>
                    <a:pt x="518204" y="334488"/>
                    <a:pt x="533103" y="335422"/>
                    <a:pt x="541955" y="326571"/>
                  </a:cubicBezTo>
                  <a:cubicBezTo>
                    <a:pt x="545914" y="322613"/>
                    <a:pt x="549031" y="317576"/>
                    <a:pt x="553831" y="314696"/>
                  </a:cubicBezTo>
                  <a:cubicBezTo>
                    <a:pt x="559198" y="311476"/>
                    <a:pt x="565891" y="311224"/>
                    <a:pt x="571644" y="308758"/>
                  </a:cubicBezTo>
                  <a:cubicBezTo>
                    <a:pt x="579779" y="305271"/>
                    <a:pt x="587709" y="301274"/>
                    <a:pt x="595394" y="296883"/>
                  </a:cubicBezTo>
                  <a:cubicBezTo>
                    <a:pt x="601590" y="293343"/>
                    <a:pt x="606648" y="287819"/>
                    <a:pt x="613207" y="285008"/>
                  </a:cubicBezTo>
                  <a:cubicBezTo>
                    <a:pt x="620708" y="281793"/>
                    <a:pt x="629141" y="281415"/>
                    <a:pt x="636958" y="279070"/>
                  </a:cubicBezTo>
                  <a:cubicBezTo>
                    <a:pt x="648948" y="275473"/>
                    <a:pt x="672584" y="267195"/>
                    <a:pt x="672584" y="267195"/>
                  </a:cubicBezTo>
                  <a:cubicBezTo>
                    <a:pt x="676542" y="263236"/>
                    <a:pt x="679452" y="257823"/>
                    <a:pt x="684459" y="255319"/>
                  </a:cubicBezTo>
                  <a:cubicBezTo>
                    <a:pt x="695655" y="249721"/>
                    <a:pt x="708210" y="247402"/>
                    <a:pt x="720085" y="243444"/>
                  </a:cubicBezTo>
                  <a:cubicBezTo>
                    <a:pt x="726023" y="241465"/>
                    <a:pt x="732690" y="240978"/>
                    <a:pt x="737898" y="237506"/>
                  </a:cubicBezTo>
                  <a:cubicBezTo>
                    <a:pt x="760919" y="222159"/>
                    <a:pt x="748941" y="227888"/>
                    <a:pt x="773524" y="219693"/>
                  </a:cubicBezTo>
                  <a:cubicBezTo>
                    <a:pt x="783420" y="209797"/>
                    <a:pt x="795450" y="201650"/>
                    <a:pt x="803213" y="190005"/>
                  </a:cubicBezTo>
                  <a:cubicBezTo>
                    <a:pt x="807171" y="184067"/>
                    <a:pt x="809037" y="175974"/>
                    <a:pt x="815088" y="172192"/>
                  </a:cubicBezTo>
                  <a:cubicBezTo>
                    <a:pt x="825703" y="165558"/>
                    <a:pt x="838839" y="164275"/>
                    <a:pt x="850714" y="160317"/>
                  </a:cubicBezTo>
                  <a:lnTo>
                    <a:pt x="868527" y="154379"/>
                  </a:lnTo>
                  <a:lnTo>
                    <a:pt x="886340" y="148441"/>
                  </a:lnTo>
                  <a:cubicBezTo>
                    <a:pt x="949641" y="173763"/>
                    <a:pt x="878403" y="147980"/>
                    <a:pt x="957592" y="166254"/>
                  </a:cubicBezTo>
                  <a:cubicBezTo>
                    <a:pt x="1055335" y="188810"/>
                    <a:pt x="916183" y="169571"/>
                    <a:pt x="1046657" y="184067"/>
                  </a:cubicBezTo>
                  <a:cubicBezTo>
                    <a:pt x="1100230" y="197461"/>
                    <a:pt x="1078674" y="190782"/>
                    <a:pt x="1111971" y="201880"/>
                  </a:cubicBezTo>
                  <a:cubicBezTo>
                    <a:pt x="1141659" y="199901"/>
                    <a:pt x="1172091" y="202835"/>
                    <a:pt x="1201036" y="195943"/>
                  </a:cubicBezTo>
                  <a:cubicBezTo>
                    <a:pt x="1214920" y="192637"/>
                    <a:pt x="1223122" y="176706"/>
                    <a:pt x="1236662" y="172192"/>
                  </a:cubicBezTo>
                  <a:lnTo>
                    <a:pt x="1254475" y="166254"/>
                  </a:lnTo>
                  <a:cubicBezTo>
                    <a:pt x="1278127" y="130775"/>
                    <a:pt x="1252296" y="161624"/>
                    <a:pt x="1284163" y="142504"/>
                  </a:cubicBezTo>
                  <a:cubicBezTo>
                    <a:pt x="1324916" y="118053"/>
                    <a:pt x="1263393" y="141509"/>
                    <a:pt x="1313852" y="124691"/>
                  </a:cubicBezTo>
                  <a:lnTo>
                    <a:pt x="1349478" y="100940"/>
                  </a:lnTo>
                  <a:cubicBezTo>
                    <a:pt x="1355415" y="96982"/>
                    <a:pt x="1360520" y="91322"/>
                    <a:pt x="1367290" y="89065"/>
                  </a:cubicBezTo>
                  <a:lnTo>
                    <a:pt x="1385103" y="83127"/>
                  </a:lnTo>
                  <a:cubicBezTo>
                    <a:pt x="1389062" y="79169"/>
                    <a:pt x="1393620" y="75731"/>
                    <a:pt x="1396979" y="71252"/>
                  </a:cubicBezTo>
                  <a:cubicBezTo>
                    <a:pt x="1399396" y="68030"/>
                    <a:pt x="1420222" y="31180"/>
                    <a:pt x="1432605" y="23751"/>
                  </a:cubicBezTo>
                  <a:cubicBezTo>
                    <a:pt x="1437972" y="20531"/>
                    <a:pt x="1444820" y="20612"/>
                    <a:pt x="1450418" y="17813"/>
                  </a:cubicBezTo>
                  <a:cubicBezTo>
                    <a:pt x="1456801" y="14622"/>
                    <a:pt x="1462293" y="9896"/>
                    <a:pt x="1468231" y="5938"/>
                  </a:cubicBezTo>
                  <a:lnTo>
                    <a:pt x="1480106" y="0"/>
                  </a:ln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2" name="자유형 51"/>
            <p:cNvSpPr/>
            <p:nvPr/>
          </p:nvSpPr>
          <p:spPr bwMode="auto">
            <a:xfrm>
              <a:off x="2476500" y="3462338"/>
              <a:ext cx="1173163" cy="1403350"/>
            </a:xfrm>
            <a:custGeom>
              <a:gdLst>
                <a:gd name="connsiteX0" fmla="*/ 166255 w 1174219"/>
                <a:gd name="connsiteY0" fmla="*/ 231569 h 1389587"/>
                <a:gd name="connsiteX1" fmla="*/ 195943 w 1174219"/>
                <a:gd name="connsiteY1" fmla="*/ 213756 h 1389587"/>
                <a:gd name="connsiteX2" fmla="*/ 207818 w 1174219"/>
                <a:gd name="connsiteY2" fmla="*/ 195943 h 1389587"/>
                <a:gd name="connsiteX3" fmla="*/ 237507 w 1174219"/>
                <a:gd name="connsiteY3" fmla="*/ 172193 h 1389587"/>
                <a:gd name="connsiteX4" fmla="*/ 267195 w 1174219"/>
                <a:gd name="connsiteY4" fmla="*/ 148442 h 1389587"/>
                <a:gd name="connsiteX5" fmla="*/ 504701 w 1174219"/>
                <a:gd name="connsiteY5" fmla="*/ 154380 h 1389587"/>
                <a:gd name="connsiteX6" fmla="*/ 522514 w 1174219"/>
                <a:gd name="connsiteY6" fmla="*/ 160317 h 1389587"/>
                <a:gd name="connsiteX7" fmla="*/ 593766 w 1174219"/>
                <a:gd name="connsiteY7" fmla="*/ 154380 h 1389587"/>
                <a:gd name="connsiteX8" fmla="*/ 623455 w 1174219"/>
                <a:gd name="connsiteY8" fmla="*/ 148442 h 1389587"/>
                <a:gd name="connsiteX9" fmla="*/ 653143 w 1174219"/>
                <a:gd name="connsiteY9" fmla="*/ 95003 h 1389587"/>
                <a:gd name="connsiteX10" fmla="*/ 688769 w 1174219"/>
                <a:gd name="connsiteY10" fmla="*/ 53439 h 1389587"/>
                <a:gd name="connsiteX11" fmla="*/ 712520 w 1174219"/>
                <a:gd name="connsiteY11" fmla="*/ 47502 h 1389587"/>
                <a:gd name="connsiteX12" fmla="*/ 760021 w 1174219"/>
                <a:gd name="connsiteY12" fmla="*/ 29689 h 1389587"/>
                <a:gd name="connsiteX13" fmla="*/ 795647 w 1174219"/>
                <a:gd name="connsiteY13" fmla="*/ 17813 h 1389587"/>
                <a:gd name="connsiteX14" fmla="*/ 813460 w 1174219"/>
                <a:gd name="connsiteY14" fmla="*/ 11876 h 1389587"/>
                <a:gd name="connsiteX15" fmla="*/ 860961 w 1174219"/>
                <a:gd name="connsiteY15" fmla="*/ 0 h 1389587"/>
                <a:gd name="connsiteX16" fmla="*/ 884712 w 1174219"/>
                <a:gd name="connsiteY16" fmla="*/ 5938 h 1389587"/>
                <a:gd name="connsiteX17" fmla="*/ 920338 w 1174219"/>
                <a:gd name="connsiteY17" fmla="*/ 17813 h 1389587"/>
                <a:gd name="connsiteX18" fmla="*/ 967839 w 1174219"/>
                <a:gd name="connsiteY18" fmla="*/ 41564 h 1389587"/>
                <a:gd name="connsiteX19" fmla="*/ 1003465 w 1174219"/>
                <a:gd name="connsiteY19" fmla="*/ 53439 h 1389587"/>
                <a:gd name="connsiteX20" fmla="*/ 1021278 w 1174219"/>
                <a:gd name="connsiteY20" fmla="*/ 59377 h 1389587"/>
                <a:gd name="connsiteX21" fmla="*/ 1062842 w 1174219"/>
                <a:gd name="connsiteY21" fmla="*/ 71252 h 1389587"/>
                <a:gd name="connsiteX22" fmla="*/ 1080655 w 1174219"/>
                <a:gd name="connsiteY22" fmla="*/ 65315 h 1389587"/>
                <a:gd name="connsiteX23" fmla="*/ 1092530 w 1174219"/>
                <a:gd name="connsiteY23" fmla="*/ 53439 h 1389587"/>
                <a:gd name="connsiteX24" fmla="*/ 1128156 w 1174219"/>
                <a:gd name="connsiteY24" fmla="*/ 41564 h 1389587"/>
                <a:gd name="connsiteX25" fmla="*/ 1169720 w 1174219"/>
                <a:gd name="connsiteY25" fmla="*/ 47502 h 1389587"/>
                <a:gd name="connsiteX26" fmla="*/ 1163782 w 1174219"/>
                <a:gd name="connsiteY26" fmla="*/ 302821 h 1389587"/>
                <a:gd name="connsiteX27" fmla="*/ 1157844 w 1174219"/>
                <a:gd name="connsiteY27" fmla="*/ 320634 h 1389587"/>
                <a:gd name="connsiteX28" fmla="*/ 1145969 w 1174219"/>
                <a:gd name="connsiteY28" fmla="*/ 332510 h 1389587"/>
                <a:gd name="connsiteX29" fmla="*/ 1122218 w 1174219"/>
                <a:gd name="connsiteY29" fmla="*/ 368135 h 1389587"/>
                <a:gd name="connsiteX30" fmla="*/ 1110343 w 1174219"/>
                <a:gd name="connsiteY30" fmla="*/ 403761 h 1389587"/>
                <a:gd name="connsiteX31" fmla="*/ 1098468 w 1174219"/>
                <a:gd name="connsiteY31" fmla="*/ 421574 h 1389587"/>
                <a:gd name="connsiteX32" fmla="*/ 1080655 w 1174219"/>
                <a:gd name="connsiteY32" fmla="*/ 451263 h 1389587"/>
                <a:gd name="connsiteX33" fmla="*/ 1068779 w 1174219"/>
                <a:gd name="connsiteY33" fmla="*/ 486889 h 1389587"/>
                <a:gd name="connsiteX34" fmla="*/ 1056904 w 1174219"/>
                <a:gd name="connsiteY34" fmla="*/ 504702 h 1389587"/>
                <a:gd name="connsiteX35" fmla="*/ 1050966 w 1174219"/>
                <a:gd name="connsiteY35" fmla="*/ 522515 h 1389587"/>
                <a:gd name="connsiteX36" fmla="*/ 1033153 w 1174219"/>
                <a:gd name="connsiteY36" fmla="*/ 534390 h 1389587"/>
                <a:gd name="connsiteX37" fmla="*/ 1003465 w 1174219"/>
                <a:gd name="connsiteY37" fmla="*/ 564078 h 1389587"/>
                <a:gd name="connsiteX38" fmla="*/ 991590 w 1174219"/>
                <a:gd name="connsiteY38" fmla="*/ 581891 h 1389587"/>
                <a:gd name="connsiteX39" fmla="*/ 973777 w 1174219"/>
                <a:gd name="connsiteY39" fmla="*/ 593767 h 1389587"/>
                <a:gd name="connsiteX40" fmla="*/ 961901 w 1174219"/>
                <a:gd name="connsiteY40" fmla="*/ 605642 h 1389587"/>
                <a:gd name="connsiteX41" fmla="*/ 944089 w 1174219"/>
                <a:gd name="connsiteY41" fmla="*/ 617517 h 1389587"/>
                <a:gd name="connsiteX42" fmla="*/ 932213 w 1174219"/>
                <a:gd name="connsiteY42" fmla="*/ 629393 h 1389587"/>
                <a:gd name="connsiteX43" fmla="*/ 837211 w 1174219"/>
                <a:gd name="connsiteY43" fmla="*/ 647206 h 1389587"/>
                <a:gd name="connsiteX44" fmla="*/ 801585 w 1174219"/>
                <a:gd name="connsiteY44" fmla="*/ 665019 h 1389587"/>
                <a:gd name="connsiteX45" fmla="*/ 783772 w 1174219"/>
                <a:gd name="connsiteY45" fmla="*/ 670956 h 1389587"/>
                <a:gd name="connsiteX46" fmla="*/ 754083 w 1174219"/>
                <a:gd name="connsiteY46" fmla="*/ 688769 h 1389587"/>
                <a:gd name="connsiteX47" fmla="*/ 742208 w 1174219"/>
                <a:gd name="connsiteY47" fmla="*/ 700645 h 1389587"/>
                <a:gd name="connsiteX48" fmla="*/ 724395 w 1174219"/>
                <a:gd name="connsiteY48" fmla="*/ 712520 h 1389587"/>
                <a:gd name="connsiteX49" fmla="*/ 724395 w 1174219"/>
                <a:gd name="connsiteY49" fmla="*/ 1039091 h 1389587"/>
                <a:gd name="connsiteX50" fmla="*/ 736270 w 1174219"/>
                <a:gd name="connsiteY50" fmla="*/ 1211284 h 1389587"/>
                <a:gd name="connsiteX51" fmla="*/ 742208 w 1174219"/>
                <a:gd name="connsiteY51" fmla="*/ 1229097 h 1389587"/>
                <a:gd name="connsiteX52" fmla="*/ 765959 w 1174219"/>
                <a:gd name="connsiteY52" fmla="*/ 1264723 h 1389587"/>
                <a:gd name="connsiteX53" fmla="*/ 765959 w 1174219"/>
                <a:gd name="connsiteY53" fmla="*/ 1318161 h 1389587"/>
                <a:gd name="connsiteX54" fmla="*/ 748146 w 1174219"/>
                <a:gd name="connsiteY54" fmla="*/ 1324099 h 1389587"/>
                <a:gd name="connsiteX55" fmla="*/ 730333 w 1174219"/>
                <a:gd name="connsiteY55" fmla="*/ 1335974 h 1389587"/>
                <a:gd name="connsiteX56" fmla="*/ 700644 w 1174219"/>
                <a:gd name="connsiteY56" fmla="*/ 1365663 h 1389587"/>
                <a:gd name="connsiteX57" fmla="*/ 688769 w 1174219"/>
                <a:gd name="connsiteY57" fmla="*/ 1383476 h 1389587"/>
                <a:gd name="connsiteX58" fmla="*/ 670956 w 1174219"/>
                <a:gd name="connsiteY58" fmla="*/ 1389413 h 1389587"/>
                <a:gd name="connsiteX59" fmla="*/ 635330 w 1174219"/>
                <a:gd name="connsiteY59" fmla="*/ 1389413 h 1389587"/>
                <a:gd name="connsiteX60" fmla="*/ 611579 w 1174219"/>
                <a:gd name="connsiteY60" fmla="*/ 1383476 h 1389587"/>
                <a:gd name="connsiteX61" fmla="*/ 558140 w 1174219"/>
                <a:gd name="connsiteY61" fmla="*/ 1371600 h 1389587"/>
                <a:gd name="connsiteX62" fmla="*/ 552203 w 1174219"/>
                <a:gd name="connsiteY62" fmla="*/ 1335974 h 1389587"/>
                <a:gd name="connsiteX63" fmla="*/ 492826 w 1174219"/>
                <a:gd name="connsiteY63" fmla="*/ 1335974 h 1389587"/>
                <a:gd name="connsiteX64" fmla="*/ 480951 w 1174219"/>
                <a:gd name="connsiteY64" fmla="*/ 1347850 h 1389587"/>
                <a:gd name="connsiteX65" fmla="*/ 451263 w 1174219"/>
                <a:gd name="connsiteY65" fmla="*/ 1365663 h 1389587"/>
                <a:gd name="connsiteX66" fmla="*/ 439387 w 1174219"/>
                <a:gd name="connsiteY66" fmla="*/ 1353787 h 1389587"/>
                <a:gd name="connsiteX67" fmla="*/ 380011 w 1174219"/>
                <a:gd name="connsiteY67" fmla="*/ 1353787 h 1389587"/>
                <a:gd name="connsiteX68" fmla="*/ 362198 w 1174219"/>
                <a:gd name="connsiteY68" fmla="*/ 1359725 h 1389587"/>
                <a:gd name="connsiteX69" fmla="*/ 314696 w 1174219"/>
                <a:gd name="connsiteY69" fmla="*/ 1353787 h 1389587"/>
                <a:gd name="connsiteX70" fmla="*/ 308759 w 1174219"/>
                <a:gd name="connsiteY70" fmla="*/ 1335974 h 1389587"/>
                <a:gd name="connsiteX71" fmla="*/ 302821 w 1174219"/>
                <a:gd name="connsiteY71" fmla="*/ 1306286 h 1389587"/>
                <a:gd name="connsiteX72" fmla="*/ 285008 w 1174219"/>
                <a:gd name="connsiteY72" fmla="*/ 1300348 h 1389587"/>
                <a:gd name="connsiteX73" fmla="*/ 231569 w 1174219"/>
                <a:gd name="connsiteY73" fmla="*/ 1306286 h 1389587"/>
                <a:gd name="connsiteX74" fmla="*/ 195943 w 1174219"/>
                <a:gd name="connsiteY74" fmla="*/ 1318161 h 1389587"/>
                <a:gd name="connsiteX75" fmla="*/ 178130 w 1174219"/>
                <a:gd name="connsiteY75" fmla="*/ 1324099 h 1389587"/>
                <a:gd name="connsiteX76" fmla="*/ 142504 w 1174219"/>
                <a:gd name="connsiteY76" fmla="*/ 1288473 h 1389587"/>
                <a:gd name="connsiteX77" fmla="*/ 130629 w 1174219"/>
                <a:gd name="connsiteY77" fmla="*/ 1252847 h 1389587"/>
                <a:gd name="connsiteX78" fmla="*/ 124691 w 1174219"/>
                <a:gd name="connsiteY78" fmla="*/ 1235034 h 1389587"/>
                <a:gd name="connsiteX79" fmla="*/ 89065 w 1174219"/>
                <a:gd name="connsiteY79" fmla="*/ 1205346 h 1389587"/>
                <a:gd name="connsiteX80" fmla="*/ 71252 w 1174219"/>
                <a:gd name="connsiteY80" fmla="*/ 1187533 h 1389587"/>
                <a:gd name="connsiteX81" fmla="*/ 41564 w 1174219"/>
                <a:gd name="connsiteY81" fmla="*/ 1134094 h 1389587"/>
                <a:gd name="connsiteX82" fmla="*/ 29689 w 1174219"/>
                <a:gd name="connsiteY82" fmla="*/ 1116281 h 1389587"/>
                <a:gd name="connsiteX83" fmla="*/ 17813 w 1174219"/>
                <a:gd name="connsiteY83" fmla="*/ 1080655 h 1389587"/>
                <a:gd name="connsiteX84" fmla="*/ 5938 w 1174219"/>
                <a:gd name="connsiteY84" fmla="*/ 1045029 h 1389587"/>
                <a:gd name="connsiteX85" fmla="*/ 0 w 1174219"/>
                <a:gd name="connsiteY85" fmla="*/ 1027216 h 1389587"/>
                <a:gd name="connsiteX86" fmla="*/ 5938 w 1174219"/>
                <a:gd name="connsiteY86" fmla="*/ 670956 h 1389587"/>
                <a:gd name="connsiteX87" fmla="*/ 29689 w 1174219"/>
                <a:gd name="connsiteY87" fmla="*/ 641268 h 1389587"/>
                <a:gd name="connsiteX88" fmla="*/ 41564 w 1174219"/>
                <a:gd name="connsiteY88" fmla="*/ 623455 h 1389587"/>
                <a:gd name="connsiteX89" fmla="*/ 59377 w 1174219"/>
                <a:gd name="connsiteY89" fmla="*/ 611580 h 1389587"/>
                <a:gd name="connsiteX90" fmla="*/ 65314 w 1174219"/>
                <a:gd name="connsiteY90" fmla="*/ 593767 h 1389587"/>
                <a:gd name="connsiteX91" fmla="*/ 77190 w 1174219"/>
                <a:gd name="connsiteY91" fmla="*/ 581891 h 1389587"/>
                <a:gd name="connsiteX92" fmla="*/ 112816 w 1174219"/>
                <a:gd name="connsiteY92" fmla="*/ 475013 h 1389587"/>
                <a:gd name="connsiteX93" fmla="*/ 124691 w 1174219"/>
                <a:gd name="connsiteY93" fmla="*/ 439387 h 1389587"/>
                <a:gd name="connsiteX94" fmla="*/ 130629 w 1174219"/>
                <a:gd name="connsiteY94" fmla="*/ 421574 h 1389587"/>
                <a:gd name="connsiteX95" fmla="*/ 142504 w 1174219"/>
                <a:gd name="connsiteY95" fmla="*/ 350323 h 1389587"/>
                <a:gd name="connsiteX96" fmla="*/ 148442 w 1174219"/>
                <a:gd name="connsiteY96" fmla="*/ 326572 h 1389587"/>
                <a:gd name="connsiteX97" fmla="*/ 154379 w 1174219"/>
                <a:gd name="connsiteY97" fmla="*/ 285008 h 1389587"/>
                <a:gd name="connsiteX98" fmla="*/ 166255 w 1174219"/>
                <a:gd name="connsiteY98" fmla="*/ 237507 h 1389587"/>
                <a:gd name="connsiteX99" fmla="*/ 184068 w 1174219"/>
                <a:gd name="connsiteY99" fmla="*/ 225632 h 1389587"/>
                <a:gd name="connsiteX100" fmla="*/ 166255 w 1174219"/>
                <a:gd name="connsiteY100" fmla="*/ 231569 h 138958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74219" h="1389587">
                  <a:moveTo>
                    <a:pt x="166255" y="231569"/>
                  </a:moveTo>
                  <a:cubicBezTo>
                    <a:pt x="168234" y="229590"/>
                    <a:pt x="187181" y="221267"/>
                    <a:pt x="195943" y="213756"/>
                  </a:cubicBezTo>
                  <a:cubicBezTo>
                    <a:pt x="201361" y="209112"/>
                    <a:pt x="203360" y="201515"/>
                    <a:pt x="207818" y="195943"/>
                  </a:cubicBezTo>
                  <a:cubicBezTo>
                    <a:pt x="220561" y="180014"/>
                    <a:pt x="220363" y="185908"/>
                    <a:pt x="237507" y="172193"/>
                  </a:cubicBezTo>
                  <a:cubicBezTo>
                    <a:pt x="279810" y="138350"/>
                    <a:pt x="212369" y="184992"/>
                    <a:pt x="267195" y="148442"/>
                  </a:cubicBezTo>
                  <a:cubicBezTo>
                    <a:pt x="346364" y="150421"/>
                    <a:pt x="425593" y="150701"/>
                    <a:pt x="504701" y="154380"/>
                  </a:cubicBezTo>
                  <a:cubicBezTo>
                    <a:pt x="510953" y="154671"/>
                    <a:pt x="516255" y="160317"/>
                    <a:pt x="522514" y="160317"/>
                  </a:cubicBezTo>
                  <a:cubicBezTo>
                    <a:pt x="546347" y="160317"/>
                    <a:pt x="570015" y="156359"/>
                    <a:pt x="593766" y="154380"/>
                  </a:cubicBezTo>
                  <a:cubicBezTo>
                    <a:pt x="603662" y="152401"/>
                    <a:pt x="615489" y="154638"/>
                    <a:pt x="623455" y="148442"/>
                  </a:cubicBezTo>
                  <a:cubicBezTo>
                    <a:pt x="654087" y="124617"/>
                    <a:pt x="641196" y="118897"/>
                    <a:pt x="653143" y="95003"/>
                  </a:cubicBezTo>
                  <a:cubicBezTo>
                    <a:pt x="658195" y="84898"/>
                    <a:pt x="680420" y="55526"/>
                    <a:pt x="688769" y="53439"/>
                  </a:cubicBezTo>
                  <a:lnTo>
                    <a:pt x="712520" y="47502"/>
                  </a:lnTo>
                  <a:cubicBezTo>
                    <a:pt x="752341" y="27590"/>
                    <a:pt x="719595" y="41817"/>
                    <a:pt x="760021" y="29689"/>
                  </a:cubicBezTo>
                  <a:cubicBezTo>
                    <a:pt x="772011" y="26092"/>
                    <a:pt x="783772" y="21771"/>
                    <a:pt x="795647" y="17813"/>
                  </a:cubicBezTo>
                  <a:cubicBezTo>
                    <a:pt x="801585" y="15834"/>
                    <a:pt x="807323" y="13104"/>
                    <a:pt x="813460" y="11876"/>
                  </a:cubicBezTo>
                  <a:cubicBezTo>
                    <a:pt x="849285" y="4710"/>
                    <a:pt x="833574" y="9130"/>
                    <a:pt x="860961" y="0"/>
                  </a:cubicBezTo>
                  <a:cubicBezTo>
                    <a:pt x="868878" y="1979"/>
                    <a:pt x="876895" y="3593"/>
                    <a:pt x="884712" y="5938"/>
                  </a:cubicBezTo>
                  <a:cubicBezTo>
                    <a:pt x="896702" y="9535"/>
                    <a:pt x="920338" y="17813"/>
                    <a:pt x="920338" y="17813"/>
                  </a:cubicBezTo>
                  <a:cubicBezTo>
                    <a:pt x="941064" y="38541"/>
                    <a:pt x="926902" y="27918"/>
                    <a:pt x="967839" y="41564"/>
                  </a:cubicBezTo>
                  <a:lnTo>
                    <a:pt x="1003465" y="53439"/>
                  </a:lnTo>
                  <a:cubicBezTo>
                    <a:pt x="1009403" y="55418"/>
                    <a:pt x="1015206" y="57859"/>
                    <a:pt x="1021278" y="59377"/>
                  </a:cubicBezTo>
                  <a:cubicBezTo>
                    <a:pt x="1051101" y="66833"/>
                    <a:pt x="1037287" y="62735"/>
                    <a:pt x="1062842" y="71252"/>
                  </a:cubicBezTo>
                  <a:cubicBezTo>
                    <a:pt x="1068780" y="69273"/>
                    <a:pt x="1075288" y="68535"/>
                    <a:pt x="1080655" y="65315"/>
                  </a:cubicBezTo>
                  <a:cubicBezTo>
                    <a:pt x="1085455" y="62435"/>
                    <a:pt x="1087523" y="55943"/>
                    <a:pt x="1092530" y="53439"/>
                  </a:cubicBezTo>
                  <a:cubicBezTo>
                    <a:pt x="1103726" y="47841"/>
                    <a:pt x="1128156" y="41564"/>
                    <a:pt x="1128156" y="41564"/>
                  </a:cubicBezTo>
                  <a:cubicBezTo>
                    <a:pt x="1142011" y="43543"/>
                    <a:pt x="1167829" y="33635"/>
                    <a:pt x="1169720" y="47502"/>
                  </a:cubicBezTo>
                  <a:cubicBezTo>
                    <a:pt x="1181222" y="131851"/>
                    <a:pt x="1167480" y="217772"/>
                    <a:pt x="1163782" y="302821"/>
                  </a:cubicBezTo>
                  <a:cubicBezTo>
                    <a:pt x="1163510" y="309074"/>
                    <a:pt x="1161064" y="315267"/>
                    <a:pt x="1157844" y="320634"/>
                  </a:cubicBezTo>
                  <a:cubicBezTo>
                    <a:pt x="1154964" y="325434"/>
                    <a:pt x="1149074" y="327852"/>
                    <a:pt x="1145969" y="332510"/>
                  </a:cubicBezTo>
                  <a:cubicBezTo>
                    <a:pt x="1117217" y="375640"/>
                    <a:pt x="1149444" y="340911"/>
                    <a:pt x="1122218" y="368135"/>
                  </a:cubicBezTo>
                  <a:cubicBezTo>
                    <a:pt x="1118260" y="380010"/>
                    <a:pt x="1117286" y="393346"/>
                    <a:pt x="1110343" y="403761"/>
                  </a:cubicBezTo>
                  <a:cubicBezTo>
                    <a:pt x="1106385" y="409699"/>
                    <a:pt x="1101659" y="415191"/>
                    <a:pt x="1098468" y="421574"/>
                  </a:cubicBezTo>
                  <a:cubicBezTo>
                    <a:pt x="1083052" y="452406"/>
                    <a:pt x="1103850" y="428066"/>
                    <a:pt x="1080655" y="451263"/>
                  </a:cubicBezTo>
                  <a:cubicBezTo>
                    <a:pt x="1076696" y="463138"/>
                    <a:pt x="1075722" y="476473"/>
                    <a:pt x="1068779" y="486889"/>
                  </a:cubicBezTo>
                  <a:cubicBezTo>
                    <a:pt x="1064821" y="492827"/>
                    <a:pt x="1060095" y="498319"/>
                    <a:pt x="1056904" y="504702"/>
                  </a:cubicBezTo>
                  <a:cubicBezTo>
                    <a:pt x="1054105" y="510300"/>
                    <a:pt x="1054876" y="517628"/>
                    <a:pt x="1050966" y="522515"/>
                  </a:cubicBezTo>
                  <a:cubicBezTo>
                    <a:pt x="1046508" y="528087"/>
                    <a:pt x="1039091" y="530432"/>
                    <a:pt x="1033153" y="534390"/>
                  </a:cubicBezTo>
                  <a:cubicBezTo>
                    <a:pt x="1001486" y="581891"/>
                    <a:pt x="1043049" y="524494"/>
                    <a:pt x="1003465" y="564078"/>
                  </a:cubicBezTo>
                  <a:cubicBezTo>
                    <a:pt x="998419" y="569124"/>
                    <a:pt x="996636" y="576845"/>
                    <a:pt x="991590" y="581891"/>
                  </a:cubicBezTo>
                  <a:cubicBezTo>
                    <a:pt x="986544" y="586937"/>
                    <a:pt x="979350" y="589309"/>
                    <a:pt x="973777" y="593767"/>
                  </a:cubicBezTo>
                  <a:cubicBezTo>
                    <a:pt x="969406" y="597264"/>
                    <a:pt x="966272" y="602145"/>
                    <a:pt x="961901" y="605642"/>
                  </a:cubicBezTo>
                  <a:cubicBezTo>
                    <a:pt x="956329" y="610100"/>
                    <a:pt x="949661" y="613059"/>
                    <a:pt x="944089" y="617517"/>
                  </a:cubicBezTo>
                  <a:cubicBezTo>
                    <a:pt x="939717" y="621014"/>
                    <a:pt x="937220" y="626889"/>
                    <a:pt x="932213" y="629393"/>
                  </a:cubicBezTo>
                  <a:cubicBezTo>
                    <a:pt x="900425" y="645287"/>
                    <a:pt x="872959" y="643631"/>
                    <a:pt x="837211" y="647206"/>
                  </a:cubicBezTo>
                  <a:cubicBezTo>
                    <a:pt x="792438" y="662129"/>
                    <a:pt x="847626" y="641998"/>
                    <a:pt x="801585" y="665019"/>
                  </a:cubicBezTo>
                  <a:cubicBezTo>
                    <a:pt x="795987" y="667818"/>
                    <a:pt x="789710" y="668977"/>
                    <a:pt x="783772" y="670956"/>
                  </a:cubicBezTo>
                  <a:cubicBezTo>
                    <a:pt x="753678" y="701050"/>
                    <a:pt x="792626" y="665643"/>
                    <a:pt x="754083" y="688769"/>
                  </a:cubicBezTo>
                  <a:cubicBezTo>
                    <a:pt x="749283" y="691649"/>
                    <a:pt x="746579" y="697148"/>
                    <a:pt x="742208" y="700645"/>
                  </a:cubicBezTo>
                  <a:cubicBezTo>
                    <a:pt x="736636" y="705103"/>
                    <a:pt x="730333" y="708562"/>
                    <a:pt x="724395" y="712520"/>
                  </a:cubicBezTo>
                  <a:cubicBezTo>
                    <a:pt x="686042" y="827574"/>
                    <a:pt x="716065" y="730890"/>
                    <a:pt x="724395" y="1039091"/>
                  </a:cubicBezTo>
                  <a:cubicBezTo>
                    <a:pt x="725531" y="1081112"/>
                    <a:pt x="725915" y="1159509"/>
                    <a:pt x="736270" y="1211284"/>
                  </a:cubicBezTo>
                  <a:cubicBezTo>
                    <a:pt x="737497" y="1217421"/>
                    <a:pt x="739168" y="1223626"/>
                    <a:pt x="742208" y="1229097"/>
                  </a:cubicBezTo>
                  <a:cubicBezTo>
                    <a:pt x="749139" y="1241573"/>
                    <a:pt x="765959" y="1264723"/>
                    <a:pt x="765959" y="1264723"/>
                  </a:cubicBezTo>
                  <a:cubicBezTo>
                    <a:pt x="770465" y="1282748"/>
                    <a:pt x="778293" y="1299660"/>
                    <a:pt x="765959" y="1318161"/>
                  </a:cubicBezTo>
                  <a:cubicBezTo>
                    <a:pt x="762487" y="1323369"/>
                    <a:pt x="753744" y="1321300"/>
                    <a:pt x="748146" y="1324099"/>
                  </a:cubicBezTo>
                  <a:cubicBezTo>
                    <a:pt x="741763" y="1327290"/>
                    <a:pt x="735703" y="1331275"/>
                    <a:pt x="730333" y="1335974"/>
                  </a:cubicBezTo>
                  <a:cubicBezTo>
                    <a:pt x="719800" y="1345190"/>
                    <a:pt x="708407" y="1354018"/>
                    <a:pt x="700644" y="1365663"/>
                  </a:cubicBezTo>
                  <a:cubicBezTo>
                    <a:pt x="696686" y="1371601"/>
                    <a:pt x="694341" y="1379018"/>
                    <a:pt x="688769" y="1383476"/>
                  </a:cubicBezTo>
                  <a:cubicBezTo>
                    <a:pt x="683882" y="1387386"/>
                    <a:pt x="676894" y="1387434"/>
                    <a:pt x="670956" y="1389413"/>
                  </a:cubicBezTo>
                  <a:cubicBezTo>
                    <a:pt x="631838" y="1363335"/>
                    <a:pt x="674448" y="1383824"/>
                    <a:pt x="635330" y="1389413"/>
                  </a:cubicBezTo>
                  <a:cubicBezTo>
                    <a:pt x="627251" y="1390567"/>
                    <a:pt x="619426" y="1385718"/>
                    <a:pt x="611579" y="1383476"/>
                  </a:cubicBezTo>
                  <a:cubicBezTo>
                    <a:pt x="570642" y="1371780"/>
                    <a:pt x="622450" y="1382319"/>
                    <a:pt x="558140" y="1371600"/>
                  </a:cubicBezTo>
                  <a:cubicBezTo>
                    <a:pt x="556161" y="1359725"/>
                    <a:pt x="560038" y="1345115"/>
                    <a:pt x="552203" y="1335974"/>
                  </a:cubicBezTo>
                  <a:cubicBezTo>
                    <a:pt x="540618" y="1322459"/>
                    <a:pt x="504411" y="1333657"/>
                    <a:pt x="492826" y="1335974"/>
                  </a:cubicBezTo>
                  <a:cubicBezTo>
                    <a:pt x="488868" y="1339933"/>
                    <a:pt x="485751" y="1344970"/>
                    <a:pt x="480951" y="1347850"/>
                  </a:cubicBezTo>
                  <a:cubicBezTo>
                    <a:pt x="442412" y="1370974"/>
                    <a:pt x="481352" y="1335572"/>
                    <a:pt x="451263" y="1365663"/>
                  </a:cubicBezTo>
                  <a:cubicBezTo>
                    <a:pt x="447304" y="1361704"/>
                    <a:pt x="444394" y="1356291"/>
                    <a:pt x="439387" y="1353787"/>
                  </a:cubicBezTo>
                  <a:cubicBezTo>
                    <a:pt x="417245" y="1342716"/>
                    <a:pt x="404083" y="1349776"/>
                    <a:pt x="380011" y="1353787"/>
                  </a:cubicBezTo>
                  <a:cubicBezTo>
                    <a:pt x="374073" y="1355766"/>
                    <a:pt x="368457" y="1359725"/>
                    <a:pt x="362198" y="1359725"/>
                  </a:cubicBezTo>
                  <a:cubicBezTo>
                    <a:pt x="346241" y="1359725"/>
                    <a:pt x="329278" y="1360268"/>
                    <a:pt x="314696" y="1353787"/>
                  </a:cubicBezTo>
                  <a:cubicBezTo>
                    <a:pt x="308977" y="1351245"/>
                    <a:pt x="310277" y="1342046"/>
                    <a:pt x="308759" y="1335974"/>
                  </a:cubicBezTo>
                  <a:cubicBezTo>
                    <a:pt x="306311" y="1326183"/>
                    <a:pt x="308419" y="1314683"/>
                    <a:pt x="302821" y="1306286"/>
                  </a:cubicBezTo>
                  <a:cubicBezTo>
                    <a:pt x="299349" y="1301078"/>
                    <a:pt x="290946" y="1302327"/>
                    <a:pt x="285008" y="1300348"/>
                  </a:cubicBezTo>
                  <a:cubicBezTo>
                    <a:pt x="267195" y="1302327"/>
                    <a:pt x="249144" y="1302771"/>
                    <a:pt x="231569" y="1306286"/>
                  </a:cubicBezTo>
                  <a:cubicBezTo>
                    <a:pt x="219294" y="1308741"/>
                    <a:pt x="207818" y="1314203"/>
                    <a:pt x="195943" y="1318161"/>
                  </a:cubicBezTo>
                  <a:lnTo>
                    <a:pt x="178130" y="1324099"/>
                  </a:lnTo>
                  <a:cubicBezTo>
                    <a:pt x="160710" y="1311034"/>
                    <a:pt x="151186" y="1308009"/>
                    <a:pt x="142504" y="1288473"/>
                  </a:cubicBezTo>
                  <a:cubicBezTo>
                    <a:pt x="137420" y="1277034"/>
                    <a:pt x="134587" y="1264722"/>
                    <a:pt x="130629" y="1252847"/>
                  </a:cubicBezTo>
                  <a:cubicBezTo>
                    <a:pt x="128650" y="1246909"/>
                    <a:pt x="129117" y="1239460"/>
                    <a:pt x="124691" y="1235034"/>
                  </a:cubicBezTo>
                  <a:cubicBezTo>
                    <a:pt x="72650" y="1182993"/>
                    <a:pt x="138665" y="1246679"/>
                    <a:pt x="89065" y="1205346"/>
                  </a:cubicBezTo>
                  <a:cubicBezTo>
                    <a:pt x="82614" y="1199970"/>
                    <a:pt x="77190" y="1193471"/>
                    <a:pt x="71252" y="1187533"/>
                  </a:cubicBezTo>
                  <a:cubicBezTo>
                    <a:pt x="60800" y="1156180"/>
                    <a:pt x="68786" y="1174928"/>
                    <a:pt x="41564" y="1134094"/>
                  </a:cubicBezTo>
                  <a:cubicBezTo>
                    <a:pt x="37606" y="1128156"/>
                    <a:pt x="31946" y="1123051"/>
                    <a:pt x="29689" y="1116281"/>
                  </a:cubicBezTo>
                  <a:lnTo>
                    <a:pt x="17813" y="1080655"/>
                  </a:lnTo>
                  <a:lnTo>
                    <a:pt x="5938" y="1045029"/>
                  </a:lnTo>
                  <a:lnTo>
                    <a:pt x="0" y="1027216"/>
                  </a:lnTo>
                  <a:cubicBezTo>
                    <a:pt x="1979" y="908463"/>
                    <a:pt x="2169" y="789666"/>
                    <a:pt x="5938" y="670956"/>
                  </a:cubicBezTo>
                  <a:cubicBezTo>
                    <a:pt x="6558" y="651423"/>
                    <a:pt x="15305" y="650857"/>
                    <a:pt x="29689" y="641268"/>
                  </a:cubicBezTo>
                  <a:cubicBezTo>
                    <a:pt x="33647" y="635330"/>
                    <a:pt x="36518" y="628501"/>
                    <a:pt x="41564" y="623455"/>
                  </a:cubicBezTo>
                  <a:cubicBezTo>
                    <a:pt x="46610" y="618409"/>
                    <a:pt x="54919" y="617152"/>
                    <a:pt x="59377" y="611580"/>
                  </a:cubicBezTo>
                  <a:cubicBezTo>
                    <a:pt x="63287" y="606693"/>
                    <a:pt x="62094" y="599134"/>
                    <a:pt x="65314" y="593767"/>
                  </a:cubicBezTo>
                  <a:cubicBezTo>
                    <a:pt x="68194" y="588966"/>
                    <a:pt x="73231" y="585850"/>
                    <a:pt x="77190" y="581891"/>
                  </a:cubicBezTo>
                  <a:lnTo>
                    <a:pt x="112816" y="475013"/>
                  </a:lnTo>
                  <a:lnTo>
                    <a:pt x="124691" y="439387"/>
                  </a:lnTo>
                  <a:lnTo>
                    <a:pt x="130629" y="421574"/>
                  </a:lnTo>
                  <a:cubicBezTo>
                    <a:pt x="134587" y="397824"/>
                    <a:pt x="136664" y="373682"/>
                    <a:pt x="142504" y="350323"/>
                  </a:cubicBezTo>
                  <a:cubicBezTo>
                    <a:pt x="144483" y="342406"/>
                    <a:pt x="146982" y="334601"/>
                    <a:pt x="148442" y="326572"/>
                  </a:cubicBezTo>
                  <a:cubicBezTo>
                    <a:pt x="150945" y="312802"/>
                    <a:pt x="152078" y="298813"/>
                    <a:pt x="154379" y="285008"/>
                  </a:cubicBezTo>
                  <a:cubicBezTo>
                    <a:pt x="154613" y="283607"/>
                    <a:pt x="161425" y="243545"/>
                    <a:pt x="166255" y="237507"/>
                  </a:cubicBezTo>
                  <a:cubicBezTo>
                    <a:pt x="170713" y="231935"/>
                    <a:pt x="178496" y="230090"/>
                    <a:pt x="184068" y="225632"/>
                  </a:cubicBezTo>
                  <a:cubicBezTo>
                    <a:pt x="209076" y="205625"/>
                    <a:pt x="164276" y="233548"/>
                    <a:pt x="166255" y="231569"/>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3" name="자유형 52"/>
            <p:cNvSpPr/>
            <p:nvPr/>
          </p:nvSpPr>
          <p:spPr bwMode="auto">
            <a:xfrm>
              <a:off x="6516688" y="1971675"/>
              <a:ext cx="1781175" cy="2125663"/>
            </a:xfrm>
            <a:custGeom>
              <a:gdLst>
                <a:gd name="connsiteX0" fmla="*/ 1454727 w 1737444"/>
                <a:gd name="connsiteY0" fmla="*/ 219 h 2102151"/>
                <a:gd name="connsiteX1" fmla="*/ 1425039 w 1737444"/>
                <a:gd name="connsiteY1" fmla="*/ 41783 h 2102151"/>
                <a:gd name="connsiteX2" fmla="*/ 1413164 w 1737444"/>
                <a:gd name="connsiteY2" fmla="*/ 59596 h 2102151"/>
                <a:gd name="connsiteX3" fmla="*/ 1395351 w 1737444"/>
                <a:gd name="connsiteY3" fmla="*/ 65533 h 2102151"/>
                <a:gd name="connsiteX4" fmla="*/ 1383475 w 1737444"/>
                <a:gd name="connsiteY4" fmla="*/ 77408 h 2102151"/>
                <a:gd name="connsiteX5" fmla="*/ 1335974 w 1737444"/>
                <a:gd name="connsiteY5" fmla="*/ 89284 h 2102151"/>
                <a:gd name="connsiteX6" fmla="*/ 1300348 w 1737444"/>
                <a:gd name="connsiteY6" fmla="*/ 101159 h 2102151"/>
                <a:gd name="connsiteX7" fmla="*/ 1282535 w 1737444"/>
                <a:gd name="connsiteY7" fmla="*/ 107097 h 2102151"/>
                <a:gd name="connsiteX8" fmla="*/ 1258784 w 1737444"/>
                <a:gd name="connsiteY8" fmla="*/ 113034 h 2102151"/>
                <a:gd name="connsiteX9" fmla="*/ 1223158 w 1737444"/>
                <a:gd name="connsiteY9" fmla="*/ 124910 h 2102151"/>
                <a:gd name="connsiteX10" fmla="*/ 1193470 w 1737444"/>
                <a:gd name="connsiteY10" fmla="*/ 130847 h 2102151"/>
                <a:gd name="connsiteX11" fmla="*/ 1157844 w 1737444"/>
                <a:gd name="connsiteY11" fmla="*/ 142723 h 2102151"/>
                <a:gd name="connsiteX12" fmla="*/ 1128156 w 1737444"/>
                <a:gd name="connsiteY12" fmla="*/ 166473 h 2102151"/>
                <a:gd name="connsiteX13" fmla="*/ 1092530 w 1737444"/>
                <a:gd name="connsiteY13" fmla="*/ 190224 h 2102151"/>
                <a:gd name="connsiteX14" fmla="*/ 1074717 w 1737444"/>
                <a:gd name="connsiteY14" fmla="*/ 202099 h 2102151"/>
                <a:gd name="connsiteX15" fmla="*/ 1056904 w 1737444"/>
                <a:gd name="connsiteY15" fmla="*/ 208037 h 2102151"/>
                <a:gd name="connsiteX16" fmla="*/ 1009402 w 1737444"/>
                <a:gd name="connsiteY16" fmla="*/ 243663 h 2102151"/>
                <a:gd name="connsiteX17" fmla="*/ 991589 w 1737444"/>
                <a:gd name="connsiteY17" fmla="*/ 255538 h 2102151"/>
                <a:gd name="connsiteX18" fmla="*/ 979714 w 1737444"/>
                <a:gd name="connsiteY18" fmla="*/ 267414 h 2102151"/>
                <a:gd name="connsiteX19" fmla="*/ 944088 w 1737444"/>
                <a:gd name="connsiteY19" fmla="*/ 291164 h 2102151"/>
                <a:gd name="connsiteX20" fmla="*/ 902525 w 1737444"/>
                <a:gd name="connsiteY20" fmla="*/ 303040 h 2102151"/>
                <a:gd name="connsiteX21" fmla="*/ 872836 w 1737444"/>
                <a:gd name="connsiteY21" fmla="*/ 332728 h 2102151"/>
                <a:gd name="connsiteX22" fmla="*/ 855023 w 1737444"/>
                <a:gd name="connsiteY22" fmla="*/ 350541 h 2102151"/>
                <a:gd name="connsiteX23" fmla="*/ 837210 w 1737444"/>
                <a:gd name="connsiteY23" fmla="*/ 362416 h 2102151"/>
                <a:gd name="connsiteX24" fmla="*/ 807522 w 1737444"/>
                <a:gd name="connsiteY24" fmla="*/ 380229 h 2102151"/>
                <a:gd name="connsiteX25" fmla="*/ 760021 w 1737444"/>
                <a:gd name="connsiteY25" fmla="*/ 403980 h 2102151"/>
                <a:gd name="connsiteX26" fmla="*/ 736270 w 1737444"/>
                <a:gd name="connsiteY26" fmla="*/ 415855 h 2102151"/>
                <a:gd name="connsiteX27" fmla="*/ 718457 w 1737444"/>
                <a:gd name="connsiteY27" fmla="*/ 427731 h 2102151"/>
                <a:gd name="connsiteX28" fmla="*/ 682831 w 1737444"/>
                <a:gd name="connsiteY28" fmla="*/ 439606 h 2102151"/>
                <a:gd name="connsiteX29" fmla="*/ 647205 w 1737444"/>
                <a:gd name="connsiteY29" fmla="*/ 457419 h 2102151"/>
                <a:gd name="connsiteX30" fmla="*/ 629392 w 1737444"/>
                <a:gd name="connsiteY30" fmla="*/ 469294 h 2102151"/>
                <a:gd name="connsiteX31" fmla="*/ 617517 w 1737444"/>
                <a:gd name="connsiteY31" fmla="*/ 481170 h 2102151"/>
                <a:gd name="connsiteX32" fmla="*/ 581891 w 1737444"/>
                <a:gd name="connsiteY32" fmla="*/ 493045 h 2102151"/>
                <a:gd name="connsiteX33" fmla="*/ 564078 w 1737444"/>
                <a:gd name="connsiteY33" fmla="*/ 504920 h 2102151"/>
                <a:gd name="connsiteX34" fmla="*/ 522514 w 1737444"/>
                <a:gd name="connsiteY34" fmla="*/ 516796 h 2102151"/>
                <a:gd name="connsiteX35" fmla="*/ 469075 w 1737444"/>
                <a:gd name="connsiteY35" fmla="*/ 534608 h 2102151"/>
                <a:gd name="connsiteX36" fmla="*/ 451262 w 1737444"/>
                <a:gd name="connsiteY36" fmla="*/ 540546 h 2102151"/>
                <a:gd name="connsiteX37" fmla="*/ 427512 w 1737444"/>
                <a:gd name="connsiteY37" fmla="*/ 552421 h 2102151"/>
                <a:gd name="connsiteX38" fmla="*/ 409699 w 1737444"/>
                <a:gd name="connsiteY38" fmla="*/ 564297 h 2102151"/>
                <a:gd name="connsiteX39" fmla="*/ 374073 w 1737444"/>
                <a:gd name="connsiteY39" fmla="*/ 576172 h 2102151"/>
                <a:gd name="connsiteX40" fmla="*/ 332509 w 1737444"/>
                <a:gd name="connsiteY40" fmla="*/ 593985 h 2102151"/>
                <a:gd name="connsiteX41" fmla="*/ 296883 w 1737444"/>
                <a:gd name="connsiteY41" fmla="*/ 605860 h 2102151"/>
                <a:gd name="connsiteX42" fmla="*/ 130628 w 1737444"/>
                <a:gd name="connsiteY42" fmla="*/ 617736 h 2102151"/>
                <a:gd name="connsiteX43" fmla="*/ 112815 w 1737444"/>
                <a:gd name="connsiteY43" fmla="*/ 623673 h 2102151"/>
                <a:gd name="connsiteX44" fmla="*/ 100940 w 1737444"/>
                <a:gd name="connsiteY44" fmla="*/ 635549 h 2102151"/>
                <a:gd name="connsiteX45" fmla="*/ 83127 w 1737444"/>
                <a:gd name="connsiteY45" fmla="*/ 671175 h 2102151"/>
                <a:gd name="connsiteX46" fmla="*/ 106878 w 1737444"/>
                <a:gd name="connsiteY46" fmla="*/ 718676 h 2102151"/>
                <a:gd name="connsiteX47" fmla="*/ 124691 w 1737444"/>
                <a:gd name="connsiteY47" fmla="*/ 730551 h 2102151"/>
                <a:gd name="connsiteX48" fmla="*/ 136566 w 1737444"/>
                <a:gd name="connsiteY48" fmla="*/ 766177 h 2102151"/>
                <a:gd name="connsiteX49" fmla="*/ 142504 w 1737444"/>
                <a:gd name="connsiteY49" fmla="*/ 783990 h 2102151"/>
                <a:gd name="connsiteX50" fmla="*/ 154379 w 1737444"/>
                <a:gd name="connsiteY50" fmla="*/ 795866 h 2102151"/>
                <a:gd name="connsiteX51" fmla="*/ 166254 w 1737444"/>
                <a:gd name="connsiteY51" fmla="*/ 831492 h 2102151"/>
                <a:gd name="connsiteX52" fmla="*/ 172192 w 1737444"/>
                <a:gd name="connsiteY52" fmla="*/ 849305 h 2102151"/>
                <a:gd name="connsiteX53" fmla="*/ 178130 w 1737444"/>
                <a:gd name="connsiteY53" fmla="*/ 873055 h 2102151"/>
                <a:gd name="connsiteX54" fmla="*/ 190005 w 1737444"/>
                <a:gd name="connsiteY54" fmla="*/ 908681 h 2102151"/>
                <a:gd name="connsiteX55" fmla="*/ 195943 w 1737444"/>
                <a:gd name="connsiteY55" fmla="*/ 944307 h 2102151"/>
                <a:gd name="connsiteX56" fmla="*/ 190005 w 1737444"/>
                <a:gd name="connsiteY56" fmla="*/ 1063060 h 2102151"/>
                <a:gd name="connsiteX57" fmla="*/ 166254 w 1737444"/>
                <a:gd name="connsiteY57" fmla="*/ 1116499 h 2102151"/>
                <a:gd name="connsiteX58" fmla="*/ 154379 w 1737444"/>
                <a:gd name="connsiteY58" fmla="*/ 1128375 h 2102151"/>
                <a:gd name="connsiteX59" fmla="*/ 136566 w 1737444"/>
                <a:gd name="connsiteY59" fmla="*/ 1164001 h 2102151"/>
                <a:gd name="connsiteX60" fmla="*/ 118753 w 1737444"/>
                <a:gd name="connsiteY60" fmla="*/ 1181814 h 2102151"/>
                <a:gd name="connsiteX61" fmla="*/ 100940 w 1737444"/>
                <a:gd name="connsiteY61" fmla="*/ 1217440 h 2102151"/>
                <a:gd name="connsiteX62" fmla="*/ 95002 w 1737444"/>
                <a:gd name="connsiteY62" fmla="*/ 1235253 h 2102151"/>
                <a:gd name="connsiteX63" fmla="*/ 71252 w 1737444"/>
                <a:gd name="connsiteY63" fmla="*/ 1270879 h 2102151"/>
                <a:gd name="connsiteX64" fmla="*/ 53439 w 1737444"/>
                <a:gd name="connsiteY64" fmla="*/ 1306505 h 2102151"/>
                <a:gd name="connsiteX65" fmla="*/ 47501 w 1737444"/>
                <a:gd name="connsiteY65" fmla="*/ 1324318 h 2102151"/>
                <a:gd name="connsiteX66" fmla="*/ 35626 w 1737444"/>
                <a:gd name="connsiteY66" fmla="*/ 1348068 h 2102151"/>
                <a:gd name="connsiteX67" fmla="*/ 23751 w 1737444"/>
                <a:gd name="connsiteY67" fmla="*/ 1383694 h 2102151"/>
                <a:gd name="connsiteX68" fmla="*/ 11875 w 1737444"/>
                <a:gd name="connsiteY68" fmla="*/ 1419320 h 2102151"/>
                <a:gd name="connsiteX69" fmla="*/ 5938 w 1737444"/>
                <a:gd name="connsiteY69" fmla="*/ 1437133 h 2102151"/>
                <a:gd name="connsiteX70" fmla="*/ 0 w 1737444"/>
                <a:gd name="connsiteY70" fmla="*/ 1454946 h 2102151"/>
                <a:gd name="connsiteX71" fmla="*/ 5938 w 1737444"/>
                <a:gd name="connsiteY71" fmla="*/ 1549949 h 2102151"/>
                <a:gd name="connsiteX72" fmla="*/ 11875 w 1737444"/>
                <a:gd name="connsiteY72" fmla="*/ 1597450 h 2102151"/>
                <a:gd name="connsiteX73" fmla="*/ 59377 w 1737444"/>
                <a:gd name="connsiteY73" fmla="*/ 1621201 h 2102151"/>
                <a:gd name="connsiteX74" fmla="*/ 95002 w 1737444"/>
                <a:gd name="connsiteY74" fmla="*/ 1633076 h 2102151"/>
                <a:gd name="connsiteX75" fmla="*/ 112815 w 1737444"/>
                <a:gd name="connsiteY75" fmla="*/ 1639014 h 2102151"/>
                <a:gd name="connsiteX76" fmla="*/ 130628 w 1737444"/>
                <a:gd name="connsiteY76" fmla="*/ 1650889 h 2102151"/>
                <a:gd name="connsiteX77" fmla="*/ 207818 w 1737444"/>
                <a:gd name="connsiteY77" fmla="*/ 1662764 h 2102151"/>
                <a:gd name="connsiteX78" fmla="*/ 279070 w 1737444"/>
                <a:gd name="connsiteY78" fmla="*/ 1674640 h 2102151"/>
                <a:gd name="connsiteX79" fmla="*/ 338447 w 1737444"/>
                <a:gd name="connsiteY79" fmla="*/ 1692453 h 2102151"/>
                <a:gd name="connsiteX80" fmla="*/ 356260 w 1737444"/>
                <a:gd name="connsiteY80" fmla="*/ 1704328 h 2102151"/>
                <a:gd name="connsiteX81" fmla="*/ 374073 w 1737444"/>
                <a:gd name="connsiteY81" fmla="*/ 1710266 h 2102151"/>
                <a:gd name="connsiteX82" fmla="*/ 391886 w 1737444"/>
                <a:gd name="connsiteY82" fmla="*/ 1722141 h 2102151"/>
                <a:gd name="connsiteX83" fmla="*/ 409699 w 1737444"/>
                <a:gd name="connsiteY83" fmla="*/ 1728079 h 2102151"/>
                <a:gd name="connsiteX84" fmla="*/ 451262 w 1737444"/>
                <a:gd name="connsiteY84" fmla="*/ 1745892 h 2102151"/>
                <a:gd name="connsiteX85" fmla="*/ 480951 w 1737444"/>
                <a:gd name="connsiteY85" fmla="*/ 1769642 h 2102151"/>
                <a:gd name="connsiteX86" fmla="*/ 492826 w 1737444"/>
                <a:gd name="connsiteY86" fmla="*/ 1781518 h 2102151"/>
                <a:gd name="connsiteX87" fmla="*/ 510639 w 1737444"/>
                <a:gd name="connsiteY87" fmla="*/ 1787455 h 2102151"/>
                <a:gd name="connsiteX88" fmla="*/ 552202 w 1737444"/>
                <a:gd name="connsiteY88" fmla="*/ 1834957 h 2102151"/>
                <a:gd name="connsiteX89" fmla="*/ 587828 w 1737444"/>
                <a:gd name="connsiteY89" fmla="*/ 1882458 h 2102151"/>
                <a:gd name="connsiteX90" fmla="*/ 593766 w 1737444"/>
                <a:gd name="connsiteY90" fmla="*/ 1900271 h 2102151"/>
                <a:gd name="connsiteX91" fmla="*/ 617517 w 1737444"/>
                <a:gd name="connsiteY91" fmla="*/ 1929959 h 2102151"/>
                <a:gd name="connsiteX92" fmla="*/ 623454 w 1737444"/>
                <a:gd name="connsiteY92" fmla="*/ 1947772 h 2102151"/>
                <a:gd name="connsiteX93" fmla="*/ 635330 w 1737444"/>
                <a:gd name="connsiteY93" fmla="*/ 1959647 h 2102151"/>
                <a:gd name="connsiteX94" fmla="*/ 647205 w 1737444"/>
                <a:gd name="connsiteY94" fmla="*/ 1977460 h 2102151"/>
                <a:gd name="connsiteX95" fmla="*/ 659080 w 1737444"/>
                <a:gd name="connsiteY95" fmla="*/ 1989336 h 2102151"/>
                <a:gd name="connsiteX96" fmla="*/ 688769 w 1737444"/>
                <a:gd name="connsiteY96" fmla="*/ 2024962 h 2102151"/>
                <a:gd name="connsiteX97" fmla="*/ 718457 w 1737444"/>
                <a:gd name="connsiteY97" fmla="*/ 2078401 h 2102151"/>
                <a:gd name="connsiteX98" fmla="*/ 730332 w 1737444"/>
                <a:gd name="connsiteY98" fmla="*/ 2096214 h 2102151"/>
                <a:gd name="connsiteX99" fmla="*/ 748145 w 1737444"/>
                <a:gd name="connsiteY99" fmla="*/ 2102151 h 2102151"/>
                <a:gd name="connsiteX100" fmla="*/ 760021 w 1737444"/>
                <a:gd name="connsiteY100" fmla="*/ 2090276 h 2102151"/>
                <a:gd name="connsiteX101" fmla="*/ 777834 w 1737444"/>
                <a:gd name="connsiteY101" fmla="*/ 2060588 h 2102151"/>
                <a:gd name="connsiteX102" fmla="*/ 795647 w 1737444"/>
                <a:gd name="connsiteY102" fmla="*/ 2030899 h 2102151"/>
                <a:gd name="connsiteX103" fmla="*/ 807522 w 1737444"/>
                <a:gd name="connsiteY103" fmla="*/ 2013086 h 2102151"/>
                <a:gd name="connsiteX104" fmla="*/ 843148 w 1737444"/>
                <a:gd name="connsiteY104" fmla="*/ 2001211 h 2102151"/>
                <a:gd name="connsiteX105" fmla="*/ 855023 w 1737444"/>
                <a:gd name="connsiteY105" fmla="*/ 1983398 h 2102151"/>
                <a:gd name="connsiteX106" fmla="*/ 849086 w 1737444"/>
                <a:gd name="connsiteY106" fmla="*/ 1941834 h 2102151"/>
                <a:gd name="connsiteX107" fmla="*/ 825335 w 1737444"/>
                <a:gd name="connsiteY107" fmla="*/ 1888396 h 2102151"/>
                <a:gd name="connsiteX108" fmla="*/ 860961 w 1737444"/>
                <a:gd name="connsiteY108" fmla="*/ 1864645 h 2102151"/>
                <a:gd name="connsiteX109" fmla="*/ 890649 w 1737444"/>
                <a:gd name="connsiteY109" fmla="*/ 1834957 h 2102151"/>
                <a:gd name="connsiteX110" fmla="*/ 902525 w 1737444"/>
                <a:gd name="connsiteY110" fmla="*/ 1823081 h 2102151"/>
                <a:gd name="connsiteX111" fmla="*/ 938151 w 1737444"/>
                <a:gd name="connsiteY111" fmla="*/ 1811206 h 2102151"/>
                <a:gd name="connsiteX112" fmla="*/ 961901 w 1737444"/>
                <a:gd name="connsiteY112" fmla="*/ 1745892 h 2102151"/>
                <a:gd name="connsiteX113" fmla="*/ 991589 w 1737444"/>
                <a:gd name="connsiteY113" fmla="*/ 1716203 h 2102151"/>
                <a:gd name="connsiteX114" fmla="*/ 1015340 w 1737444"/>
                <a:gd name="connsiteY114" fmla="*/ 1686515 h 2102151"/>
                <a:gd name="connsiteX115" fmla="*/ 1021278 w 1737444"/>
                <a:gd name="connsiteY115" fmla="*/ 1668702 h 2102151"/>
                <a:gd name="connsiteX116" fmla="*/ 1027215 w 1737444"/>
                <a:gd name="connsiteY116" fmla="*/ 1555886 h 2102151"/>
                <a:gd name="connsiteX117" fmla="*/ 1033153 w 1737444"/>
                <a:gd name="connsiteY117" fmla="*/ 1532136 h 2102151"/>
                <a:gd name="connsiteX118" fmla="*/ 1050966 w 1737444"/>
                <a:gd name="connsiteY118" fmla="*/ 1526198 h 2102151"/>
                <a:gd name="connsiteX119" fmla="*/ 1062841 w 1737444"/>
                <a:gd name="connsiteY119" fmla="*/ 1490572 h 2102151"/>
                <a:gd name="connsiteX120" fmla="*/ 1098467 w 1737444"/>
                <a:gd name="connsiteY120" fmla="*/ 1478697 h 2102151"/>
                <a:gd name="connsiteX121" fmla="*/ 1116280 w 1737444"/>
                <a:gd name="connsiteY121" fmla="*/ 1460884 h 2102151"/>
                <a:gd name="connsiteX122" fmla="*/ 1145969 w 1737444"/>
                <a:gd name="connsiteY122" fmla="*/ 1425258 h 2102151"/>
                <a:gd name="connsiteX123" fmla="*/ 1151906 w 1737444"/>
                <a:gd name="connsiteY123" fmla="*/ 1407445 h 2102151"/>
                <a:gd name="connsiteX124" fmla="*/ 1157844 w 1737444"/>
                <a:gd name="connsiteY124" fmla="*/ 1348068 h 2102151"/>
                <a:gd name="connsiteX125" fmla="*/ 1187532 w 1737444"/>
                <a:gd name="connsiteY125" fmla="*/ 1354006 h 2102151"/>
                <a:gd name="connsiteX126" fmla="*/ 1211283 w 1737444"/>
                <a:gd name="connsiteY126" fmla="*/ 1348068 h 2102151"/>
                <a:gd name="connsiteX127" fmla="*/ 1246909 w 1737444"/>
                <a:gd name="connsiteY127" fmla="*/ 1324318 h 2102151"/>
                <a:gd name="connsiteX128" fmla="*/ 1258784 w 1737444"/>
                <a:gd name="connsiteY128" fmla="*/ 1306505 h 2102151"/>
                <a:gd name="connsiteX129" fmla="*/ 1270660 w 1737444"/>
                <a:gd name="connsiteY129" fmla="*/ 1294629 h 2102151"/>
                <a:gd name="connsiteX130" fmla="*/ 1306286 w 1737444"/>
                <a:gd name="connsiteY130" fmla="*/ 1318380 h 2102151"/>
                <a:gd name="connsiteX131" fmla="*/ 1365662 w 1737444"/>
                <a:gd name="connsiteY131" fmla="*/ 1300567 h 2102151"/>
                <a:gd name="connsiteX132" fmla="*/ 1377538 w 1737444"/>
                <a:gd name="connsiteY132" fmla="*/ 1288692 h 2102151"/>
                <a:gd name="connsiteX133" fmla="*/ 1389413 w 1737444"/>
                <a:gd name="connsiteY133" fmla="*/ 1128375 h 2102151"/>
                <a:gd name="connsiteX134" fmla="*/ 1407226 w 1737444"/>
                <a:gd name="connsiteY134" fmla="*/ 1122437 h 2102151"/>
                <a:gd name="connsiteX135" fmla="*/ 1413164 w 1737444"/>
                <a:gd name="connsiteY135" fmla="*/ 1104624 h 2102151"/>
                <a:gd name="connsiteX136" fmla="*/ 1419101 w 1737444"/>
                <a:gd name="connsiteY136" fmla="*/ 1080873 h 2102151"/>
                <a:gd name="connsiteX137" fmla="*/ 1430977 w 1737444"/>
                <a:gd name="connsiteY137" fmla="*/ 1063060 h 2102151"/>
                <a:gd name="connsiteX138" fmla="*/ 1436914 w 1737444"/>
                <a:gd name="connsiteY138" fmla="*/ 1039310 h 2102151"/>
                <a:gd name="connsiteX139" fmla="*/ 1448789 w 1737444"/>
                <a:gd name="connsiteY139" fmla="*/ 1003684 h 2102151"/>
                <a:gd name="connsiteX140" fmla="*/ 1454727 w 1737444"/>
                <a:gd name="connsiteY140" fmla="*/ 950245 h 2102151"/>
                <a:gd name="connsiteX141" fmla="*/ 1472540 w 1737444"/>
                <a:gd name="connsiteY141" fmla="*/ 914619 h 2102151"/>
                <a:gd name="connsiteX142" fmla="*/ 1490353 w 1737444"/>
                <a:gd name="connsiteY142" fmla="*/ 878993 h 2102151"/>
                <a:gd name="connsiteX143" fmla="*/ 1496291 w 1737444"/>
                <a:gd name="connsiteY143" fmla="*/ 825554 h 2102151"/>
                <a:gd name="connsiteX144" fmla="*/ 1514104 w 1737444"/>
                <a:gd name="connsiteY144" fmla="*/ 837429 h 2102151"/>
                <a:gd name="connsiteX145" fmla="*/ 1520041 w 1737444"/>
                <a:gd name="connsiteY145" fmla="*/ 855242 h 2102151"/>
                <a:gd name="connsiteX146" fmla="*/ 1525979 w 1737444"/>
                <a:gd name="connsiteY146" fmla="*/ 914619 h 2102151"/>
                <a:gd name="connsiteX147" fmla="*/ 1531917 w 1737444"/>
                <a:gd name="connsiteY147" fmla="*/ 932432 h 2102151"/>
                <a:gd name="connsiteX148" fmla="*/ 1567543 w 1737444"/>
                <a:gd name="connsiteY148" fmla="*/ 950245 h 2102151"/>
                <a:gd name="connsiteX149" fmla="*/ 1585356 w 1737444"/>
                <a:gd name="connsiteY149" fmla="*/ 962120 h 2102151"/>
                <a:gd name="connsiteX150" fmla="*/ 1609106 w 1737444"/>
                <a:gd name="connsiteY150" fmla="*/ 956183 h 2102151"/>
                <a:gd name="connsiteX151" fmla="*/ 1638795 w 1737444"/>
                <a:gd name="connsiteY151" fmla="*/ 926494 h 2102151"/>
                <a:gd name="connsiteX152" fmla="*/ 1638795 w 1737444"/>
                <a:gd name="connsiteY152" fmla="*/ 861180 h 2102151"/>
                <a:gd name="connsiteX153" fmla="*/ 1620982 w 1737444"/>
                <a:gd name="connsiteY153" fmla="*/ 855242 h 2102151"/>
                <a:gd name="connsiteX154" fmla="*/ 1603169 w 1737444"/>
                <a:gd name="connsiteY154" fmla="*/ 801803 h 2102151"/>
                <a:gd name="connsiteX155" fmla="*/ 1573480 w 1737444"/>
                <a:gd name="connsiteY155" fmla="*/ 783990 h 2102151"/>
                <a:gd name="connsiteX156" fmla="*/ 1555667 w 1737444"/>
                <a:gd name="connsiteY156" fmla="*/ 766177 h 2102151"/>
                <a:gd name="connsiteX157" fmla="*/ 1555667 w 1737444"/>
                <a:gd name="connsiteY157" fmla="*/ 665237 h 2102151"/>
                <a:gd name="connsiteX158" fmla="*/ 1561605 w 1737444"/>
                <a:gd name="connsiteY158" fmla="*/ 647424 h 2102151"/>
                <a:gd name="connsiteX159" fmla="*/ 1585356 w 1737444"/>
                <a:gd name="connsiteY159" fmla="*/ 570234 h 2102151"/>
                <a:gd name="connsiteX160" fmla="*/ 1603169 w 1737444"/>
                <a:gd name="connsiteY160" fmla="*/ 558359 h 2102151"/>
                <a:gd name="connsiteX161" fmla="*/ 1638795 w 1737444"/>
                <a:gd name="connsiteY161" fmla="*/ 570234 h 2102151"/>
                <a:gd name="connsiteX162" fmla="*/ 1656608 w 1737444"/>
                <a:gd name="connsiteY162" fmla="*/ 576172 h 2102151"/>
                <a:gd name="connsiteX163" fmla="*/ 1733797 w 1737444"/>
                <a:gd name="connsiteY163" fmla="*/ 570234 h 2102151"/>
                <a:gd name="connsiteX164" fmla="*/ 1727860 w 1737444"/>
                <a:gd name="connsiteY164" fmla="*/ 540546 h 2102151"/>
                <a:gd name="connsiteX165" fmla="*/ 1710047 w 1737444"/>
                <a:gd name="connsiteY165" fmla="*/ 528671 h 2102151"/>
                <a:gd name="connsiteX166" fmla="*/ 1680358 w 1737444"/>
                <a:gd name="connsiteY166" fmla="*/ 510858 h 2102151"/>
                <a:gd name="connsiteX167" fmla="*/ 1668483 w 1737444"/>
                <a:gd name="connsiteY167" fmla="*/ 475232 h 2102151"/>
                <a:gd name="connsiteX168" fmla="*/ 1662545 w 1737444"/>
                <a:gd name="connsiteY168" fmla="*/ 457419 h 2102151"/>
                <a:gd name="connsiteX169" fmla="*/ 1656608 w 1737444"/>
                <a:gd name="connsiteY169" fmla="*/ 427731 h 2102151"/>
                <a:gd name="connsiteX170" fmla="*/ 1638795 w 1737444"/>
                <a:gd name="connsiteY170" fmla="*/ 421793 h 2102151"/>
                <a:gd name="connsiteX171" fmla="*/ 1585356 w 1737444"/>
                <a:gd name="connsiteY171" fmla="*/ 439606 h 2102151"/>
                <a:gd name="connsiteX172" fmla="*/ 1591293 w 1737444"/>
                <a:gd name="connsiteY172" fmla="*/ 481170 h 2102151"/>
                <a:gd name="connsiteX173" fmla="*/ 1597231 w 1737444"/>
                <a:gd name="connsiteY173" fmla="*/ 498983 h 2102151"/>
                <a:gd name="connsiteX174" fmla="*/ 1537854 w 1737444"/>
                <a:gd name="connsiteY174" fmla="*/ 510858 h 2102151"/>
                <a:gd name="connsiteX175" fmla="*/ 1502228 w 1737444"/>
                <a:gd name="connsiteY175" fmla="*/ 498983 h 2102151"/>
                <a:gd name="connsiteX176" fmla="*/ 1496291 w 1737444"/>
                <a:gd name="connsiteY176" fmla="*/ 481170 h 2102151"/>
                <a:gd name="connsiteX177" fmla="*/ 1514104 w 1737444"/>
                <a:gd name="connsiteY177" fmla="*/ 475232 h 2102151"/>
                <a:gd name="connsiteX178" fmla="*/ 1543792 w 1737444"/>
                <a:gd name="connsiteY178" fmla="*/ 451481 h 2102151"/>
                <a:gd name="connsiteX179" fmla="*/ 1555667 w 1737444"/>
                <a:gd name="connsiteY179" fmla="*/ 433668 h 2102151"/>
                <a:gd name="connsiteX180" fmla="*/ 1549730 w 1737444"/>
                <a:gd name="connsiteY180" fmla="*/ 415855 h 2102151"/>
                <a:gd name="connsiteX181" fmla="*/ 1525979 w 1737444"/>
                <a:gd name="connsiteY181" fmla="*/ 409918 h 2102151"/>
                <a:gd name="connsiteX182" fmla="*/ 1496291 w 1737444"/>
                <a:gd name="connsiteY182" fmla="*/ 403980 h 2102151"/>
                <a:gd name="connsiteX183" fmla="*/ 1478478 w 1737444"/>
                <a:gd name="connsiteY183" fmla="*/ 392105 h 2102151"/>
                <a:gd name="connsiteX184" fmla="*/ 1442852 w 1737444"/>
                <a:gd name="connsiteY184" fmla="*/ 380229 h 2102151"/>
                <a:gd name="connsiteX185" fmla="*/ 1436914 w 1737444"/>
                <a:gd name="connsiteY185" fmla="*/ 362416 h 2102151"/>
                <a:gd name="connsiteX186" fmla="*/ 1430977 w 1737444"/>
                <a:gd name="connsiteY186" fmla="*/ 338666 h 2102151"/>
                <a:gd name="connsiteX187" fmla="*/ 1401288 w 1737444"/>
                <a:gd name="connsiteY187" fmla="*/ 314915 h 2102151"/>
                <a:gd name="connsiteX188" fmla="*/ 1395351 w 1737444"/>
                <a:gd name="connsiteY188" fmla="*/ 297102 h 2102151"/>
                <a:gd name="connsiteX189" fmla="*/ 1383475 w 1737444"/>
                <a:gd name="connsiteY189" fmla="*/ 285227 h 2102151"/>
                <a:gd name="connsiteX190" fmla="*/ 1401288 w 1737444"/>
                <a:gd name="connsiteY190" fmla="*/ 219912 h 2102151"/>
                <a:gd name="connsiteX191" fmla="*/ 1419101 w 1737444"/>
                <a:gd name="connsiteY191" fmla="*/ 208037 h 2102151"/>
                <a:gd name="connsiteX192" fmla="*/ 1430977 w 1737444"/>
                <a:gd name="connsiteY192" fmla="*/ 184286 h 2102151"/>
                <a:gd name="connsiteX193" fmla="*/ 1442852 w 1737444"/>
                <a:gd name="connsiteY193" fmla="*/ 166473 h 2102151"/>
                <a:gd name="connsiteX194" fmla="*/ 1448789 w 1737444"/>
                <a:gd name="connsiteY194" fmla="*/ 148660 h 2102151"/>
                <a:gd name="connsiteX195" fmla="*/ 1442852 w 1737444"/>
                <a:gd name="connsiteY195" fmla="*/ 130847 h 2102151"/>
                <a:gd name="connsiteX196" fmla="*/ 1454727 w 1737444"/>
                <a:gd name="connsiteY196" fmla="*/ 95221 h 2102151"/>
                <a:gd name="connsiteX197" fmla="*/ 1466602 w 1737444"/>
                <a:gd name="connsiteY197" fmla="*/ 47720 h 2102151"/>
                <a:gd name="connsiteX198" fmla="*/ 1460665 w 1737444"/>
                <a:gd name="connsiteY198" fmla="*/ 18032 h 2102151"/>
                <a:gd name="connsiteX199" fmla="*/ 1448789 w 1737444"/>
                <a:gd name="connsiteY199" fmla="*/ 6157 h 2102151"/>
                <a:gd name="connsiteX200" fmla="*/ 1436914 w 1737444"/>
                <a:gd name="connsiteY200" fmla="*/ 23970 h 2102151"/>
                <a:gd name="connsiteX201" fmla="*/ 1454727 w 1737444"/>
                <a:gd name="connsiteY201" fmla="*/ 219 h 210215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737444" h="2102151">
                  <a:moveTo>
                    <a:pt x="1454727" y="219"/>
                  </a:moveTo>
                  <a:cubicBezTo>
                    <a:pt x="1452748" y="3188"/>
                    <a:pt x="1457097" y="1709"/>
                    <a:pt x="1425039" y="41783"/>
                  </a:cubicBezTo>
                  <a:cubicBezTo>
                    <a:pt x="1420581" y="47355"/>
                    <a:pt x="1418736" y="55138"/>
                    <a:pt x="1413164" y="59596"/>
                  </a:cubicBezTo>
                  <a:cubicBezTo>
                    <a:pt x="1408277" y="63506"/>
                    <a:pt x="1401289" y="63554"/>
                    <a:pt x="1395351" y="65533"/>
                  </a:cubicBezTo>
                  <a:cubicBezTo>
                    <a:pt x="1391392" y="69491"/>
                    <a:pt x="1388275" y="74528"/>
                    <a:pt x="1383475" y="77408"/>
                  </a:cubicBezTo>
                  <a:cubicBezTo>
                    <a:pt x="1373465" y="83414"/>
                    <a:pt x="1343780" y="87155"/>
                    <a:pt x="1335974" y="89284"/>
                  </a:cubicBezTo>
                  <a:cubicBezTo>
                    <a:pt x="1323897" y="92578"/>
                    <a:pt x="1312223" y="97201"/>
                    <a:pt x="1300348" y="101159"/>
                  </a:cubicBezTo>
                  <a:cubicBezTo>
                    <a:pt x="1294410" y="103138"/>
                    <a:pt x="1288607" y="105579"/>
                    <a:pt x="1282535" y="107097"/>
                  </a:cubicBezTo>
                  <a:cubicBezTo>
                    <a:pt x="1274618" y="109076"/>
                    <a:pt x="1266600" y="110689"/>
                    <a:pt x="1258784" y="113034"/>
                  </a:cubicBezTo>
                  <a:cubicBezTo>
                    <a:pt x="1246794" y="116631"/>
                    <a:pt x="1235433" y="122455"/>
                    <a:pt x="1223158" y="124910"/>
                  </a:cubicBezTo>
                  <a:cubicBezTo>
                    <a:pt x="1213262" y="126889"/>
                    <a:pt x="1203206" y="128192"/>
                    <a:pt x="1193470" y="130847"/>
                  </a:cubicBezTo>
                  <a:cubicBezTo>
                    <a:pt x="1181393" y="134141"/>
                    <a:pt x="1157844" y="142723"/>
                    <a:pt x="1157844" y="142723"/>
                  </a:cubicBezTo>
                  <a:cubicBezTo>
                    <a:pt x="1135902" y="175637"/>
                    <a:pt x="1158524" y="149602"/>
                    <a:pt x="1128156" y="166473"/>
                  </a:cubicBezTo>
                  <a:cubicBezTo>
                    <a:pt x="1115680" y="173404"/>
                    <a:pt x="1104405" y="182307"/>
                    <a:pt x="1092530" y="190224"/>
                  </a:cubicBezTo>
                  <a:cubicBezTo>
                    <a:pt x="1086592" y="194182"/>
                    <a:pt x="1081487" y="199842"/>
                    <a:pt x="1074717" y="202099"/>
                  </a:cubicBezTo>
                  <a:lnTo>
                    <a:pt x="1056904" y="208037"/>
                  </a:lnTo>
                  <a:cubicBezTo>
                    <a:pt x="1034936" y="230003"/>
                    <a:pt x="1049685" y="216808"/>
                    <a:pt x="1009402" y="243663"/>
                  </a:cubicBezTo>
                  <a:cubicBezTo>
                    <a:pt x="1003464" y="247621"/>
                    <a:pt x="996635" y="250492"/>
                    <a:pt x="991589" y="255538"/>
                  </a:cubicBezTo>
                  <a:cubicBezTo>
                    <a:pt x="987631" y="259497"/>
                    <a:pt x="984193" y="264055"/>
                    <a:pt x="979714" y="267414"/>
                  </a:cubicBezTo>
                  <a:cubicBezTo>
                    <a:pt x="968296" y="275977"/>
                    <a:pt x="957934" y="287702"/>
                    <a:pt x="944088" y="291164"/>
                  </a:cubicBezTo>
                  <a:cubicBezTo>
                    <a:pt x="914266" y="298620"/>
                    <a:pt x="928080" y="294521"/>
                    <a:pt x="902525" y="303040"/>
                  </a:cubicBezTo>
                  <a:lnTo>
                    <a:pt x="872836" y="332728"/>
                  </a:lnTo>
                  <a:cubicBezTo>
                    <a:pt x="866898" y="338666"/>
                    <a:pt x="862010" y="345883"/>
                    <a:pt x="855023" y="350541"/>
                  </a:cubicBezTo>
                  <a:cubicBezTo>
                    <a:pt x="849085" y="354499"/>
                    <a:pt x="842782" y="357958"/>
                    <a:pt x="837210" y="362416"/>
                  </a:cubicBezTo>
                  <a:cubicBezTo>
                    <a:pt x="813922" y="381047"/>
                    <a:pt x="838458" y="369918"/>
                    <a:pt x="807522" y="380229"/>
                  </a:cubicBezTo>
                  <a:cubicBezTo>
                    <a:pt x="780695" y="407058"/>
                    <a:pt x="814600" y="376692"/>
                    <a:pt x="760021" y="403980"/>
                  </a:cubicBezTo>
                  <a:cubicBezTo>
                    <a:pt x="752104" y="407938"/>
                    <a:pt x="743955" y="411463"/>
                    <a:pt x="736270" y="415855"/>
                  </a:cubicBezTo>
                  <a:cubicBezTo>
                    <a:pt x="730074" y="419396"/>
                    <a:pt x="724978" y="424833"/>
                    <a:pt x="718457" y="427731"/>
                  </a:cubicBezTo>
                  <a:cubicBezTo>
                    <a:pt x="707018" y="432815"/>
                    <a:pt x="693246" y="432663"/>
                    <a:pt x="682831" y="439606"/>
                  </a:cubicBezTo>
                  <a:cubicBezTo>
                    <a:pt x="631782" y="473638"/>
                    <a:pt x="696371" y="432836"/>
                    <a:pt x="647205" y="457419"/>
                  </a:cubicBezTo>
                  <a:cubicBezTo>
                    <a:pt x="640822" y="460610"/>
                    <a:pt x="634964" y="464836"/>
                    <a:pt x="629392" y="469294"/>
                  </a:cubicBezTo>
                  <a:cubicBezTo>
                    <a:pt x="625021" y="472791"/>
                    <a:pt x="622524" y="478666"/>
                    <a:pt x="617517" y="481170"/>
                  </a:cubicBezTo>
                  <a:cubicBezTo>
                    <a:pt x="606321" y="486768"/>
                    <a:pt x="592306" y="486102"/>
                    <a:pt x="581891" y="493045"/>
                  </a:cubicBezTo>
                  <a:cubicBezTo>
                    <a:pt x="575953" y="497003"/>
                    <a:pt x="570461" y="501729"/>
                    <a:pt x="564078" y="504920"/>
                  </a:cubicBezTo>
                  <a:cubicBezTo>
                    <a:pt x="554099" y="509909"/>
                    <a:pt x="532028" y="513942"/>
                    <a:pt x="522514" y="516796"/>
                  </a:cubicBezTo>
                  <a:cubicBezTo>
                    <a:pt x="504529" y="522191"/>
                    <a:pt x="486888" y="528671"/>
                    <a:pt x="469075" y="534608"/>
                  </a:cubicBezTo>
                  <a:cubicBezTo>
                    <a:pt x="463137" y="536587"/>
                    <a:pt x="456860" y="537747"/>
                    <a:pt x="451262" y="540546"/>
                  </a:cubicBezTo>
                  <a:cubicBezTo>
                    <a:pt x="443345" y="544504"/>
                    <a:pt x="435197" y="548030"/>
                    <a:pt x="427512" y="552421"/>
                  </a:cubicBezTo>
                  <a:cubicBezTo>
                    <a:pt x="421316" y="555962"/>
                    <a:pt x="416220" y="561399"/>
                    <a:pt x="409699" y="564297"/>
                  </a:cubicBezTo>
                  <a:cubicBezTo>
                    <a:pt x="398260" y="569381"/>
                    <a:pt x="384488" y="569229"/>
                    <a:pt x="374073" y="576172"/>
                  </a:cubicBezTo>
                  <a:cubicBezTo>
                    <a:pt x="345813" y="595012"/>
                    <a:pt x="367365" y="583528"/>
                    <a:pt x="332509" y="593985"/>
                  </a:cubicBezTo>
                  <a:cubicBezTo>
                    <a:pt x="320519" y="597582"/>
                    <a:pt x="309324" y="604478"/>
                    <a:pt x="296883" y="605860"/>
                  </a:cubicBezTo>
                  <a:cubicBezTo>
                    <a:pt x="206017" y="615957"/>
                    <a:pt x="261342" y="610856"/>
                    <a:pt x="130628" y="617736"/>
                  </a:cubicBezTo>
                  <a:cubicBezTo>
                    <a:pt x="124690" y="619715"/>
                    <a:pt x="118182" y="620453"/>
                    <a:pt x="112815" y="623673"/>
                  </a:cubicBezTo>
                  <a:cubicBezTo>
                    <a:pt x="108015" y="626553"/>
                    <a:pt x="104437" y="631177"/>
                    <a:pt x="100940" y="635549"/>
                  </a:cubicBezTo>
                  <a:cubicBezTo>
                    <a:pt x="87786" y="651993"/>
                    <a:pt x="89399" y="652361"/>
                    <a:pt x="83127" y="671175"/>
                  </a:cubicBezTo>
                  <a:cubicBezTo>
                    <a:pt x="92560" y="699475"/>
                    <a:pt x="88034" y="703602"/>
                    <a:pt x="106878" y="718676"/>
                  </a:cubicBezTo>
                  <a:cubicBezTo>
                    <a:pt x="112450" y="723134"/>
                    <a:pt x="118753" y="726593"/>
                    <a:pt x="124691" y="730551"/>
                  </a:cubicBezTo>
                  <a:lnTo>
                    <a:pt x="136566" y="766177"/>
                  </a:lnTo>
                  <a:cubicBezTo>
                    <a:pt x="138545" y="772115"/>
                    <a:pt x="138078" y="779564"/>
                    <a:pt x="142504" y="783990"/>
                  </a:cubicBezTo>
                  <a:lnTo>
                    <a:pt x="154379" y="795866"/>
                  </a:lnTo>
                  <a:lnTo>
                    <a:pt x="166254" y="831492"/>
                  </a:lnTo>
                  <a:cubicBezTo>
                    <a:pt x="168233" y="837430"/>
                    <a:pt x="170674" y="843233"/>
                    <a:pt x="172192" y="849305"/>
                  </a:cubicBezTo>
                  <a:cubicBezTo>
                    <a:pt x="174171" y="857222"/>
                    <a:pt x="175785" y="865239"/>
                    <a:pt x="178130" y="873055"/>
                  </a:cubicBezTo>
                  <a:cubicBezTo>
                    <a:pt x="181727" y="885045"/>
                    <a:pt x="187947" y="896334"/>
                    <a:pt x="190005" y="908681"/>
                  </a:cubicBezTo>
                  <a:lnTo>
                    <a:pt x="195943" y="944307"/>
                  </a:lnTo>
                  <a:cubicBezTo>
                    <a:pt x="193964" y="983891"/>
                    <a:pt x="194548" y="1023687"/>
                    <a:pt x="190005" y="1063060"/>
                  </a:cubicBezTo>
                  <a:cubicBezTo>
                    <a:pt x="187783" y="1082320"/>
                    <a:pt x="178284" y="1101461"/>
                    <a:pt x="166254" y="1116499"/>
                  </a:cubicBezTo>
                  <a:cubicBezTo>
                    <a:pt x="162757" y="1120870"/>
                    <a:pt x="157876" y="1124003"/>
                    <a:pt x="154379" y="1128375"/>
                  </a:cubicBezTo>
                  <a:cubicBezTo>
                    <a:pt x="98310" y="1198465"/>
                    <a:pt x="180477" y="1098135"/>
                    <a:pt x="136566" y="1164001"/>
                  </a:cubicBezTo>
                  <a:cubicBezTo>
                    <a:pt x="131908" y="1170988"/>
                    <a:pt x="124691" y="1175876"/>
                    <a:pt x="118753" y="1181814"/>
                  </a:cubicBezTo>
                  <a:cubicBezTo>
                    <a:pt x="103828" y="1226588"/>
                    <a:pt x="123961" y="1171398"/>
                    <a:pt x="100940" y="1217440"/>
                  </a:cubicBezTo>
                  <a:cubicBezTo>
                    <a:pt x="98141" y="1223038"/>
                    <a:pt x="98042" y="1229782"/>
                    <a:pt x="95002" y="1235253"/>
                  </a:cubicBezTo>
                  <a:cubicBezTo>
                    <a:pt x="88071" y="1247729"/>
                    <a:pt x="75766" y="1257339"/>
                    <a:pt x="71252" y="1270879"/>
                  </a:cubicBezTo>
                  <a:cubicBezTo>
                    <a:pt x="56327" y="1315653"/>
                    <a:pt x="76460" y="1260463"/>
                    <a:pt x="53439" y="1306505"/>
                  </a:cubicBezTo>
                  <a:cubicBezTo>
                    <a:pt x="50640" y="1312103"/>
                    <a:pt x="49967" y="1318565"/>
                    <a:pt x="47501" y="1324318"/>
                  </a:cubicBezTo>
                  <a:cubicBezTo>
                    <a:pt x="44014" y="1332453"/>
                    <a:pt x="38913" y="1339850"/>
                    <a:pt x="35626" y="1348068"/>
                  </a:cubicBezTo>
                  <a:cubicBezTo>
                    <a:pt x="30977" y="1359690"/>
                    <a:pt x="27709" y="1371819"/>
                    <a:pt x="23751" y="1383694"/>
                  </a:cubicBezTo>
                  <a:lnTo>
                    <a:pt x="11875" y="1419320"/>
                  </a:lnTo>
                  <a:lnTo>
                    <a:pt x="5938" y="1437133"/>
                  </a:lnTo>
                  <a:lnTo>
                    <a:pt x="0" y="1454946"/>
                  </a:lnTo>
                  <a:cubicBezTo>
                    <a:pt x="1979" y="1486614"/>
                    <a:pt x="3303" y="1518329"/>
                    <a:pt x="5938" y="1549949"/>
                  </a:cubicBezTo>
                  <a:cubicBezTo>
                    <a:pt x="7263" y="1565851"/>
                    <a:pt x="7290" y="1582166"/>
                    <a:pt x="11875" y="1597450"/>
                  </a:cubicBezTo>
                  <a:cubicBezTo>
                    <a:pt x="16481" y="1612802"/>
                    <a:pt x="54490" y="1619572"/>
                    <a:pt x="59377" y="1621201"/>
                  </a:cubicBezTo>
                  <a:lnTo>
                    <a:pt x="95002" y="1633076"/>
                  </a:lnTo>
                  <a:cubicBezTo>
                    <a:pt x="100940" y="1635055"/>
                    <a:pt x="107607" y="1635542"/>
                    <a:pt x="112815" y="1639014"/>
                  </a:cubicBezTo>
                  <a:cubicBezTo>
                    <a:pt x="118753" y="1642972"/>
                    <a:pt x="123946" y="1648383"/>
                    <a:pt x="130628" y="1650889"/>
                  </a:cubicBezTo>
                  <a:cubicBezTo>
                    <a:pt x="144392" y="1656051"/>
                    <a:pt x="200220" y="1661751"/>
                    <a:pt x="207818" y="1662764"/>
                  </a:cubicBezTo>
                  <a:cubicBezTo>
                    <a:pt x="238805" y="1666895"/>
                    <a:pt x="250490" y="1668289"/>
                    <a:pt x="279070" y="1674640"/>
                  </a:cubicBezTo>
                  <a:cubicBezTo>
                    <a:pt x="291521" y="1677407"/>
                    <a:pt x="331041" y="1687516"/>
                    <a:pt x="338447" y="1692453"/>
                  </a:cubicBezTo>
                  <a:cubicBezTo>
                    <a:pt x="344385" y="1696411"/>
                    <a:pt x="349877" y="1701137"/>
                    <a:pt x="356260" y="1704328"/>
                  </a:cubicBezTo>
                  <a:cubicBezTo>
                    <a:pt x="361858" y="1707127"/>
                    <a:pt x="368475" y="1707467"/>
                    <a:pt x="374073" y="1710266"/>
                  </a:cubicBezTo>
                  <a:cubicBezTo>
                    <a:pt x="380456" y="1713457"/>
                    <a:pt x="385503" y="1718950"/>
                    <a:pt x="391886" y="1722141"/>
                  </a:cubicBezTo>
                  <a:cubicBezTo>
                    <a:pt x="397484" y="1724940"/>
                    <a:pt x="404101" y="1725280"/>
                    <a:pt x="409699" y="1728079"/>
                  </a:cubicBezTo>
                  <a:cubicBezTo>
                    <a:pt x="450703" y="1748581"/>
                    <a:pt x="401833" y="1733534"/>
                    <a:pt x="451262" y="1745892"/>
                  </a:cubicBezTo>
                  <a:cubicBezTo>
                    <a:pt x="479946" y="1774573"/>
                    <a:pt x="443487" y="1739670"/>
                    <a:pt x="480951" y="1769642"/>
                  </a:cubicBezTo>
                  <a:cubicBezTo>
                    <a:pt x="485322" y="1773139"/>
                    <a:pt x="488026" y="1778638"/>
                    <a:pt x="492826" y="1781518"/>
                  </a:cubicBezTo>
                  <a:cubicBezTo>
                    <a:pt x="498193" y="1784738"/>
                    <a:pt x="504701" y="1785476"/>
                    <a:pt x="510639" y="1787455"/>
                  </a:cubicBezTo>
                  <a:cubicBezTo>
                    <a:pt x="583908" y="1860727"/>
                    <a:pt x="512915" y="1785849"/>
                    <a:pt x="552202" y="1834957"/>
                  </a:cubicBezTo>
                  <a:cubicBezTo>
                    <a:pt x="568281" y="1855056"/>
                    <a:pt x="575987" y="1846936"/>
                    <a:pt x="587828" y="1882458"/>
                  </a:cubicBezTo>
                  <a:cubicBezTo>
                    <a:pt x="589807" y="1888396"/>
                    <a:pt x="590967" y="1894673"/>
                    <a:pt x="593766" y="1900271"/>
                  </a:cubicBezTo>
                  <a:cubicBezTo>
                    <a:pt x="601257" y="1915254"/>
                    <a:pt x="606470" y="1918913"/>
                    <a:pt x="617517" y="1929959"/>
                  </a:cubicBezTo>
                  <a:cubicBezTo>
                    <a:pt x="619496" y="1935897"/>
                    <a:pt x="620234" y="1942405"/>
                    <a:pt x="623454" y="1947772"/>
                  </a:cubicBezTo>
                  <a:cubicBezTo>
                    <a:pt x="626334" y="1952572"/>
                    <a:pt x="631833" y="1955276"/>
                    <a:pt x="635330" y="1959647"/>
                  </a:cubicBezTo>
                  <a:cubicBezTo>
                    <a:pt x="639788" y="1965219"/>
                    <a:pt x="642747" y="1971888"/>
                    <a:pt x="647205" y="1977460"/>
                  </a:cubicBezTo>
                  <a:cubicBezTo>
                    <a:pt x="650702" y="1981832"/>
                    <a:pt x="655583" y="1984965"/>
                    <a:pt x="659080" y="1989336"/>
                  </a:cubicBezTo>
                  <a:cubicBezTo>
                    <a:pt x="692141" y="2030663"/>
                    <a:pt x="646463" y="1982656"/>
                    <a:pt x="688769" y="2024962"/>
                  </a:cubicBezTo>
                  <a:cubicBezTo>
                    <a:pt x="699219" y="2056316"/>
                    <a:pt x="691234" y="2037566"/>
                    <a:pt x="718457" y="2078401"/>
                  </a:cubicBezTo>
                  <a:cubicBezTo>
                    <a:pt x="722415" y="2084339"/>
                    <a:pt x="723562" y="2093958"/>
                    <a:pt x="730332" y="2096214"/>
                  </a:cubicBezTo>
                  <a:lnTo>
                    <a:pt x="748145" y="2102151"/>
                  </a:lnTo>
                  <a:cubicBezTo>
                    <a:pt x="752104" y="2098193"/>
                    <a:pt x="757141" y="2095076"/>
                    <a:pt x="760021" y="2090276"/>
                  </a:cubicBezTo>
                  <a:cubicBezTo>
                    <a:pt x="783145" y="2051737"/>
                    <a:pt x="747743" y="2090677"/>
                    <a:pt x="777834" y="2060588"/>
                  </a:cubicBezTo>
                  <a:cubicBezTo>
                    <a:pt x="788144" y="2029654"/>
                    <a:pt x="777017" y="2054187"/>
                    <a:pt x="795647" y="2030899"/>
                  </a:cubicBezTo>
                  <a:cubicBezTo>
                    <a:pt x="800105" y="2025327"/>
                    <a:pt x="801471" y="2016868"/>
                    <a:pt x="807522" y="2013086"/>
                  </a:cubicBezTo>
                  <a:cubicBezTo>
                    <a:pt x="818137" y="2006452"/>
                    <a:pt x="843148" y="2001211"/>
                    <a:pt x="843148" y="2001211"/>
                  </a:cubicBezTo>
                  <a:cubicBezTo>
                    <a:pt x="847106" y="1995273"/>
                    <a:pt x="854313" y="1990499"/>
                    <a:pt x="855023" y="1983398"/>
                  </a:cubicBezTo>
                  <a:cubicBezTo>
                    <a:pt x="856416" y="1969472"/>
                    <a:pt x="852233" y="1955471"/>
                    <a:pt x="849086" y="1941834"/>
                  </a:cubicBezTo>
                  <a:cubicBezTo>
                    <a:pt x="841605" y="1909415"/>
                    <a:pt x="840362" y="1910936"/>
                    <a:pt x="825335" y="1888396"/>
                  </a:cubicBezTo>
                  <a:cubicBezTo>
                    <a:pt x="837210" y="1880479"/>
                    <a:pt x="853044" y="1876520"/>
                    <a:pt x="860961" y="1864645"/>
                  </a:cubicBezTo>
                  <a:cubicBezTo>
                    <a:pt x="881318" y="1834108"/>
                    <a:pt x="862374" y="1857577"/>
                    <a:pt x="890649" y="1834957"/>
                  </a:cubicBezTo>
                  <a:cubicBezTo>
                    <a:pt x="895021" y="1831460"/>
                    <a:pt x="897518" y="1825585"/>
                    <a:pt x="902525" y="1823081"/>
                  </a:cubicBezTo>
                  <a:cubicBezTo>
                    <a:pt x="913721" y="1817483"/>
                    <a:pt x="938151" y="1811206"/>
                    <a:pt x="938151" y="1811206"/>
                  </a:cubicBezTo>
                  <a:cubicBezTo>
                    <a:pt x="973216" y="1776141"/>
                    <a:pt x="943580" y="1813068"/>
                    <a:pt x="961901" y="1745892"/>
                  </a:cubicBezTo>
                  <a:cubicBezTo>
                    <a:pt x="966871" y="1727668"/>
                    <a:pt x="978703" y="1726512"/>
                    <a:pt x="991589" y="1716203"/>
                  </a:cubicBezTo>
                  <a:cubicBezTo>
                    <a:pt x="1000796" y="1708837"/>
                    <a:pt x="1010194" y="1696806"/>
                    <a:pt x="1015340" y="1686515"/>
                  </a:cubicBezTo>
                  <a:cubicBezTo>
                    <a:pt x="1018139" y="1680917"/>
                    <a:pt x="1019299" y="1674640"/>
                    <a:pt x="1021278" y="1668702"/>
                  </a:cubicBezTo>
                  <a:cubicBezTo>
                    <a:pt x="1023257" y="1631097"/>
                    <a:pt x="1023953" y="1593402"/>
                    <a:pt x="1027215" y="1555886"/>
                  </a:cubicBezTo>
                  <a:cubicBezTo>
                    <a:pt x="1027922" y="1547756"/>
                    <a:pt x="1028055" y="1538508"/>
                    <a:pt x="1033153" y="1532136"/>
                  </a:cubicBezTo>
                  <a:cubicBezTo>
                    <a:pt x="1037063" y="1527249"/>
                    <a:pt x="1045028" y="1528177"/>
                    <a:pt x="1050966" y="1526198"/>
                  </a:cubicBezTo>
                  <a:cubicBezTo>
                    <a:pt x="1054924" y="1514323"/>
                    <a:pt x="1050966" y="1494530"/>
                    <a:pt x="1062841" y="1490572"/>
                  </a:cubicBezTo>
                  <a:lnTo>
                    <a:pt x="1098467" y="1478697"/>
                  </a:lnTo>
                  <a:cubicBezTo>
                    <a:pt x="1104405" y="1472759"/>
                    <a:pt x="1110815" y="1467260"/>
                    <a:pt x="1116280" y="1460884"/>
                  </a:cubicBezTo>
                  <a:cubicBezTo>
                    <a:pt x="1158613" y="1411495"/>
                    <a:pt x="1115124" y="1456100"/>
                    <a:pt x="1145969" y="1425258"/>
                  </a:cubicBezTo>
                  <a:cubicBezTo>
                    <a:pt x="1147948" y="1419320"/>
                    <a:pt x="1150954" y="1413631"/>
                    <a:pt x="1151906" y="1407445"/>
                  </a:cubicBezTo>
                  <a:cubicBezTo>
                    <a:pt x="1154930" y="1387785"/>
                    <a:pt x="1146810" y="1364618"/>
                    <a:pt x="1157844" y="1348068"/>
                  </a:cubicBezTo>
                  <a:cubicBezTo>
                    <a:pt x="1163442" y="1339671"/>
                    <a:pt x="1177636" y="1352027"/>
                    <a:pt x="1187532" y="1354006"/>
                  </a:cubicBezTo>
                  <a:cubicBezTo>
                    <a:pt x="1195449" y="1352027"/>
                    <a:pt x="1203984" y="1351718"/>
                    <a:pt x="1211283" y="1348068"/>
                  </a:cubicBezTo>
                  <a:cubicBezTo>
                    <a:pt x="1224049" y="1341685"/>
                    <a:pt x="1246909" y="1324318"/>
                    <a:pt x="1246909" y="1324318"/>
                  </a:cubicBezTo>
                  <a:cubicBezTo>
                    <a:pt x="1250867" y="1318380"/>
                    <a:pt x="1254326" y="1312077"/>
                    <a:pt x="1258784" y="1306505"/>
                  </a:cubicBezTo>
                  <a:cubicBezTo>
                    <a:pt x="1262281" y="1302133"/>
                    <a:pt x="1265229" y="1293271"/>
                    <a:pt x="1270660" y="1294629"/>
                  </a:cubicBezTo>
                  <a:cubicBezTo>
                    <a:pt x="1284506" y="1298090"/>
                    <a:pt x="1306286" y="1318380"/>
                    <a:pt x="1306286" y="1318380"/>
                  </a:cubicBezTo>
                  <a:cubicBezTo>
                    <a:pt x="1334993" y="1313595"/>
                    <a:pt x="1342649" y="1315908"/>
                    <a:pt x="1365662" y="1300567"/>
                  </a:cubicBezTo>
                  <a:cubicBezTo>
                    <a:pt x="1370320" y="1297462"/>
                    <a:pt x="1373579" y="1292650"/>
                    <a:pt x="1377538" y="1288692"/>
                  </a:cubicBezTo>
                  <a:cubicBezTo>
                    <a:pt x="1402965" y="1212403"/>
                    <a:pt x="1349359" y="1378711"/>
                    <a:pt x="1389413" y="1128375"/>
                  </a:cubicBezTo>
                  <a:cubicBezTo>
                    <a:pt x="1390402" y="1122195"/>
                    <a:pt x="1401288" y="1124416"/>
                    <a:pt x="1407226" y="1122437"/>
                  </a:cubicBezTo>
                  <a:cubicBezTo>
                    <a:pt x="1409205" y="1116499"/>
                    <a:pt x="1411445" y="1110642"/>
                    <a:pt x="1413164" y="1104624"/>
                  </a:cubicBezTo>
                  <a:cubicBezTo>
                    <a:pt x="1415406" y="1096777"/>
                    <a:pt x="1415886" y="1088374"/>
                    <a:pt x="1419101" y="1080873"/>
                  </a:cubicBezTo>
                  <a:cubicBezTo>
                    <a:pt x="1421912" y="1074314"/>
                    <a:pt x="1427018" y="1068998"/>
                    <a:pt x="1430977" y="1063060"/>
                  </a:cubicBezTo>
                  <a:cubicBezTo>
                    <a:pt x="1432956" y="1055143"/>
                    <a:pt x="1434569" y="1047126"/>
                    <a:pt x="1436914" y="1039310"/>
                  </a:cubicBezTo>
                  <a:cubicBezTo>
                    <a:pt x="1440511" y="1027320"/>
                    <a:pt x="1448789" y="1003684"/>
                    <a:pt x="1448789" y="1003684"/>
                  </a:cubicBezTo>
                  <a:cubicBezTo>
                    <a:pt x="1450768" y="985871"/>
                    <a:pt x="1451780" y="967924"/>
                    <a:pt x="1454727" y="950245"/>
                  </a:cubicBezTo>
                  <a:cubicBezTo>
                    <a:pt x="1458458" y="927860"/>
                    <a:pt x="1462283" y="935134"/>
                    <a:pt x="1472540" y="914619"/>
                  </a:cubicBezTo>
                  <a:cubicBezTo>
                    <a:pt x="1497123" y="865453"/>
                    <a:pt x="1456321" y="930042"/>
                    <a:pt x="1490353" y="878993"/>
                  </a:cubicBezTo>
                  <a:cubicBezTo>
                    <a:pt x="1492332" y="861180"/>
                    <a:pt x="1487399" y="841115"/>
                    <a:pt x="1496291" y="825554"/>
                  </a:cubicBezTo>
                  <a:cubicBezTo>
                    <a:pt x="1499832" y="819358"/>
                    <a:pt x="1509646" y="831857"/>
                    <a:pt x="1514104" y="837429"/>
                  </a:cubicBezTo>
                  <a:cubicBezTo>
                    <a:pt x="1518014" y="842316"/>
                    <a:pt x="1518062" y="849304"/>
                    <a:pt x="1520041" y="855242"/>
                  </a:cubicBezTo>
                  <a:cubicBezTo>
                    <a:pt x="1522020" y="875034"/>
                    <a:pt x="1522954" y="894959"/>
                    <a:pt x="1525979" y="914619"/>
                  </a:cubicBezTo>
                  <a:cubicBezTo>
                    <a:pt x="1526931" y="920805"/>
                    <a:pt x="1528007" y="927545"/>
                    <a:pt x="1531917" y="932432"/>
                  </a:cubicBezTo>
                  <a:cubicBezTo>
                    <a:pt x="1543260" y="946611"/>
                    <a:pt x="1553202" y="943074"/>
                    <a:pt x="1567543" y="950245"/>
                  </a:cubicBezTo>
                  <a:cubicBezTo>
                    <a:pt x="1573926" y="953436"/>
                    <a:pt x="1579418" y="958162"/>
                    <a:pt x="1585356" y="962120"/>
                  </a:cubicBezTo>
                  <a:cubicBezTo>
                    <a:pt x="1593273" y="960141"/>
                    <a:pt x="1602316" y="960710"/>
                    <a:pt x="1609106" y="956183"/>
                  </a:cubicBezTo>
                  <a:cubicBezTo>
                    <a:pt x="1620751" y="948420"/>
                    <a:pt x="1638795" y="926494"/>
                    <a:pt x="1638795" y="926494"/>
                  </a:cubicBezTo>
                  <a:cubicBezTo>
                    <a:pt x="1646893" y="902196"/>
                    <a:pt x="1652861" y="892830"/>
                    <a:pt x="1638795" y="861180"/>
                  </a:cubicBezTo>
                  <a:cubicBezTo>
                    <a:pt x="1636253" y="855461"/>
                    <a:pt x="1626920" y="857221"/>
                    <a:pt x="1620982" y="855242"/>
                  </a:cubicBezTo>
                  <a:cubicBezTo>
                    <a:pt x="1593826" y="828088"/>
                    <a:pt x="1623357" y="862367"/>
                    <a:pt x="1603169" y="801803"/>
                  </a:cubicBezTo>
                  <a:cubicBezTo>
                    <a:pt x="1599094" y="789578"/>
                    <a:pt x="1582934" y="787141"/>
                    <a:pt x="1573480" y="783990"/>
                  </a:cubicBezTo>
                  <a:cubicBezTo>
                    <a:pt x="1567542" y="778052"/>
                    <a:pt x="1558322" y="774143"/>
                    <a:pt x="1555667" y="766177"/>
                  </a:cubicBezTo>
                  <a:cubicBezTo>
                    <a:pt x="1545229" y="734862"/>
                    <a:pt x="1549946" y="696705"/>
                    <a:pt x="1555667" y="665237"/>
                  </a:cubicBezTo>
                  <a:cubicBezTo>
                    <a:pt x="1556787" y="659079"/>
                    <a:pt x="1559626" y="653362"/>
                    <a:pt x="1561605" y="647424"/>
                  </a:cubicBezTo>
                  <a:cubicBezTo>
                    <a:pt x="1565202" y="622245"/>
                    <a:pt x="1565510" y="590080"/>
                    <a:pt x="1585356" y="570234"/>
                  </a:cubicBezTo>
                  <a:cubicBezTo>
                    <a:pt x="1590402" y="565188"/>
                    <a:pt x="1597231" y="562317"/>
                    <a:pt x="1603169" y="558359"/>
                  </a:cubicBezTo>
                  <a:lnTo>
                    <a:pt x="1638795" y="570234"/>
                  </a:lnTo>
                  <a:lnTo>
                    <a:pt x="1656608" y="576172"/>
                  </a:lnTo>
                  <a:cubicBezTo>
                    <a:pt x="1682338" y="574193"/>
                    <a:pt x="1710716" y="581775"/>
                    <a:pt x="1733797" y="570234"/>
                  </a:cubicBezTo>
                  <a:cubicBezTo>
                    <a:pt x="1742824" y="565721"/>
                    <a:pt x="1732867" y="549308"/>
                    <a:pt x="1727860" y="540546"/>
                  </a:cubicBezTo>
                  <a:cubicBezTo>
                    <a:pt x="1724320" y="534350"/>
                    <a:pt x="1715619" y="533129"/>
                    <a:pt x="1710047" y="528671"/>
                  </a:cubicBezTo>
                  <a:cubicBezTo>
                    <a:pt x="1686759" y="510042"/>
                    <a:pt x="1711292" y="521170"/>
                    <a:pt x="1680358" y="510858"/>
                  </a:cubicBezTo>
                  <a:lnTo>
                    <a:pt x="1668483" y="475232"/>
                  </a:lnTo>
                  <a:cubicBezTo>
                    <a:pt x="1666504" y="469294"/>
                    <a:pt x="1663772" y="463556"/>
                    <a:pt x="1662545" y="457419"/>
                  </a:cubicBezTo>
                  <a:cubicBezTo>
                    <a:pt x="1660566" y="447523"/>
                    <a:pt x="1662206" y="436128"/>
                    <a:pt x="1656608" y="427731"/>
                  </a:cubicBezTo>
                  <a:cubicBezTo>
                    <a:pt x="1653136" y="422523"/>
                    <a:pt x="1644733" y="423772"/>
                    <a:pt x="1638795" y="421793"/>
                  </a:cubicBezTo>
                  <a:cubicBezTo>
                    <a:pt x="1637664" y="421981"/>
                    <a:pt x="1588567" y="425156"/>
                    <a:pt x="1585356" y="439606"/>
                  </a:cubicBezTo>
                  <a:cubicBezTo>
                    <a:pt x="1582320" y="453268"/>
                    <a:pt x="1588548" y="467446"/>
                    <a:pt x="1591293" y="481170"/>
                  </a:cubicBezTo>
                  <a:cubicBezTo>
                    <a:pt x="1592520" y="487307"/>
                    <a:pt x="1595252" y="493045"/>
                    <a:pt x="1597231" y="498983"/>
                  </a:cubicBezTo>
                  <a:cubicBezTo>
                    <a:pt x="1586204" y="532063"/>
                    <a:pt x="1595856" y="522458"/>
                    <a:pt x="1537854" y="510858"/>
                  </a:cubicBezTo>
                  <a:cubicBezTo>
                    <a:pt x="1525579" y="508403"/>
                    <a:pt x="1502228" y="498983"/>
                    <a:pt x="1502228" y="498983"/>
                  </a:cubicBezTo>
                  <a:cubicBezTo>
                    <a:pt x="1500249" y="493045"/>
                    <a:pt x="1493492" y="486768"/>
                    <a:pt x="1496291" y="481170"/>
                  </a:cubicBezTo>
                  <a:cubicBezTo>
                    <a:pt x="1499090" y="475572"/>
                    <a:pt x="1508506" y="478031"/>
                    <a:pt x="1514104" y="475232"/>
                  </a:cubicBezTo>
                  <a:cubicBezTo>
                    <a:pt x="1524394" y="470087"/>
                    <a:pt x="1536427" y="460688"/>
                    <a:pt x="1543792" y="451481"/>
                  </a:cubicBezTo>
                  <a:cubicBezTo>
                    <a:pt x="1548250" y="445909"/>
                    <a:pt x="1551709" y="439606"/>
                    <a:pt x="1555667" y="433668"/>
                  </a:cubicBezTo>
                  <a:cubicBezTo>
                    <a:pt x="1553688" y="427730"/>
                    <a:pt x="1554617" y="419765"/>
                    <a:pt x="1549730" y="415855"/>
                  </a:cubicBezTo>
                  <a:cubicBezTo>
                    <a:pt x="1543358" y="410757"/>
                    <a:pt x="1533945" y="411688"/>
                    <a:pt x="1525979" y="409918"/>
                  </a:cubicBezTo>
                  <a:cubicBezTo>
                    <a:pt x="1516127" y="407729"/>
                    <a:pt x="1506187" y="405959"/>
                    <a:pt x="1496291" y="403980"/>
                  </a:cubicBezTo>
                  <a:cubicBezTo>
                    <a:pt x="1490353" y="400022"/>
                    <a:pt x="1484999" y="395003"/>
                    <a:pt x="1478478" y="392105"/>
                  </a:cubicBezTo>
                  <a:cubicBezTo>
                    <a:pt x="1467039" y="387021"/>
                    <a:pt x="1442852" y="380229"/>
                    <a:pt x="1442852" y="380229"/>
                  </a:cubicBezTo>
                  <a:cubicBezTo>
                    <a:pt x="1440873" y="374291"/>
                    <a:pt x="1438633" y="368434"/>
                    <a:pt x="1436914" y="362416"/>
                  </a:cubicBezTo>
                  <a:cubicBezTo>
                    <a:pt x="1434672" y="354570"/>
                    <a:pt x="1434626" y="345965"/>
                    <a:pt x="1430977" y="338666"/>
                  </a:cubicBezTo>
                  <a:cubicBezTo>
                    <a:pt x="1426746" y="330205"/>
                    <a:pt x="1407582" y="319111"/>
                    <a:pt x="1401288" y="314915"/>
                  </a:cubicBezTo>
                  <a:cubicBezTo>
                    <a:pt x="1399309" y="308977"/>
                    <a:pt x="1398571" y="302469"/>
                    <a:pt x="1395351" y="297102"/>
                  </a:cubicBezTo>
                  <a:cubicBezTo>
                    <a:pt x="1392471" y="292302"/>
                    <a:pt x="1383982" y="290802"/>
                    <a:pt x="1383475" y="285227"/>
                  </a:cubicBezTo>
                  <a:cubicBezTo>
                    <a:pt x="1380252" y="249771"/>
                    <a:pt x="1379795" y="237107"/>
                    <a:pt x="1401288" y="219912"/>
                  </a:cubicBezTo>
                  <a:cubicBezTo>
                    <a:pt x="1406860" y="215454"/>
                    <a:pt x="1413163" y="211995"/>
                    <a:pt x="1419101" y="208037"/>
                  </a:cubicBezTo>
                  <a:cubicBezTo>
                    <a:pt x="1423060" y="200120"/>
                    <a:pt x="1426585" y="191971"/>
                    <a:pt x="1430977" y="184286"/>
                  </a:cubicBezTo>
                  <a:cubicBezTo>
                    <a:pt x="1434518" y="178090"/>
                    <a:pt x="1439661" y="172856"/>
                    <a:pt x="1442852" y="166473"/>
                  </a:cubicBezTo>
                  <a:cubicBezTo>
                    <a:pt x="1445651" y="160875"/>
                    <a:pt x="1446810" y="154598"/>
                    <a:pt x="1448789" y="148660"/>
                  </a:cubicBezTo>
                  <a:cubicBezTo>
                    <a:pt x="1446810" y="142722"/>
                    <a:pt x="1442161" y="137067"/>
                    <a:pt x="1442852" y="130847"/>
                  </a:cubicBezTo>
                  <a:cubicBezTo>
                    <a:pt x="1444234" y="118406"/>
                    <a:pt x="1452272" y="107496"/>
                    <a:pt x="1454727" y="95221"/>
                  </a:cubicBezTo>
                  <a:cubicBezTo>
                    <a:pt x="1461893" y="59396"/>
                    <a:pt x="1457474" y="75107"/>
                    <a:pt x="1466602" y="47720"/>
                  </a:cubicBezTo>
                  <a:cubicBezTo>
                    <a:pt x="1464623" y="37824"/>
                    <a:pt x="1464640" y="27308"/>
                    <a:pt x="1460665" y="18032"/>
                  </a:cubicBezTo>
                  <a:cubicBezTo>
                    <a:pt x="1458460" y="12886"/>
                    <a:pt x="1454220" y="4799"/>
                    <a:pt x="1448789" y="6157"/>
                  </a:cubicBezTo>
                  <a:cubicBezTo>
                    <a:pt x="1441866" y="7888"/>
                    <a:pt x="1441960" y="18924"/>
                    <a:pt x="1436914" y="23970"/>
                  </a:cubicBezTo>
                  <a:cubicBezTo>
                    <a:pt x="1435515" y="25369"/>
                    <a:pt x="1456706" y="-2750"/>
                    <a:pt x="1454727" y="219"/>
                  </a:cubicBez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5" name="자유형 54"/>
            <p:cNvSpPr/>
            <p:nvPr/>
          </p:nvSpPr>
          <p:spPr bwMode="auto">
            <a:xfrm>
              <a:off x="4619625" y="3217863"/>
              <a:ext cx="1984375" cy="1657350"/>
            </a:xfrm>
            <a:custGeom>
              <a:gdLst>
                <a:gd name="connsiteX0" fmla="*/ 653899 w 1983935"/>
                <a:gd name="connsiteY0" fmla="*/ 0 h 1656608"/>
                <a:gd name="connsiteX1" fmla="*/ 600460 w 1983935"/>
                <a:gd name="connsiteY1" fmla="*/ 5938 h 1656608"/>
                <a:gd name="connsiteX2" fmla="*/ 552959 w 1983935"/>
                <a:gd name="connsiteY2" fmla="*/ 17813 h 1656608"/>
                <a:gd name="connsiteX3" fmla="*/ 511395 w 1983935"/>
                <a:gd name="connsiteY3" fmla="*/ 29688 h 1656608"/>
                <a:gd name="connsiteX4" fmla="*/ 463894 w 1983935"/>
                <a:gd name="connsiteY4" fmla="*/ 53439 h 1656608"/>
                <a:gd name="connsiteX5" fmla="*/ 446081 w 1983935"/>
                <a:gd name="connsiteY5" fmla="*/ 59377 h 1656608"/>
                <a:gd name="connsiteX6" fmla="*/ 428268 w 1983935"/>
                <a:gd name="connsiteY6" fmla="*/ 65314 h 1656608"/>
                <a:gd name="connsiteX7" fmla="*/ 303577 w 1983935"/>
                <a:gd name="connsiteY7" fmla="*/ 83127 h 1656608"/>
                <a:gd name="connsiteX8" fmla="*/ 273888 w 1983935"/>
                <a:gd name="connsiteY8" fmla="*/ 89065 h 1656608"/>
                <a:gd name="connsiteX9" fmla="*/ 238262 w 1983935"/>
                <a:gd name="connsiteY9" fmla="*/ 100940 h 1656608"/>
                <a:gd name="connsiteX10" fmla="*/ 155135 w 1983935"/>
                <a:gd name="connsiteY10" fmla="*/ 106878 h 1656608"/>
                <a:gd name="connsiteX11" fmla="*/ 125447 w 1983935"/>
                <a:gd name="connsiteY11" fmla="*/ 112816 h 1656608"/>
                <a:gd name="connsiteX12" fmla="*/ 83883 w 1983935"/>
                <a:gd name="connsiteY12" fmla="*/ 124691 h 1656608"/>
                <a:gd name="connsiteX13" fmla="*/ 24507 w 1983935"/>
                <a:gd name="connsiteY13" fmla="*/ 130629 h 1656608"/>
                <a:gd name="connsiteX14" fmla="*/ 6694 w 1983935"/>
                <a:gd name="connsiteY14" fmla="*/ 136566 h 1656608"/>
                <a:gd name="connsiteX15" fmla="*/ 756 w 1983935"/>
                <a:gd name="connsiteY15" fmla="*/ 154379 h 1656608"/>
                <a:gd name="connsiteX16" fmla="*/ 60133 w 1983935"/>
                <a:gd name="connsiteY16" fmla="*/ 201881 h 1656608"/>
                <a:gd name="connsiteX17" fmla="*/ 77946 w 1983935"/>
                <a:gd name="connsiteY17" fmla="*/ 219693 h 1656608"/>
                <a:gd name="connsiteX18" fmla="*/ 113572 w 1983935"/>
                <a:gd name="connsiteY18" fmla="*/ 231569 h 1656608"/>
                <a:gd name="connsiteX19" fmla="*/ 131385 w 1983935"/>
                <a:gd name="connsiteY19" fmla="*/ 249382 h 1656608"/>
                <a:gd name="connsiteX20" fmla="*/ 143260 w 1983935"/>
                <a:gd name="connsiteY20" fmla="*/ 267195 h 1656608"/>
                <a:gd name="connsiteX21" fmla="*/ 161073 w 1983935"/>
                <a:gd name="connsiteY21" fmla="*/ 273132 h 1656608"/>
                <a:gd name="connsiteX22" fmla="*/ 178886 w 1983935"/>
                <a:gd name="connsiteY22" fmla="*/ 302821 h 1656608"/>
                <a:gd name="connsiteX23" fmla="*/ 184823 w 1983935"/>
                <a:gd name="connsiteY23" fmla="*/ 320634 h 1656608"/>
                <a:gd name="connsiteX24" fmla="*/ 196699 w 1983935"/>
                <a:gd name="connsiteY24" fmla="*/ 332509 h 1656608"/>
                <a:gd name="connsiteX25" fmla="*/ 208574 w 1983935"/>
                <a:gd name="connsiteY25" fmla="*/ 350322 h 1656608"/>
                <a:gd name="connsiteX26" fmla="*/ 214512 w 1983935"/>
                <a:gd name="connsiteY26" fmla="*/ 368135 h 1656608"/>
                <a:gd name="connsiteX27" fmla="*/ 226387 w 1983935"/>
                <a:gd name="connsiteY27" fmla="*/ 385948 h 1656608"/>
                <a:gd name="connsiteX28" fmla="*/ 238262 w 1983935"/>
                <a:gd name="connsiteY28" fmla="*/ 421574 h 1656608"/>
                <a:gd name="connsiteX29" fmla="*/ 250138 w 1983935"/>
                <a:gd name="connsiteY29" fmla="*/ 469075 h 1656608"/>
                <a:gd name="connsiteX30" fmla="*/ 244200 w 1983935"/>
                <a:gd name="connsiteY30" fmla="*/ 540327 h 1656608"/>
                <a:gd name="connsiteX31" fmla="*/ 220449 w 1983935"/>
                <a:gd name="connsiteY31" fmla="*/ 564078 h 1656608"/>
                <a:gd name="connsiteX32" fmla="*/ 208574 w 1983935"/>
                <a:gd name="connsiteY32" fmla="*/ 581891 h 1656608"/>
                <a:gd name="connsiteX33" fmla="*/ 214512 w 1983935"/>
                <a:gd name="connsiteY33" fmla="*/ 682831 h 1656608"/>
                <a:gd name="connsiteX34" fmla="*/ 250138 w 1983935"/>
                <a:gd name="connsiteY34" fmla="*/ 712519 h 1656608"/>
                <a:gd name="connsiteX35" fmla="*/ 262013 w 1983935"/>
                <a:gd name="connsiteY35" fmla="*/ 724395 h 1656608"/>
                <a:gd name="connsiteX36" fmla="*/ 297639 w 1983935"/>
                <a:gd name="connsiteY36" fmla="*/ 736270 h 1656608"/>
                <a:gd name="connsiteX37" fmla="*/ 333265 w 1983935"/>
                <a:gd name="connsiteY37" fmla="*/ 760021 h 1656608"/>
                <a:gd name="connsiteX38" fmla="*/ 410455 w 1983935"/>
                <a:gd name="connsiteY38" fmla="*/ 777834 h 1656608"/>
                <a:gd name="connsiteX39" fmla="*/ 446081 w 1983935"/>
                <a:gd name="connsiteY39" fmla="*/ 795647 h 1656608"/>
                <a:gd name="connsiteX40" fmla="*/ 452018 w 1983935"/>
                <a:gd name="connsiteY40" fmla="*/ 813460 h 1656608"/>
                <a:gd name="connsiteX41" fmla="*/ 463894 w 1983935"/>
                <a:gd name="connsiteY41" fmla="*/ 825335 h 1656608"/>
                <a:gd name="connsiteX42" fmla="*/ 475769 w 1983935"/>
                <a:gd name="connsiteY42" fmla="*/ 884712 h 1656608"/>
                <a:gd name="connsiteX43" fmla="*/ 487644 w 1983935"/>
                <a:gd name="connsiteY43" fmla="*/ 920338 h 1656608"/>
                <a:gd name="connsiteX44" fmla="*/ 493582 w 1983935"/>
                <a:gd name="connsiteY44" fmla="*/ 938151 h 1656608"/>
                <a:gd name="connsiteX45" fmla="*/ 499520 w 1983935"/>
                <a:gd name="connsiteY45" fmla="*/ 955964 h 1656608"/>
                <a:gd name="connsiteX46" fmla="*/ 493582 w 1983935"/>
                <a:gd name="connsiteY46" fmla="*/ 1056904 h 1656608"/>
                <a:gd name="connsiteX47" fmla="*/ 487644 w 1983935"/>
                <a:gd name="connsiteY47" fmla="*/ 1074717 h 1656608"/>
                <a:gd name="connsiteX48" fmla="*/ 481707 w 1983935"/>
                <a:gd name="connsiteY48" fmla="*/ 1098468 h 1656608"/>
                <a:gd name="connsiteX49" fmla="*/ 481707 w 1983935"/>
                <a:gd name="connsiteY49" fmla="*/ 1531917 h 1656608"/>
                <a:gd name="connsiteX50" fmla="*/ 493582 w 1983935"/>
                <a:gd name="connsiteY50" fmla="*/ 1585356 h 1656608"/>
                <a:gd name="connsiteX51" fmla="*/ 499520 w 1983935"/>
                <a:gd name="connsiteY51" fmla="*/ 1620982 h 1656608"/>
                <a:gd name="connsiteX52" fmla="*/ 517333 w 1983935"/>
                <a:gd name="connsiteY52" fmla="*/ 1650670 h 1656608"/>
                <a:gd name="connsiteX53" fmla="*/ 535146 w 1983935"/>
                <a:gd name="connsiteY53" fmla="*/ 1656608 h 1656608"/>
                <a:gd name="connsiteX54" fmla="*/ 636086 w 1983935"/>
                <a:gd name="connsiteY54" fmla="*/ 1650670 h 1656608"/>
                <a:gd name="connsiteX55" fmla="*/ 671712 w 1983935"/>
                <a:gd name="connsiteY55" fmla="*/ 1638795 h 1656608"/>
                <a:gd name="connsiteX56" fmla="*/ 713275 w 1983935"/>
                <a:gd name="connsiteY56" fmla="*/ 1626919 h 1656608"/>
                <a:gd name="connsiteX57" fmla="*/ 719213 w 1983935"/>
                <a:gd name="connsiteY57" fmla="*/ 1543792 h 1656608"/>
                <a:gd name="connsiteX58" fmla="*/ 742964 w 1983935"/>
                <a:gd name="connsiteY58" fmla="*/ 1537855 h 1656608"/>
                <a:gd name="connsiteX59" fmla="*/ 754839 w 1983935"/>
                <a:gd name="connsiteY59" fmla="*/ 1525979 h 1656608"/>
                <a:gd name="connsiteX60" fmla="*/ 790465 w 1983935"/>
                <a:gd name="connsiteY60" fmla="*/ 1514104 h 1656608"/>
                <a:gd name="connsiteX61" fmla="*/ 808278 w 1983935"/>
                <a:gd name="connsiteY61" fmla="*/ 1508166 h 1656608"/>
                <a:gd name="connsiteX62" fmla="*/ 832029 w 1983935"/>
                <a:gd name="connsiteY62" fmla="*/ 1496291 h 1656608"/>
                <a:gd name="connsiteX63" fmla="*/ 843904 w 1983935"/>
                <a:gd name="connsiteY63" fmla="*/ 1478478 h 1656608"/>
                <a:gd name="connsiteX64" fmla="*/ 861717 w 1983935"/>
                <a:gd name="connsiteY64" fmla="*/ 1472540 h 1656608"/>
                <a:gd name="connsiteX65" fmla="*/ 903281 w 1983935"/>
                <a:gd name="connsiteY65" fmla="*/ 1454727 h 1656608"/>
                <a:gd name="connsiteX66" fmla="*/ 921094 w 1983935"/>
                <a:gd name="connsiteY66" fmla="*/ 1419101 h 1656608"/>
                <a:gd name="connsiteX67" fmla="*/ 927031 w 1983935"/>
                <a:gd name="connsiteY67" fmla="*/ 1377538 h 1656608"/>
                <a:gd name="connsiteX68" fmla="*/ 944844 w 1983935"/>
                <a:gd name="connsiteY68" fmla="*/ 1371600 h 1656608"/>
                <a:gd name="connsiteX69" fmla="*/ 992346 w 1983935"/>
                <a:gd name="connsiteY69" fmla="*/ 1365662 h 1656608"/>
                <a:gd name="connsiteX70" fmla="*/ 1004221 w 1983935"/>
                <a:gd name="connsiteY70" fmla="*/ 1347849 h 1656608"/>
                <a:gd name="connsiteX71" fmla="*/ 1051722 w 1983935"/>
                <a:gd name="connsiteY71" fmla="*/ 1335974 h 1656608"/>
                <a:gd name="connsiteX72" fmla="*/ 1063598 w 1983935"/>
                <a:gd name="connsiteY72" fmla="*/ 1324099 h 1656608"/>
                <a:gd name="connsiteX73" fmla="*/ 1122974 w 1983935"/>
                <a:gd name="connsiteY73" fmla="*/ 1324099 h 1656608"/>
                <a:gd name="connsiteX74" fmla="*/ 1140787 w 1983935"/>
                <a:gd name="connsiteY74" fmla="*/ 1341912 h 1656608"/>
                <a:gd name="connsiteX75" fmla="*/ 1241727 w 1983935"/>
                <a:gd name="connsiteY75" fmla="*/ 1341912 h 1656608"/>
                <a:gd name="connsiteX76" fmla="*/ 1277353 w 1983935"/>
                <a:gd name="connsiteY76" fmla="*/ 1324099 h 1656608"/>
                <a:gd name="connsiteX77" fmla="*/ 1295166 w 1983935"/>
                <a:gd name="connsiteY77" fmla="*/ 1330036 h 1656608"/>
                <a:gd name="connsiteX78" fmla="*/ 1354543 w 1983935"/>
                <a:gd name="connsiteY78" fmla="*/ 1324099 h 1656608"/>
                <a:gd name="connsiteX79" fmla="*/ 1366418 w 1983935"/>
                <a:gd name="connsiteY79" fmla="*/ 1312223 h 1656608"/>
                <a:gd name="connsiteX80" fmla="*/ 1384231 w 1983935"/>
                <a:gd name="connsiteY80" fmla="*/ 1306286 h 1656608"/>
                <a:gd name="connsiteX81" fmla="*/ 1455483 w 1983935"/>
                <a:gd name="connsiteY81" fmla="*/ 1300348 h 1656608"/>
                <a:gd name="connsiteX82" fmla="*/ 1497047 w 1983935"/>
                <a:gd name="connsiteY82" fmla="*/ 1294410 h 1656608"/>
                <a:gd name="connsiteX83" fmla="*/ 1514860 w 1983935"/>
                <a:gd name="connsiteY83" fmla="*/ 1288473 h 1656608"/>
                <a:gd name="connsiteX84" fmla="*/ 1556423 w 1983935"/>
                <a:gd name="connsiteY84" fmla="*/ 1270660 h 1656608"/>
                <a:gd name="connsiteX85" fmla="*/ 1621738 w 1983935"/>
                <a:gd name="connsiteY85" fmla="*/ 1264722 h 1656608"/>
                <a:gd name="connsiteX86" fmla="*/ 1645488 w 1983935"/>
                <a:gd name="connsiteY86" fmla="*/ 1252847 h 1656608"/>
                <a:gd name="connsiteX87" fmla="*/ 1663301 w 1983935"/>
                <a:gd name="connsiteY87" fmla="*/ 1246909 h 1656608"/>
                <a:gd name="connsiteX88" fmla="*/ 1669239 w 1983935"/>
                <a:gd name="connsiteY88" fmla="*/ 1264722 h 1656608"/>
                <a:gd name="connsiteX89" fmla="*/ 1681114 w 1983935"/>
                <a:gd name="connsiteY89" fmla="*/ 1282535 h 1656608"/>
                <a:gd name="connsiteX90" fmla="*/ 1728616 w 1983935"/>
                <a:gd name="connsiteY90" fmla="*/ 1276597 h 1656608"/>
                <a:gd name="connsiteX91" fmla="*/ 1734553 w 1983935"/>
                <a:gd name="connsiteY91" fmla="*/ 1258784 h 1656608"/>
                <a:gd name="connsiteX92" fmla="*/ 1746429 w 1983935"/>
                <a:gd name="connsiteY92" fmla="*/ 1246909 h 1656608"/>
                <a:gd name="connsiteX93" fmla="*/ 1770179 w 1983935"/>
                <a:gd name="connsiteY93" fmla="*/ 1229096 h 1656608"/>
                <a:gd name="connsiteX94" fmla="*/ 1793930 w 1983935"/>
                <a:gd name="connsiteY94" fmla="*/ 1205345 h 1656608"/>
                <a:gd name="connsiteX95" fmla="*/ 1823618 w 1983935"/>
                <a:gd name="connsiteY95" fmla="*/ 1211283 h 1656608"/>
                <a:gd name="connsiteX96" fmla="*/ 1829556 w 1983935"/>
                <a:gd name="connsiteY96" fmla="*/ 1229096 h 1656608"/>
                <a:gd name="connsiteX97" fmla="*/ 1847369 w 1983935"/>
                <a:gd name="connsiteY97" fmla="*/ 1235034 h 1656608"/>
                <a:gd name="connsiteX98" fmla="*/ 1865182 w 1983935"/>
                <a:gd name="connsiteY98" fmla="*/ 1229096 h 1656608"/>
                <a:gd name="connsiteX99" fmla="*/ 1888933 w 1983935"/>
                <a:gd name="connsiteY99" fmla="*/ 1223158 h 1656608"/>
                <a:gd name="connsiteX100" fmla="*/ 1906746 w 1983935"/>
                <a:gd name="connsiteY100" fmla="*/ 1205345 h 1656608"/>
                <a:gd name="connsiteX101" fmla="*/ 1954247 w 1983935"/>
                <a:gd name="connsiteY101" fmla="*/ 1181595 h 1656608"/>
                <a:gd name="connsiteX102" fmla="*/ 1972060 w 1983935"/>
                <a:gd name="connsiteY102" fmla="*/ 1169719 h 1656608"/>
                <a:gd name="connsiteX103" fmla="*/ 1983935 w 1983935"/>
                <a:gd name="connsiteY103" fmla="*/ 1145969 h 1656608"/>
                <a:gd name="connsiteX104" fmla="*/ 1948309 w 1983935"/>
                <a:gd name="connsiteY104" fmla="*/ 1128156 h 1656608"/>
                <a:gd name="connsiteX105" fmla="*/ 1930496 w 1983935"/>
                <a:gd name="connsiteY105" fmla="*/ 1116281 h 1656608"/>
                <a:gd name="connsiteX106" fmla="*/ 1918621 w 1983935"/>
                <a:gd name="connsiteY106" fmla="*/ 1104405 h 1656608"/>
                <a:gd name="connsiteX107" fmla="*/ 1859244 w 1983935"/>
                <a:gd name="connsiteY107" fmla="*/ 1056904 h 1656608"/>
                <a:gd name="connsiteX108" fmla="*/ 1835494 w 1983935"/>
                <a:gd name="connsiteY108" fmla="*/ 1021278 h 1656608"/>
                <a:gd name="connsiteX109" fmla="*/ 1823618 w 1983935"/>
                <a:gd name="connsiteY109" fmla="*/ 1003465 h 1656608"/>
                <a:gd name="connsiteX110" fmla="*/ 1805805 w 1983935"/>
                <a:gd name="connsiteY110" fmla="*/ 967839 h 1656608"/>
                <a:gd name="connsiteX111" fmla="*/ 1787992 w 1983935"/>
                <a:gd name="connsiteY111" fmla="*/ 938151 h 1656608"/>
                <a:gd name="connsiteX112" fmla="*/ 1782055 w 1983935"/>
                <a:gd name="connsiteY112" fmla="*/ 920338 h 1656608"/>
                <a:gd name="connsiteX113" fmla="*/ 1752366 w 1983935"/>
                <a:gd name="connsiteY113" fmla="*/ 890649 h 1656608"/>
                <a:gd name="connsiteX114" fmla="*/ 1728616 w 1983935"/>
                <a:gd name="connsiteY114" fmla="*/ 837210 h 1656608"/>
                <a:gd name="connsiteX115" fmla="*/ 1716740 w 1983935"/>
                <a:gd name="connsiteY115" fmla="*/ 825335 h 1656608"/>
                <a:gd name="connsiteX116" fmla="*/ 1704865 w 1983935"/>
                <a:gd name="connsiteY116" fmla="*/ 789709 h 1656608"/>
                <a:gd name="connsiteX117" fmla="*/ 1681114 w 1983935"/>
                <a:gd name="connsiteY117" fmla="*/ 754083 h 1656608"/>
                <a:gd name="connsiteX118" fmla="*/ 1663301 w 1983935"/>
                <a:gd name="connsiteY118" fmla="*/ 694706 h 1656608"/>
                <a:gd name="connsiteX119" fmla="*/ 1651426 w 1983935"/>
                <a:gd name="connsiteY119" fmla="*/ 676893 h 1656608"/>
                <a:gd name="connsiteX120" fmla="*/ 1639551 w 1983935"/>
                <a:gd name="connsiteY120" fmla="*/ 641268 h 1656608"/>
                <a:gd name="connsiteX121" fmla="*/ 1633613 w 1983935"/>
                <a:gd name="connsiteY121" fmla="*/ 623455 h 1656608"/>
                <a:gd name="connsiteX122" fmla="*/ 1621738 w 1983935"/>
                <a:gd name="connsiteY122" fmla="*/ 611579 h 1656608"/>
                <a:gd name="connsiteX123" fmla="*/ 1609862 w 1983935"/>
                <a:gd name="connsiteY123" fmla="*/ 575953 h 1656608"/>
                <a:gd name="connsiteX124" fmla="*/ 1603925 w 1983935"/>
                <a:gd name="connsiteY124" fmla="*/ 558140 h 1656608"/>
                <a:gd name="connsiteX125" fmla="*/ 1580174 w 1983935"/>
                <a:gd name="connsiteY125" fmla="*/ 528452 h 1656608"/>
                <a:gd name="connsiteX126" fmla="*/ 1574236 w 1983935"/>
                <a:gd name="connsiteY126" fmla="*/ 510639 h 1656608"/>
                <a:gd name="connsiteX127" fmla="*/ 1544548 w 1983935"/>
                <a:gd name="connsiteY127" fmla="*/ 480951 h 1656608"/>
                <a:gd name="connsiteX128" fmla="*/ 1514860 w 1983935"/>
                <a:gd name="connsiteY128" fmla="*/ 463138 h 1656608"/>
                <a:gd name="connsiteX129" fmla="*/ 1479234 w 1983935"/>
                <a:gd name="connsiteY129" fmla="*/ 439387 h 1656608"/>
                <a:gd name="connsiteX130" fmla="*/ 1425795 w 1983935"/>
                <a:gd name="connsiteY130" fmla="*/ 421574 h 1656608"/>
                <a:gd name="connsiteX131" fmla="*/ 1407982 w 1983935"/>
                <a:gd name="connsiteY131" fmla="*/ 415636 h 1656608"/>
                <a:gd name="connsiteX132" fmla="*/ 1372356 w 1983935"/>
                <a:gd name="connsiteY132" fmla="*/ 391886 h 1656608"/>
                <a:gd name="connsiteX133" fmla="*/ 1360481 w 1983935"/>
                <a:gd name="connsiteY133" fmla="*/ 380010 h 1656608"/>
                <a:gd name="connsiteX134" fmla="*/ 1342668 w 1983935"/>
                <a:gd name="connsiteY134" fmla="*/ 374073 h 1656608"/>
                <a:gd name="connsiteX135" fmla="*/ 1295166 w 1983935"/>
                <a:gd name="connsiteY135" fmla="*/ 338447 h 1656608"/>
                <a:gd name="connsiteX136" fmla="*/ 1277353 w 1983935"/>
                <a:gd name="connsiteY136" fmla="*/ 332509 h 1656608"/>
                <a:gd name="connsiteX137" fmla="*/ 1223914 w 1983935"/>
                <a:gd name="connsiteY137" fmla="*/ 302821 h 1656608"/>
                <a:gd name="connsiteX138" fmla="*/ 1212039 w 1983935"/>
                <a:gd name="connsiteY138" fmla="*/ 290945 h 1656608"/>
                <a:gd name="connsiteX139" fmla="*/ 1176413 w 1983935"/>
                <a:gd name="connsiteY139" fmla="*/ 279070 h 1656608"/>
                <a:gd name="connsiteX140" fmla="*/ 1158600 w 1983935"/>
                <a:gd name="connsiteY140" fmla="*/ 273132 h 1656608"/>
                <a:gd name="connsiteX141" fmla="*/ 1087348 w 1983935"/>
                <a:gd name="connsiteY141" fmla="*/ 249382 h 1656608"/>
                <a:gd name="connsiteX142" fmla="*/ 1045785 w 1983935"/>
                <a:gd name="connsiteY142" fmla="*/ 237506 h 1656608"/>
                <a:gd name="connsiteX143" fmla="*/ 915156 w 1983935"/>
                <a:gd name="connsiteY143" fmla="*/ 225631 h 1656608"/>
                <a:gd name="connsiteX144" fmla="*/ 879530 w 1983935"/>
                <a:gd name="connsiteY144" fmla="*/ 213756 h 1656608"/>
                <a:gd name="connsiteX145" fmla="*/ 861717 w 1983935"/>
                <a:gd name="connsiteY145" fmla="*/ 207818 h 1656608"/>
                <a:gd name="connsiteX146" fmla="*/ 820153 w 1983935"/>
                <a:gd name="connsiteY146" fmla="*/ 190005 h 1656608"/>
                <a:gd name="connsiteX147" fmla="*/ 808278 w 1983935"/>
                <a:gd name="connsiteY147" fmla="*/ 172192 h 1656608"/>
                <a:gd name="connsiteX148" fmla="*/ 778590 w 1983935"/>
                <a:gd name="connsiteY148" fmla="*/ 136566 h 1656608"/>
                <a:gd name="connsiteX149" fmla="*/ 772652 w 1983935"/>
                <a:gd name="connsiteY149" fmla="*/ 118753 h 1656608"/>
                <a:gd name="connsiteX150" fmla="*/ 748901 w 1983935"/>
                <a:gd name="connsiteY150" fmla="*/ 83127 h 1656608"/>
                <a:gd name="connsiteX151" fmla="*/ 737026 w 1983935"/>
                <a:gd name="connsiteY151" fmla="*/ 65314 h 1656608"/>
                <a:gd name="connsiteX152" fmla="*/ 725151 w 1983935"/>
                <a:gd name="connsiteY152" fmla="*/ 47501 h 1656608"/>
                <a:gd name="connsiteX153" fmla="*/ 695462 w 1983935"/>
                <a:gd name="connsiteY153" fmla="*/ 29688 h 1656608"/>
                <a:gd name="connsiteX154" fmla="*/ 677649 w 1983935"/>
                <a:gd name="connsiteY154" fmla="*/ 17813 h 1656608"/>
                <a:gd name="connsiteX155" fmla="*/ 642023 w 1983935"/>
                <a:gd name="connsiteY155" fmla="*/ 5938 h 1656608"/>
                <a:gd name="connsiteX156" fmla="*/ 612335 w 1983935"/>
                <a:gd name="connsiteY156" fmla="*/ 11875 h 1656608"/>
                <a:gd name="connsiteX157" fmla="*/ 582647 w 1983935"/>
                <a:gd name="connsiteY157" fmla="*/ 17813 h 165660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83935" h="1656606">
                  <a:moveTo>
                    <a:pt x="653899" y="0"/>
                  </a:moveTo>
                  <a:cubicBezTo>
                    <a:pt x="636086" y="1979"/>
                    <a:pt x="618203" y="3403"/>
                    <a:pt x="600460" y="5938"/>
                  </a:cubicBezTo>
                  <a:cubicBezTo>
                    <a:pt x="564239" y="11112"/>
                    <a:pt x="580591" y="9918"/>
                    <a:pt x="552959" y="17813"/>
                  </a:cubicBezTo>
                  <a:cubicBezTo>
                    <a:pt x="500743" y="32733"/>
                    <a:pt x="554124" y="15446"/>
                    <a:pt x="511395" y="29688"/>
                  </a:cubicBezTo>
                  <a:cubicBezTo>
                    <a:pt x="490669" y="50416"/>
                    <a:pt x="504831" y="39793"/>
                    <a:pt x="463894" y="53439"/>
                  </a:cubicBezTo>
                  <a:lnTo>
                    <a:pt x="446081" y="59377"/>
                  </a:lnTo>
                  <a:lnTo>
                    <a:pt x="428268" y="65314"/>
                  </a:lnTo>
                  <a:cubicBezTo>
                    <a:pt x="379532" y="97806"/>
                    <a:pt x="423756" y="72677"/>
                    <a:pt x="303577" y="83127"/>
                  </a:cubicBezTo>
                  <a:cubicBezTo>
                    <a:pt x="293523" y="84001"/>
                    <a:pt x="283625" y="86410"/>
                    <a:pt x="273888" y="89065"/>
                  </a:cubicBezTo>
                  <a:cubicBezTo>
                    <a:pt x="261811" y="92359"/>
                    <a:pt x="250748" y="100048"/>
                    <a:pt x="238262" y="100940"/>
                  </a:cubicBezTo>
                  <a:lnTo>
                    <a:pt x="155135" y="106878"/>
                  </a:lnTo>
                  <a:cubicBezTo>
                    <a:pt x="145239" y="108857"/>
                    <a:pt x="135238" y="110368"/>
                    <a:pt x="125447" y="112816"/>
                  </a:cubicBezTo>
                  <a:cubicBezTo>
                    <a:pt x="102897" y="118453"/>
                    <a:pt x="109788" y="120990"/>
                    <a:pt x="83883" y="124691"/>
                  </a:cubicBezTo>
                  <a:cubicBezTo>
                    <a:pt x="64192" y="127504"/>
                    <a:pt x="44299" y="128650"/>
                    <a:pt x="24507" y="130629"/>
                  </a:cubicBezTo>
                  <a:cubicBezTo>
                    <a:pt x="18569" y="132608"/>
                    <a:pt x="11120" y="132140"/>
                    <a:pt x="6694" y="136566"/>
                  </a:cubicBezTo>
                  <a:cubicBezTo>
                    <a:pt x="2268" y="140992"/>
                    <a:pt x="-1709" y="148626"/>
                    <a:pt x="756" y="154379"/>
                  </a:cubicBezTo>
                  <a:cubicBezTo>
                    <a:pt x="9569" y="174943"/>
                    <a:pt x="47098" y="188847"/>
                    <a:pt x="60133" y="201881"/>
                  </a:cubicBezTo>
                  <a:cubicBezTo>
                    <a:pt x="66071" y="207818"/>
                    <a:pt x="70606" y="215615"/>
                    <a:pt x="77946" y="219693"/>
                  </a:cubicBezTo>
                  <a:cubicBezTo>
                    <a:pt x="88889" y="225772"/>
                    <a:pt x="113572" y="231569"/>
                    <a:pt x="113572" y="231569"/>
                  </a:cubicBezTo>
                  <a:cubicBezTo>
                    <a:pt x="119510" y="237507"/>
                    <a:pt x="126009" y="242931"/>
                    <a:pt x="131385" y="249382"/>
                  </a:cubicBezTo>
                  <a:cubicBezTo>
                    <a:pt x="135953" y="254864"/>
                    <a:pt x="137688" y="262737"/>
                    <a:pt x="143260" y="267195"/>
                  </a:cubicBezTo>
                  <a:cubicBezTo>
                    <a:pt x="148147" y="271105"/>
                    <a:pt x="155135" y="271153"/>
                    <a:pt x="161073" y="273132"/>
                  </a:cubicBezTo>
                  <a:cubicBezTo>
                    <a:pt x="177896" y="323599"/>
                    <a:pt x="154433" y="262063"/>
                    <a:pt x="178886" y="302821"/>
                  </a:cubicBezTo>
                  <a:cubicBezTo>
                    <a:pt x="182106" y="308188"/>
                    <a:pt x="181603" y="315267"/>
                    <a:pt x="184823" y="320634"/>
                  </a:cubicBezTo>
                  <a:cubicBezTo>
                    <a:pt x="187703" y="325434"/>
                    <a:pt x="193202" y="328138"/>
                    <a:pt x="196699" y="332509"/>
                  </a:cubicBezTo>
                  <a:cubicBezTo>
                    <a:pt x="201157" y="338081"/>
                    <a:pt x="205383" y="343939"/>
                    <a:pt x="208574" y="350322"/>
                  </a:cubicBezTo>
                  <a:cubicBezTo>
                    <a:pt x="211373" y="355920"/>
                    <a:pt x="211713" y="362537"/>
                    <a:pt x="214512" y="368135"/>
                  </a:cubicBezTo>
                  <a:cubicBezTo>
                    <a:pt x="217703" y="374518"/>
                    <a:pt x="223489" y="379427"/>
                    <a:pt x="226387" y="385948"/>
                  </a:cubicBezTo>
                  <a:cubicBezTo>
                    <a:pt x="231471" y="397387"/>
                    <a:pt x="234304" y="409699"/>
                    <a:pt x="238262" y="421574"/>
                  </a:cubicBezTo>
                  <a:cubicBezTo>
                    <a:pt x="247392" y="448965"/>
                    <a:pt x="242971" y="433243"/>
                    <a:pt x="250138" y="469075"/>
                  </a:cubicBezTo>
                  <a:cubicBezTo>
                    <a:pt x="248159" y="492826"/>
                    <a:pt x="251309" y="517579"/>
                    <a:pt x="244200" y="540327"/>
                  </a:cubicBezTo>
                  <a:cubicBezTo>
                    <a:pt x="240860" y="551014"/>
                    <a:pt x="226659" y="554762"/>
                    <a:pt x="220449" y="564078"/>
                  </a:cubicBezTo>
                  <a:lnTo>
                    <a:pt x="208574" y="581891"/>
                  </a:lnTo>
                  <a:cubicBezTo>
                    <a:pt x="210553" y="615538"/>
                    <a:pt x="207902" y="649781"/>
                    <a:pt x="214512" y="682831"/>
                  </a:cubicBezTo>
                  <a:cubicBezTo>
                    <a:pt x="216527" y="692907"/>
                    <a:pt x="243052" y="706850"/>
                    <a:pt x="250138" y="712519"/>
                  </a:cubicBezTo>
                  <a:cubicBezTo>
                    <a:pt x="254509" y="716016"/>
                    <a:pt x="257006" y="721891"/>
                    <a:pt x="262013" y="724395"/>
                  </a:cubicBezTo>
                  <a:cubicBezTo>
                    <a:pt x="273209" y="729993"/>
                    <a:pt x="287224" y="729326"/>
                    <a:pt x="297639" y="736270"/>
                  </a:cubicBezTo>
                  <a:cubicBezTo>
                    <a:pt x="309514" y="744187"/>
                    <a:pt x="319725" y="755508"/>
                    <a:pt x="333265" y="760021"/>
                  </a:cubicBezTo>
                  <a:cubicBezTo>
                    <a:pt x="382168" y="776322"/>
                    <a:pt x="356499" y="770126"/>
                    <a:pt x="410455" y="777834"/>
                  </a:cubicBezTo>
                  <a:cubicBezTo>
                    <a:pt x="422191" y="781746"/>
                    <a:pt x="437709" y="785181"/>
                    <a:pt x="446081" y="795647"/>
                  </a:cubicBezTo>
                  <a:cubicBezTo>
                    <a:pt x="449991" y="800534"/>
                    <a:pt x="448798" y="808093"/>
                    <a:pt x="452018" y="813460"/>
                  </a:cubicBezTo>
                  <a:cubicBezTo>
                    <a:pt x="454898" y="818260"/>
                    <a:pt x="459935" y="821377"/>
                    <a:pt x="463894" y="825335"/>
                  </a:cubicBezTo>
                  <a:cubicBezTo>
                    <a:pt x="480360" y="874737"/>
                    <a:pt x="455298" y="796004"/>
                    <a:pt x="475769" y="884712"/>
                  </a:cubicBezTo>
                  <a:cubicBezTo>
                    <a:pt x="478584" y="896909"/>
                    <a:pt x="483686" y="908463"/>
                    <a:pt x="487644" y="920338"/>
                  </a:cubicBezTo>
                  <a:lnTo>
                    <a:pt x="493582" y="938151"/>
                  </a:lnTo>
                  <a:lnTo>
                    <a:pt x="499520" y="955964"/>
                  </a:lnTo>
                  <a:cubicBezTo>
                    <a:pt x="497541" y="989611"/>
                    <a:pt x="496936" y="1023366"/>
                    <a:pt x="493582" y="1056904"/>
                  </a:cubicBezTo>
                  <a:cubicBezTo>
                    <a:pt x="492959" y="1063132"/>
                    <a:pt x="489363" y="1068699"/>
                    <a:pt x="487644" y="1074717"/>
                  </a:cubicBezTo>
                  <a:cubicBezTo>
                    <a:pt x="485402" y="1082564"/>
                    <a:pt x="483686" y="1090551"/>
                    <a:pt x="481707" y="1098468"/>
                  </a:cubicBezTo>
                  <a:cubicBezTo>
                    <a:pt x="468316" y="1285929"/>
                    <a:pt x="471646" y="1204941"/>
                    <a:pt x="481707" y="1531917"/>
                  </a:cubicBezTo>
                  <a:cubicBezTo>
                    <a:pt x="483084" y="1576687"/>
                    <a:pt x="486742" y="1554578"/>
                    <a:pt x="493582" y="1585356"/>
                  </a:cubicBezTo>
                  <a:cubicBezTo>
                    <a:pt x="496194" y="1597108"/>
                    <a:pt x="496908" y="1609230"/>
                    <a:pt x="499520" y="1620982"/>
                  </a:cubicBezTo>
                  <a:cubicBezTo>
                    <a:pt x="502394" y="1633918"/>
                    <a:pt x="505354" y="1643483"/>
                    <a:pt x="517333" y="1650670"/>
                  </a:cubicBezTo>
                  <a:cubicBezTo>
                    <a:pt x="522700" y="1653890"/>
                    <a:pt x="529208" y="1654629"/>
                    <a:pt x="535146" y="1656608"/>
                  </a:cubicBezTo>
                  <a:cubicBezTo>
                    <a:pt x="568793" y="1654629"/>
                    <a:pt x="602664" y="1655029"/>
                    <a:pt x="636086" y="1650670"/>
                  </a:cubicBezTo>
                  <a:cubicBezTo>
                    <a:pt x="648499" y="1649051"/>
                    <a:pt x="659837" y="1642753"/>
                    <a:pt x="671712" y="1638795"/>
                  </a:cubicBezTo>
                  <a:cubicBezTo>
                    <a:pt x="697272" y="1630275"/>
                    <a:pt x="683446" y="1634377"/>
                    <a:pt x="713275" y="1626919"/>
                  </a:cubicBezTo>
                  <a:cubicBezTo>
                    <a:pt x="715254" y="1599210"/>
                    <a:pt x="710428" y="1570146"/>
                    <a:pt x="719213" y="1543792"/>
                  </a:cubicBezTo>
                  <a:cubicBezTo>
                    <a:pt x="721794" y="1536050"/>
                    <a:pt x="735665" y="1541505"/>
                    <a:pt x="742964" y="1537855"/>
                  </a:cubicBezTo>
                  <a:cubicBezTo>
                    <a:pt x="747971" y="1535351"/>
                    <a:pt x="749832" y="1528483"/>
                    <a:pt x="754839" y="1525979"/>
                  </a:cubicBezTo>
                  <a:cubicBezTo>
                    <a:pt x="766035" y="1520381"/>
                    <a:pt x="778590" y="1518062"/>
                    <a:pt x="790465" y="1514104"/>
                  </a:cubicBezTo>
                  <a:cubicBezTo>
                    <a:pt x="796403" y="1512125"/>
                    <a:pt x="802680" y="1510965"/>
                    <a:pt x="808278" y="1508166"/>
                  </a:cubicBezTo>
                  <a:lnTo>
                    <a:pt x="832029" y="1496291"/>
                  </a:lnTo>
                  <a:cubicBezTo>
                    <a:pt x="835987" y="1490353"/>
                    <a:pt x="838332" y="1482936"/>
                    <a:pt x="843904" y="1478478"/>
                  </a:cubicBezTo>
                  <a:cubicBezTo>
                    <a:pt x="848791" y="1474568"/>
                    <a:pt x="856119" y="1475339"/>
                    <a:pt x="861717" y="1472540"/>
                  </a:cubicBezTo>
                  <a:cubicBezTo>
                    <a:pt x="902721" y="1452038"/>
                    <a:pt x="853851" y="1467085"/>
                    <a:pt x="903281" y="1454727"/>
                  </a:cubicBezTo>
                  <a:cubicBezTo>
                    <a:pt x="913288" y="1439716"/>
                    <a:pt x="917582" y="1436659"/>
                    <a:pt x="921094" y="1419101"/>
                  </a:cubicBezTo>
                  <a:cubicBezTo>
                    <a:pt x="923839" y="1405378"/>
                    <a:pt x="920772" y="1390056"/>
                    <a:pt x="927031" y="1377538"/>
                  </a:cubicBezTo>
                  <a:cubicBezTo>
                    <a:pt x="929830" y="1371940"/>
                    <a:pt x="938686" y="1372720"/>
                    <a:pt x="944844" y="1371600"/>
                  </a:cubicBezTo>
                  <a:cubicBezTo>
                    <a:pt x="960544" y="1368745"/>
                    <a:pt x="976512" y="1367641"/>
                    <a:pt x="992346" y="1365662"/>
                  </a:cubicBezTo>
                  <a:cubicBezTo>
                    <a:pt x="996304" y="1359724"/>
                    <a:pt x="998649" y="1352307"/>
                    <a:pt x="1004221" y="1347849"/>
                  </a:cubicBezTo>
                  <a:cubicBezTo>
                    <a:pt x="1010305" y="1342982"/>
                    <a:pt x="1050247" y="1336269"/>
                    <a:pt x="1051722" y="1335974"/>
                  </a:cubicBezTo>
                  <a:cubicBezTo>
                    <a:pt x="1055681" y="1332016"/>
                    <a:pt x="1058798" y="1326979"/>
                    <a:pt x="1063598" y="1324099"/>
                  </a:cubicBezTo>
                  <a:cubicBezTo>
                    <a:pt x="1083529" y="1312141"/>
                    <a:pt x="1100167" y="1320841"/>
                    <a:pt x="1122974" y="1324099"/>
                  </a:cubicBezTo>
                  <a:cubicBezTo>
                    <a:pt x="1128912" y="1330037"/>
                    <a:pt x="1133800" y="1337254"/>
                    <a:pt x="1140787" y="1341912"/>
                  </a:cubicBezTo>
                  <a:cubicBezTo>
                    <a:pt x="1165006" y="1358058"/>
                    <a:pt x="1240898" y="1341971"/>
                    <a:pt x="1241727" y="1341912"/>
                  </a:cubicBezTo>
                  <a:cubicBezTo>
                    <a:pt x="1250735" y="1335906"/>
                    <a:pt x="1265059" y="1324099"/>
                    <a:pt x="1277353" y="1324099"/>
                  </a:cubicBezTo>
                  <a:cubicBezTo>
                    <a:pt x="1283612" y="1324099"/>
                    <a:pt x="1289228" y="1328057"/>
                    <a:pt x="1295166" y="1330036"/>
                  </a:cubicBezTo>
                  <a:cubicBezTo>
                    <a:pt x="1314958" y="1328057"/>
                    <a:pt x="1335246" y="1328923"/>
                    <a:pt x="1354543" y="1324099"/>
                  </a:cubicBezTo>
                  <a:cubicBezTo>
                    <a:pt x="1359974" y="1322741"/>
                    <a:pt x="1361618" y="1315103"/>
                    <a:pt x="1366418" y="1312223"/>
                  </a:cubicBezTo>
                  <a:cubicBezTo>
                    <a:pt x="1371785" y="1309003"/>
                    <a:pt x="1378293" y="1308265"/>
                    <a:pt x="1384231" y="1306286"/>
                  </a:cubicBezTo>
                  <a:cubicBezTo>
                    <a:pt x="1412000" y="1278517"/>
                    <a:pt x="1384041" y="1300348"/>
                    <a:pt x="1455483" y="1300348"/>
                  </a:cubicBezTo>
                  <a:cubicBezTo>
                    <a:pt x="1469478" y="1300348"/>
                    <a:pt x="1483192" y="1296389"/>
                    <a:pt x="1497047" y="1294410"/>
                  </a:cubicBezTo>
                  <a:cubicBezTo>
                    <a:pt x="1502985" y="1292431"/>
                    <a:pt x="1509107" y="1290938"/>
                    <a:pt x="1514860" y="1288473"/>
                  </a:cubicBezTo>
                  <a:cubicBezTo>
                    <a:pt x="1526838" y="1283340"/>
                    <a:pt x="1542496" y="1272650"/>
                    <a:pt x="1556423" y="1270660"/>
                  </a:cubicBezTo>
                  <a:cubicBezTo>
                    <a:pt x="1578065" y="1267568"/>
                    <a:pt x="1599966" y="1266701"/>
                    <a:pt x="1621738" y="1264722"/>
                  </a:cubicBezTo>
                  <a:cubicBezTo>
                    <a:pt x="1629655" y="1260764"/>
                    <a:pt x="1637353" y="1256334"/>
                    <a:pt x="1645488" y="1252847"/>
                  </a:cubicBezTo>
                  <a:cubicBezTo>
                    <a:pt x="1651241" y="1250381"/>
                    <a:pt x="1657703" y="1244110"/>
                    <a:pt x="1663301" y="1246909"/>
                  </a:cubicBezTo>
                  <a:cubicBezTo>
                    <a:pt x="1668899" y="1249708"/>
                    <a:pt x="1666440" y="1259124"/>
                    <a:pt x="1669239" y="1264722"/>
                  </a:cubicBezTo>
                  <a:cubicBezTo>
                    <a:pt x="1672430" y="1271105"/>
                    <a:pt x="1677156" y="1276597"/>
                    <a:pt x="1681114" y="1282535"/>
                  </a:cubicBezTo>
                  <a:cubicBezTo>
                    <a:pt x="1696948" y="1280556"/>
                    <a:pt x="1714034" y="1283078"/>
                    <a:pt x="1728616" y="1276597"/>
                  </a:cubicBezTo>
                  <a:cubicBezTo>
                    <a:pt x="1734335" y="1274055"/>
                    <a:pt x="1731333" y="1264151"/>
                    <a:pt x="1734553" y="1258784"/>
                  </a:cubicBezTo>
                  <a:cubicBezTo>
                    <a:pt x="1737433" y="1253984"/>
                    <a:pt x="1742128" y="1250493"/>
                    <a:pt x="1746429" y="1246909"/>
                  </a:cubicBezTo>
                  <a:cubicBezTo>
                    <a:pt x="1754031" y="1240574"/>
                    <a:pt x="1762732" y="1235613"/>
                    <a:pt x="1770179" y="1229096"/>
                  </a:cubicBezTo>
                  <a:cubicBezTo>
                    <a:pt x="1778605" y="1221723"/>
                    <a:pt x="1793930" y="1205345"/>
                    <a:pt x="1793930" y="1205345"/>
                  </a:cubicBezTo>
                  <a:cubicBezTo>
                    <a:pt x="1803826" y="1207324"/>
                    <a:pt x="1815221" y="1205685"/>
                    <a:pt x="1823618" y="1211283"/>
                  </a:cubicBezTo>
                  <a:cubicBezTo>
                    <a:pt x="1828826" y="1214755"/>
                    <a:pt x="1825130" y="1224670"/>
                    <a:pt x="1829556" y="1229096"/>
                  </a:cubicBezTo>
                  <a:cubicBezTo>
                    <a:pt x="1833982" y="1233522"/>
                    <a:pt x="1841431" y="1233055"/>
                    <a:pt x="1847369" y="1235034"/>
                  </a:cubicBezTo>
                  <a:cubicBezTo>
                    <a:pt x="1853307" y="1233055"/>
                    <a:pt x="1859164" y="1230816"/>
                    <a:pt x="1865182" y="1229096"/>
                  </a:cubicBezTo>
                  <a:cubicBezTo>
                    <a:pt x="1873029" y="1226854"/>
                    <a:pt x="1881848" y="1227207"/>
                    <a:pt x="1888933" y="1223158"/>
                  </a:cubicBezTo>
                  <a:cubicBezTo>
                    <a:pt x="1896224" y="1218992"/>
                    <a:pt x="1899662" y="1209853"/>
                    <a:pt x="1906746" y="1205345"/>
                  </a:cubicBezTo>
                  <a:cubicBezTo>
                    <a:pt x="1921681" y="1195841"/>
                    <a:pt x="1939518" y="1191415"/>
                    <a:pt x="1954247" y="1181595"/>
                  </a:cubicBezTo>
                  <a:lnTo>
                    <a:pt x="1972060" y="1169719"/>
                  </a:lnTo>
                  <a:cubicBezTo>
                    <a:pt x="1976018" y="1161802"/>
                    <a:pt x="1983935" y="1154820"/>
                    <a:pt x="1983935" y="1145969"/>
                  </a:cubicBezTo>
                  <a:cubicBezTo>
                    <a:pt x="1983935" y="1132733"/>
                    <a:pt x="1951769" y="1129021"/>
                    <a:pt x="1948309" y="1128156"/>
                  </a:cubicBezTo>
                  <a:cubicBezTo>
                    <a:pt x="1942371" y="1124198"/>
                    <a:pt x="1936068" y="1120739"/>
                    <a:pt x="1930496" y="1116281"/>
                  </a:cubicBezTo>
                  <a:cubicBezTo>
                    <a:pt x="1926125" y="1112784"/>
                    <a:pt x="1923100" y="1107764"/>
                    <a:pt x="1918621" y="1104405"/>
                  </a:cubicBezTo>
                  <a:cubicBezTo>
                    <a:pt x="1897446" y="1088523"/>
                    <a:pt x="1874442" y="1079702"/>
                    <a:pt x="1859244" y="1056904"/>
                  </a:cubicBezTo>
                  <a:lnTo>
                    <a:pt x="1835494" y="1021278"/>
                  </a:lnTo>
                  <a:lnTo>
                    <a:pt x="1823618" y="1003465"/>
                  </a:lnTo>
                  <a:cubicBezTo>
                    <a:pt x="1808975" y="944884"/>
                    <a:pt x="1828493" y="1005652"/>
                    <a:pt x="1805805" y="967839"/>
                  </a:cubicBezTo>
                  <a:cubicBezTo>
                    <a:pt x="1782681" y="929300"/>
                    <a:pt x="1818083" y="968240"/>
                    <a:pt x="1787992" y="938151"/>
                  </a:cubicBezTo>
                  <a:cubicBezTo>
                    <a:pt x="1786013" y="932213"/>
                    <a:pt x="1785810" y="925345"/>
                    <a:pt x="1782055" y="920338"/>
                  </a:cubicBezTo>
                  <a:cubicBezTo>
                    <a:pt x="1773658" y="909142"/>
                    <a:pt x="1752366" y="890649"/>
                    <a:pt x="1752366" y="890649"/>
                  </a:cubicBezTo>
                  <a:cubicBezTo>
                    <a:pt x="1742951" y="862404"/>
                    <a:pt x="1744745" y="857371"/>
                    <a:pt x="1728616" y="837210"/>
                  </a:cubicBezTo>
                  <a:cubicBezTo>
                    <a:pt x="1725119" y="832839"/>
                    <a:pt x="1720699" y="829293"/>
                    <a:pt x="1716740" y="825335"/>
                  </a:cubicBezTo>
                  <a:cubicBezTo>
                    <a:pt x="1712782" y="813460"/>
                    <a:pt x="1711809" y="800124"/>
                    <a:pt x="1704865" y="789709"/>
                  </a:cubicBezTo>
                  <a:lnTo>
                    <a:pt x="1681114" y="754083"/>
                  </a:lnTo>
                  <a:cubicBezTo>
                    <a:pt x="1677794" y="740803"/>
                    <a:pt x="1669087" y="703385"/>
                    <a:pt x="1663301" y="694706"/>
                  </a:cubicBezTo>
                  <a:cubicBezTo>
                    <a:pt x="1659343" y="688768"/>
                    <a:pt x="1654324" y="683414"/>
                    <a:pt x="1651426" y="676893"/>
                  </a:cubicBezTo>
                  <a:cubicBezTo>
                    <a:pt x="1646342" y="665454"/>
                    <a:pt x="1643509" y="653143"/>
                    <a:pt x="1639551" y="641268"/>
                  </a:cubicBezTo>
                  <a:cubicBezTo>
                    <a:pt x="1637572" y="635330"/>
                    <a:pt x="1638039" y="627881"/>
                    <a:pt x="1633613" y="623455"/>
                  </a:cubicBezTo>
                  <a:lnTo>
                    <a:pt x="1621738" y="611579"/>
                  </a:lnTo>
                  <a:lnTo>
                    <a:pt x="1609862" y="575953"/>
                  </a:lnTo>
                  <a:cubicBezTo>
                    <a:pt x="1607883" y="570015"/>
                    <a:pt x="1608351" y="562565"/>
                    <a:pt x="1603925" y="558140"/>
                  </a:cubicBezTo>
                  <a:cubicBezTo>
                    <a:pt x="1592878" y="547094"/>
                    <a:pt x="1587665" y="543435"/>
                    <a:pt x="1580174" y="528452"/>
                  </a:cubicBezTo>
                  <a:cubicBezTo>
                    <a:pt x="1577375" y="522854"/>
                    <a:pt x="1577035" y="516237"/>
                    <a:pt x="1574236" y="510639"/>
                  </a:cubicBezTo>
                  <a:cubicBezTo>
                    <a:pt x="1562360" y="486886"/>
                    <a:pt x="1564342" y="496786"/>
                    <a:pt x="1544548" y="480951"/>
                  </a:cubicBezTo>
                  <a:cubicBezTo>
                    <a:pt x="1521260" y="462320"/>
                    <a:pt x="1545796" y="473449"/>
                    <a:pt x="1514860" y="463138"/>
                  </a:cubicBezTo>
                  <a:cubicBezTo>
                    <a:pt x="1502985" y="455221"/>
                    <a:pt x="1492774" y="443900"/>
                    <a:pt x="1479234" y="439387"/>
                  </a:cubicBezTo>
                  <a:lnTo>
                    <a:pt x="1425795" y="421574"/>
                  </a:lnTo>
                  <a:cubicBezTo>
                    <a:pt x="1419857" y="419595"/>
                    <a:pt x="1413190" y="419108"/>
                    <a:pt x="1407982" y="415636"/>
                  </a:cubicBezTo>
                  <a:cubicBezTo>
                    <a:pt x="1396107" y="407719"/>
                    <a:pt x="1382448" y="401978"/>
                    <a:pt x="1372356" y="391886"/>
                  </a:cubicBezTo>
                  <a:cubicBezTo>
                    <a:pt x="1368398" y="387927"/>
                    <a:pt x="1365281" y="382890"/>
                    <a:pt x="1360481" y="380010"/>
                  </a:cubicBezTo>
                  <a:cubicBezTo>
                    <a:pt x="1355114" y="376790"/>
                    <a:pt x="1348606" y="376052"/>
                    <a:pt x="1342668" y="374073"/>
                  </a:cubicBezTo>
                  <a:cubicBezTo>
                    <a:pt x="1328600" y="360005"/>
                    <a:pt x="1315310" y="345162"/>
                    <a:pt x="1295166" y="338447"/>
                  </a:cubicBezTo>
                  <a:cubicBezTo>
                    <a:pt x="1289228" y="336468"/>
                    <a:pt x="1282824" y="335549"/>
                    <a:pt x="1277353" y="332509"/>
                  </a:cubicBezTo>
                  <a:cubicBezTo>
                    <a:pt x="1216108" y="298483"/>
                    <a:pt x="1264218" y="316254"/>
                    <a:pt x="1223914" y="302821"/>
                  </a:cubicBezTo>
                  <a:cubicBezTo>
                    <a:pt x="1219956" y="298862"/>
                    <a:pt x="1217046" y="293449"/>
                    <a:pt x="1212039" y="290945"/>
                  </a:cubicBezTo>
                  <a:cubicBezTo>
                    <a:pt x="1200843" y="285347"/>
                    <a:pt x="1188288" y="283028"/>
                    <a:pt x="1176413" y="279070"/>
                  </a:cubicBezTo>
                  <a:lnTo>
                    <a:pt x="1158600" y="273132"/>
                  </a:lnTo>
                  <a:lnTo>
                    <a:pt x="1087348" y="249382"/>
                  </a:lnTo>
                  <a:cubicBezTo>
                    <a:pt x="1075920" y="245573"/>
                    <a:pt x="1057188" y="238822"/>
                    <a:pt x="1045785" y="237506"/>
                  </a:cubicBezTo>
                  <a:cubicBezTo>
                    <a:pt x="1002351" y="232494"/>
                    <a:pt x="915156" y="225631"/>
                    <a:pt x="915156" y="225631"/>
                  </a:cubicBezTo>
                  <a:lnTo>
                    <a:pt x="879530" y="213756"/>
                  </a:lnTo>
                  <a:cubicBezTo>
                    <a:pt x="873592" y="211777"/>
                    <a:pt x="866925" y="211290"/>
                    <a:pt x="861717" y="207818"/>
                  </a:cubicBezTo>
                  <a:cubicBezTo>
                    <a:pt x="837114" y="191416"/>
                    <a:pt x="850827" y="197674"/>
                    <a:pt x="820153" y="190005"/>
                  </a:cubicBezTo>
                  <a:cubicBezTo>
                    <a:pt x="816195" y="184067"/>
                    <a:pt x="812846" y="177674"/>
                    <a:pt x="808278" y="172192"/>
                  </a:cubicBezTo>
                  <a:cubicBezTo>
                    <a:pt x="791862" y="152492"/>
                    <a:pt x="789647" y="158681"/>
                    <a:pt x="778590" y="136566"/>
                  </a:cubicBezTo>
                  <a:cubicBezTo>
                    <a:pt x="775791" y="130968"/>
                    <a:pt x="775692" y="124224"/>
                    <a:pt x="772652" y="118753"/>
                  </a:cubicBezTo>
                  <a:cubicBezTo>
                    <a:pt x="765721" y="106277"/>
                    <a:pt x="756818" y="95002"/>
                    <a:pt x="748901" y="83127"/>
                  </a:cubicBezTo>
                  <a:lnTo>
                    <a:pt x="737026" y="65314"/>
                  </a:lnTo>
                  <a:cubicBezTo>
                    <a:pt x="733068" y="59376"/>
                    <a:pt x="730197" y="52547"/>
                    <a:pt x="725151" y="47501"/>
                  </a:cubicBezTo>
                  <a:cubicBezTo>
                    <a:pt x="701954" y="24306"/>
                    <a:pt x="726294" y="45104"/>
                    <a:pt x="695462" y="29688"/>
                  </a:cubicBezTo>
                  <a:cubicBezTo>
                    <a:pt x="689079" y="26497"/>
                    <a:pt x="684170" y="20711"/>
                    <a:pt x="677649" y="17813"/>
                  </a:cubicBezTo>
                  <a:cubicBezTo>
                    <a:pt x="666210" y="12729"/>
                    <a:pt x="642023" y="5938"/>
                    <a:pt x="642023" y="5938"/>
                  </a:cubicBezTo>
                  <a:cubicBezTo>
                    <a:pt x="632127" y="7917"/>
                    <a:pt x="622126" y="9427"/>
                    <a:pt x="612335" y="11875"/>
                  </a:cubicBezTo>
                  <a:cubicBezTo>
                    <a:pt x="583575" y="19065"/>
                    <a:pt x="605329" y="17813"/>
                    <a:pt x="582647" y="17813"/>
                  </a:cubicBezTo>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6" name="자유형 55"/>
            <p:cNvSpPr/>
            <p:nvPr/>
          </p:nvSpPr>
          <p:spPr bwMode="auto">
            <a:xfrm>
              <a:off x="5213350" y="2641600"/>
              <a:ext cx="2095500" cy="1739900"/>
            </a:xfrm>
            <a:custGeom>
              <a:gdLst>
                <a:gd name="connsiteX0" fmla="*/ 0 w 2024743"/>
                <a:gd name="connsiteY0" fmla="*/ 558141 h 1692234"/>
                <a:gd name="connsiteX1" fmla="*/ 59376 w 2024743"/>
                <a:gd name="connsiteY1" fmla="*/ 570016 h 1692234"/>
                <a:gd name="connsiteX2" fmla="*/ 71252 w 2024743"/>
                <a:gd name="connsiteY2" fmla="*/ 581891 h 1692234"/>
                <a:gd name="connsiteX3" fmla="*/ 106878 w 2024743"/>
                <a:gd name="connsiteY3" fmla="*/ 605642 h 1692234"/>
                <a:gd name="connsiteX4" fmla="*/ 118753 w 2024743"/>
                <a:gd name="connsiteY4" fmla="*/ 623455 h 1692234"/>
                <a:gd name="connsiteX5" fmla="*/ 130628 w 2024743"/>
                <a:gd name="connsiteY5" fmla="*/ 659081 h 1692234"/>
                <a:gd name="connsiteX6" fmla="*/ 166254 w 2024743"/>
                <a:gd name="connsiteY6" fmla="*/ 700645 h 1692234"/>
                <a:gd name="connsiteX7" fmla="*/ 178130 w 2024743"/>
                <a:gd name="connsiteY7" fmla="*/ 712520 h 1692234"/>
                <a:gd name="connsiteX8" fmla="*/ 190005 w 2024743"/>
                <a:gd name="connsiteY8" fmla="*/ 730333 h 1692234"/>
                <a:gd name="connsiteX9" fmla="*/ 207818 w 2024743"/>
                <a:gd name="connsiteY9" fmla="*/ 736271 h 1692234"/>
                <a:gd name="connsiteX10" fmla="*/ 243444 w 2024743"/>
                <a:gd name="connsiteY10" fmla="*/ 760021 h 1692234"/>
                <a:gd name="connsiteX11" fmla="*/ 279070 w 2024743"/>
                <a:gd name="connsiteY11" fmla="*/ 771896 h 1692234"/>
                <a:gd name="connsiteX12" fmla="*/ 290945 w 2024743"/>
                <a:gd name="connsiteY12" fmla="*/ 783772 h 1692234"/>
                <a:gd name="connsiteX13" fmla="*/ 350322 w 2024743"/>
                <a:gd name="connsiteY13" fmla="*/ 795647 h 1692234"/>
                <a:gd name="connsiteX14" fmla="*/ 368135 w 2024743"/>
                <a:gd name="connsiteY14" fmla="*/ 801585 h 1692234"/>
                <a:gd name="connsiteX15" fmla="*/ 486888 w 2024743"/>
                <a:gd name="connsiteY15" fmla="*/ 807522 h 1692234"/>
                <a:gd name="connsiteX16" fmla="*/ 546265 w 2024743"/>
                <a:gd name="connsiteY16" fmla="*/ 825335 h 1692234"/>
                <a:gd name="connsiteX17" fmla="*/ 564078 w 2024743"/>
                <a:gd name="connsiteY17" fmla="*/ 831273 h 1692234"/>
                <a:gd name="connsiteX18" fmla="*/ 581891 w 2024743"/>
                <a:gd name="connsiteY18" fmla="*/ 837211 h 1692234"/>
                <a:gd name="connsiteX19" fmla="*/ 617517 w 2024743"/>
                <a:gd name="connsiteY19" fmla="*/ 860961 h 1692234"/>
                <a:gd name="connsiteX20" fmla="*/ 635330 w 2024743"/>
                <a:gd name="connsiteY20" fmla="*/ 866899 h 1692234"/>
                <a:gd name="connsiteX21" fmla="*/ 665018 w 2024743"/>
                <a:gd name="connsiteY21" fmla="*/ 890650 h 1692234"/>
                <a:gd name="connsiteX22" fmla="*/ 700644 w 2024743"/>
                <a:gd name="connsiteY22" fmla="*/ 908463 h 1692234"/>
                <a:gd name="connsiteX23" fmla="*/ 718457 w 2024743"/>
                <a:gd name="connsiteY23" fmla="*/ 920338 h 1692234"/>
                <a:gd name="connsiteX24" fmla="*/ 736270 w 2024743"/>
                <a:gd name="connsiteY24" fmla="*/ 926276 h 1692234"/>
                <a:gd name="connsiteX25" fmla="*/ 795647 w 2024743"/>
                <a:gd name="connsiteY25" fmla="*/ 961902 h 1692234"/>
                <a:gd name="connsiteX26" fmla="*/ 831273 w 2024743"/>
                <a:gd name="connsiteY26" fmla="*/ 973777 h 1692234"/>
                <a:gd name="connsiteX27" fmla="*/ 849086 w 2024743"/>
                <a:gd name="connsiteY27" fmla="*/ 979715 h 1692234"/>
                <a:gd name="connsiteX28" fmla="*/ 866899 w 2024743"/>
                <a:gd name="connsiteY28" fmla="*/ 997528 h 1692234"/>
                <a:gd name="connsiteX29" fmla="*/ 908462 w 2024743"/>
                <a:gd name="connsiteY29" fmla="*/ 1021278 h 1692234"/>
                <a:gd name="connsiteX30" fmla="*/ 914400 w 2024743"/>
                <a:gd name="connsiteY30" fmla="*/ 1039091 h 1692234"/>
                <a:gd name="connsiteX31" fmla="*/ 926275 w 2024743"/>
                <a:gd name="connsiteY31" fmla="*/ 1050967 h 1692234"/>
                <a:gd name="connsiteX32" fmla="*/ 938150 w 2024743"/>
                <a:gd name="connsiteY32" fmla="*/ 1068780 h 1692234"/>
                <a:gd name="connsiteX33" fmla="*/ 961901 w 2024743"/>
                <a:gd name="connsiteY33" fmla="*/ 1098468 h 1692234"/>
                <a:gd name="connsiteX34" fmla="*/ 985652 w 2024743"/>
                <a:gd name="connsiteY34" fmla="*/ 1145969 h 1692234"/>
                <a:gd name="connsiteX35" fmla="*/ 1009402 w 2024743"/>
                <a:gd name="connsiteY35" fmla="*/ 1193471 h 1692234"/>
                <a:gd name="connsiteX36" fmla="*/ 1015340 w 2024743"/>
                <a:gd name="connsiteY36" fmla="*/ 1211284 h 1692234"/>
                <a:gd name="connsiteX37" fmla="*/ 1039091 w 2024743"/>
                <a:gd name="connsiteY37" fmla="*/ 1246909 h 1692234"/>
                <a:gd name="connsiteX38" fmla="*/ 1056904 w 2024743"/>
                <a:gd name="connsiteY38" fmla="*/ 1300348 h 1692234"/>
                <a:gd name="connsiteX39" fmla="*/ 1062841 w 2024743"/>
                <a:gd name="connsiteY39" fmla="*/ 1318161 h 1692234"/>
                <a:gd name="connsiteX40" fmla="*/ 1074717 w 2024743"/>
                <a:gd name="connsiteY40" fmla="*/ 1335974 h 1692234"/>
                <a:gd name="connsiteX41" fmla="*/ 1098467 w 2024743"/>
                <a:gd name="connsiteY41" fmla="*/ 1383476 h 1692234"/>
                <a:gd name="connsiteX42" fmla="*/ 1128156 w 2024743"/>
                <a:gd name="connsiteY42" fmla="*/ 1436915 h 1692234"/>
                <a:gd name="connsiteX43" fmla="*/ 1140031 w 2024743"/>
                <a:gd name="connsiteY43" fmla="*/ 1454728 h 1692234"/>
                <a:gd name="connsiteX44" fmla="*/ 1151906 w 2024743"/>
                <a:gd name="connsiteY44" fmla="*/ 1472541 h 1692234"/>
                <a:gd name="connsiteX45" fmla="*/ 1163782 w 2024743"/>
                <a:gd name="connsiteY45" fmla="*/ 1484416 h 1692234"/>
                <a:gd name="connsiteX46" fmla="*/ 1187532 w 2024743"/>
                <a:gd name="connsiteY46" fmla="*/ 1520042 h 1692234"/>
                <a:gd name="connsiteX47" fmla="*/ 1199408 w 2024743"/>
                <a:gd name="connsiteY47" fmla="*/ 1537855 h 1692234"/>
                <a:gd name="connsiteX48" fmla="*/ 1217221 w 2024743"/>
                <a:gd name="connsiteY48" fmla="*/ 1573481 h 1692234"/>
                <a:gd name="connsiteX49" fmla="*/ 1235034 w 2024743"/>
                <a:gd name="connsiteY49" fmla="*/ 1609107 h 1692234"/>
                <a:gd name="connsiteX50" fmla="*/ 1240971 w 2024743"/>
                <a:gd name="connsiteY50" fmla="*/ 1626920 h 1692234"/>
                <a:gd name="connsiteX51" fmla="*/ 1270660 w 2024743"/>
                <a:gd name="connsiteY51" fmla="*/ 1644733 h 1692234"/>
                <a:gd name="connsiteX52" fmla="*/ 1288473 w 2024743"/>
                <a:gd name="connsiteY52" fmla="*/ 1662546 h 1692234"/>
                <a:gd name="connsiteX53" fmla="*/ 1306286 w 2024743"/>
                <a:gd name="connsiteY53" fmla="*/ 1674421 h 1692234"/>
                <a:gd name="connsiteX54" fmla="*/ 1318161 w 2024743"/>
                <a:gd name="connsiteY54" fmla="*/ 1692234 h 1692234"/>
                <a:gd name="connsiteX55" fmla="*/ 1335974 w 2024743"/>
                <a:gd name="connsiteY55" fmla="*/ 1686296 h 1692234"/>
                <a:gd name="connsiteX56" fmla="*/ 1341912 w 2024743"/>
                <a:gd name="connsiteY56" fmla="*/ 1668484 h 1692234"/>
                <a:gd name="connsiteX57" fmla="*/ 1389413 w 2024743"/>
                <a:gd name="connsiteY57" fmla="*/ 1662546 h 1692234"/>
                <a:gd name="connsiteX58" fmla="*/ 1430976 w 2024743"/>
                <a:gd name="connsiteY58" fmla="*/ 1644733 h 1692234"/>
                <a:gd name="connsiteX59" fmla="*/ 1448789 w 2024743"/>
                <a:gd name="connsiteY59" fmla="*/ 1638795 h 1692234"/>
                <a:gd name="connsiteX60" fmla="*/ 1496291 w 2024743"/>
                <a:gd name="connsiteY60" fmla="*/ 1597232 h 1692234"/>
                <a:gd name="connsiteX61" fmla="*/ 1502228 w 2024743"/>
                <a:gd name="connsiteY61" fmla="*/ 1579419 h 1692234"/>
                <a:gd name="connsiteX62" fmla="*/ 1508166 w 2024743"/>
                <a:gd name="connsiteY62" fmla="*/ 1525980 h 1692234"/>
                <a:gd name="connsiteX63" fmla="*/ 1531917 w 2024743"/>
                <a:gd name="connsiteY63" fmla="*/ 1502229 h 1692234"/>
                <a:gd name="connsiteX64" fmla="*/ 1537854 w 2024743"/>
                <a:gd name="connsiteY64" fmla="*/ 1484416 h 1692234"/>
                <a:gd name="connsiteX65" fmla="*/ 1561605 w 2024743"/>
                <a:gd name="connsiteY65" fmla="*/ 1490354 h 1692234"/>
                <a:gd name="connsiteX66" fmla="*/ 1591293 w 2024743"/>
                <a:gd name="connsiteY66" fmla="*/ 1496291 h 1692234"/>
                <a:gd name="connsiteX67" fmla="*/ 1620982 w 2024743"/>
                <a:gd name="connsiteY67" fmla="*/ 1520042 h 1692234"/>
                <a:gd name="connsiteX68" fmla="*/ 1656608 w 2024743"/>
                <a:gd name="connsiteY68" fmla="*/ 1514104 h 1692234"/>
                <a:gd name="connsiteX69" fmla="*/ 1680358 w 2024743"/>
                <a:gd name="connsiteY69" fmla="*/ 1508167 h 1692234"/>
                <a:gd name="connsiteX70" fmla="*/ 1715984 w 2024743"/>
                <a:gd name="connsiteY70" fmla="*/ 1502229 h 1692234"/>
                <a:gd name="connsiteX71" fmla="*/ 1745673 w 2024743"/>
                <a:gd name="connsiteY71" fmla="*/ 1484416 h 1692234"/>
                <a:gd name="connsiteX72" fmla="*/ 1757548 w 2024743"/>
                <a:gd name="connsiteY72" fmla="*/ 1502229 h 1692234"/>
                <a:gd name="connsiteX73" fmla="*/ 1775361 w 2024743"/>
                <a:gd name="connsiteY73" fmla="*/ 1508167 h 1692234"/>
                <a:gd name="connsiteX74" fmla="*/ 1822862 w 2024743"/>
                <a:gd name="connsiteY74" fmla="*/ 1496291 h 1692234"/>
                <a:gd name="connsiteX75" fmla="*/ 1840675 w 2024743"/>
                <a:gd name="connsiteY75" fmla="*/ 1484416 h 1692234"/>
                <a:gd name="connsiteX76" fmla="*/ 1876301 w 2024743"/>
                <a:gd name="connsiteY76" fmla="*/ 1466603 h 1692234"/>
                <a:gd name="connsiteX77" fmla="*/ 1917865 w 2024743"/>
                <a:gd name="connsiteY77" fmla="*/ 1478478 h 1692234"/>
                <a:gd name="connsiteX78" fmla="*/ 1965366 w 2024743"/>
                <a:gd name="connsiteY78" fmla="*/ 1472541 h 1692234"/>
                <a:gd name="connsiteX79" fmla="*/ 1983179 w 2024743"/>
                <a:gd name="connsiteY79" fmla="*/ 1466603 h 1692234"/>
                <a:gd name="connsiteX80" fmla="*/ 2000992 w 2024743"/>
                <a:gd name="connsiteY80" fmla="*/ 1454728 h 1692234"/>
                <a:gd name="connsiteX81" fmla="*/ 2024743 w 2024743"/>
                <a:gd name="connsiteY81" fmla="*/ 1442852 h 1692234"/>
                <a:gd name="connsiteX82" fmla="*/ 2006930 w 2024743"/>
                <a:gd name="connsiteY82" fmla="*/ 1371600 h 1692234"/>
                <a:gd name="connsiteX83" fmla="*/ 1995054 w 2024743"/>
                <a:gd name="connsiteY83" fmla="*/ 1359725 h 1692234"/>
                <a:gd name="connsiteX84" fmla="*/ 1983179 w 2024743"/>
                <a:gd name="connsiteY84" fmla="*/ 1324099 h 1692234"/>
                <a:gd name="connsiteX85" fmla="*/ 1971304 w 2024743"/>
                <a:gd name="connsiteY85" fmla="*/ 1306286 h 1692234"/>
                <a:gd name="connsiteX86" fmla="*/ 1947553 w 2024743"/>
                <a:gd name="connsiteY86" fmla="*/ 1276598 h 1692234"/>
                <a:gd name="connsiteX87" fmla="*/ 1929740 w 2024743"/>
                <a:gd name="connsiteY87" fmla="*/ 1246909 h 1692234"/>
                <a:gd name="connsiteX88" fmla="*/ 1911927 w 2024743"/>
                <a:gd name="connsiteY88" fmla="*/ 1211284 h 1692234"/>
                <a:gd name="connsiteX89" fmla="*/ 1888176 w 2024743"/>
                <a:gd name="connsiteY89" fmla="*/ 1187533 h 1692234"/>
                <a:gd name="connsiteX90" fmla="*/ 1882239 w 2024743"/>
                <a:gd name="connsiteY90" fmla="*/ 1169720 h 1692234"/>
                <a:gd name="connsiteX91" fmla="*/ 1864426 w 2024743"/>
                <a:gd name="connsiteY91" fmla="*/ 1157845 h 1692234"/>
                <a:gd name="connsiteX92" fmla="*/ 1852550 w 2024743"/>
                <a:gd name="connsiteY92" fmla="*/ 1145969 h 1692234"/>
                <a:gd name="connsiteX93" fmla="*/ 1834737 w 2024743"/>
                <a:gd name="connsiteY93" fmla="*/ 1134094 h 1692234"/>
                <a:gd name="connsiteX94" fmla="*/ 1793174 w 2024743"/>
                <a:gd name="connsiteY94" fmla="*/ 1104406 h 1692234"/>
                <a:gd name="connsiteX95" fmla="*/ 1763486 w 2024743"/>
                <a:gd name="connsiteY95" fmla="*/ 1086593 h 1692234"/>
                <a:gd name="connsiteX96" fmla="*/ 1733797 w 2024743"/>
                <a:gd name="connsiteY96" fmla="*/ 1068780 h 1692234"/>
                <a:gd name="connsiteX97" fmla="*/ 1704109 w 2024743"/>
                <a:gd name="connsiteY97" fmla="*/ 1050967 h 1692234"/>
                <a:gd name="connsiteX98" fmla="*/ 1662545 w 2024743"/>
                <a:gd name="connsiteY98" fmla="*/ 1033154 h 1692234"/>
                <a:gd name="connsiteX99" fmla="*/ 1644732 w 2024743"/>
                <a:gd name="connsiteY99" fmla="*/ 1021278 h 1692234"/>
                <a:gd name="connsiteX100" fmla="*/ 1609106 w 2024743"/>
                <a:gd name="connsiteY100" fmla="*/ 1009403 h 1692234"/>
                <a:gd name="connsiteX101" fmla="*/ 1591293 w 2024743"/>
                <a:gd name="connsiteY101" fmla="*/ 1003465 h 1692234"/>
                <a:gd name="connsiteX102" fmla="*/ 1555667 w 2024743"/>
                <a:gd name="connsiteY102" fmla="*/ 991590 h 1692234"/>
                <a:gd name="connsiteX103" fmla="*/ 1537854 w 2024743"/>
                <a:gd name="connsiteY103" fmla="*/ 985652 h 1692234"/>
                <a:gd name="connsiteX104" fmla="*/ 1454727 w 2024743"/>
                <a:gd name="connsiteY104" fmla="*/ 973777 h 1692234"/>
                <a:gd name="connsiteX105" fmla="*/ 1436914 w 2024743"/>
                <a:gd name="connsiteY105" fmla="*/ 967839 h 1692234"/>
                <a:gd name="connsiteX106" fmla="*/ 1383475 w 2024743"/>
                <a:gd name="connsiteY106" fmla="*/ 955964 h 1692234"/>
                <a:gd name="connsiteX107" fmla="*/ 1365662 w 2024743"/>
                <a:gd name="connsiteY107" fmla="*/ 950026 h 1692234"/>
                <a:gd name="connsiteX108" fmla="*/ 1347849 w 2024743"/>
                <a:gd name="connsiteY108" fmla="*/ 938151 h 1692234"/>
                <a:gd name="connsiteX109" fmla="*/ 1335974 w 2024743"/>
                <a:gd name="connsiteY109" fmla="*/ 920338 h 1692234"/>
                <a:gd name="connsiteX110" fmla="*/ 1318161 w 2024743"/>
                <a:gd name="connsiteY110" fmla="*/ 902525 h 1692234"/>
                <a:gd name="connsiteX111" fmla="*/ 1300348 w 2024743"/>
                <a:gd name="connsiteY111" fmla="*/ 843148 h 1692234"/>
                <a:gd name="connsiteX112" fmla="*/ 1306286 w 2024743"/>
                <a:gd name="connsiteY112" fmla="*/ 724395 h 1692234"/>
                <a:gd name="connsiteX113" fmla="*/ 1312223 w 2024743"/>
                <a:gd name="connsiteY113" fmla="*/ 706582 h 1692234"/>
                <a:gd name="connsiteX114" fmla="*/ 1324099 w 2024743"/>
                <a:gd name="connsiteY114" fmla="*/ 694707 h 1692234"/>
                <a:gd name="connsiteX115" fmla="*/ 1330036 w 2024743"/>
                <a:gd name="connsiteY115" fmla="*/ 676894 h 1692234"/>
                <a:gd name="connsiteX116" fmla="*/ 1365662 w 2024743"/>
                <a:gd name="connsiteY116" fmla="*/ 635330 h 1692234"/>
                <a:gd name="connsiteX117" fmla="*/ 1377537 w 2024743"/>
                <a:gd name="connsiteY117" fmla="*/ 599704 h 1692234"/>
                <a:gd name="connsiteX118" fmla="*/ 1383475 w 2024743"/>
                <a:gd name="connsiteY118" fmla="*/ 581891 h 1692234"/>
                <a:gd name="connsiteX119" fmla="*/ 1389413 w 2024743"/>
                <a:gd name="connsiteY119" fmla="*/ 564078 h 1692234"/>
                <a:gd name="connsiteX120" fmla="*/ 1395350 w 2024743"/>
                <a:gd name="connsiteY120" fmla="*/ 540328 h 1692234"/>
                <a:gd name="connsiteX121" fmla="*/ 1401288 w 2024743"/>
                <a:gd name="connsiteY121" fmla="*/ 522515 h 1692234"/>
                <a:gd name="connsiteX122" fmla="*/ 1413163 w 2024743"/>
                <a:gd name="connsiteY122" fmla="*/ 480951 h 1692234"/>
                <a:gd name="connsiteX123" fmla="*/ 1425039 w 2024743"/>
                <a:gd name="connsiteY123" fmla="*/ 469076 h 1692234"/>
                <a:gd name="connsiteX124" fmla="*/ 1442852 w 2024743"/>
                <a:gd name="connsiteY124" fmla="*/ 433450 h 1692234"/>
                <a:gd name="connsiteX125" fmla="*/ 1460665 w 2024743"/>
                <a:gd name="connsiteY125" fmla="*/ 403761 h 1692234"/>
                <a:gd name="connsiteX126" fmla="*/ 1466602 w 2024743"/>
                <a:gd name="connsiteY126" fmla="*/ 385948 h 1692234"/>
                <a:gd name="connsiteX127" fmla="*/ 1466602 w 2024743"/>
                <a:gd name="connsiteY127" fmla="*/ 89065 h 1692234"/>
                <a:gd name="connsiteX128" fmla="*/ 1448789 w 2024743"/>
                <a:gd name="connsiteY128" fmla="*/ 59377 h 1692234"/>
                <a:gd name="connsiteX129" fmla="*/ 1419101 w 2024743"/>
                <a:gd name="connsiteY129" fmla="*/ 29689 h 1692234"/>
                <a:gd name="connsiteX130" fmla="*/ 1413163 w 2024743"/>
                <a:gd name="connsiteY130" fmla="*/ 11876 h 1692234"/>
                <a:gd name="connsiteX131" fmla="*/ 1401288 w 2024743"/>
                <a:gd name="connsiteY131" fmla="*/ 0 h 1692234"/>
                <a:gd name="connsiteX132" fmla="*/ 1246909 w 2024743"/>
                <a:gd name="connsiteY132" fmla="*/ 5938 h 1692234"/>
                <a:gd name="connsiteX133" fmla="*/ 1211283 w 2024743"/>
                <a:gd name="connsiteY133" fmla="*/ 47502 h 1692234"/>
                <a:gd name="connsiteX134" fmla="*/ 1193470 w 2024743"/>
                <a:gd name="connsiteY134" fmla="*/ 65315 h 1692234"/>
                <a:gd name="connsiteX135" fmla="*/ 1157844 w 2024743"/>
                <a:gd name="connsiteY135" fmla="*/ 89065 h 1692234"/>
                <a:gd name="connsiteX136" fmla="*/ 1145969 w 2024743"/>
                <a:gd name="connsiteY136" fmla="*/ 100941 h 1692234"/>
                <a:gd name="connsiteX137" fmla="*/ 1122218 w 2024743"/>
                <a:gd name="connsiteY137" fmla="*/ 106878 h 1692234"/>
                <a:gd name="connsiteX138" fmla="*/ 1104405 w 2024743"/>
                <a:gd name="connsiteY138" fmla="*/ 112816 h 1692234"/>
                <a:gd name="connsiteX139" fmla="*/ 1050966 w 2024743"/>
                <a:gd name="connsiteY139" fmla="*/ 154380 h 1692234"/>
                <a:gd name="connsiteX140" fmla="*/ 1033153 w 2024743"/>
                <a:gd name="connsiteY140" fmla="*/ 166255 h 1692234"/>
                <a:gd name="connsiteX141" fmla="*/ 1015340 w 2024743"/>
                <a:gd name="connsiteY141" fmla="*/ 178130 h 1692234"/>
                <a:gd name="connsiteX142" fmla="*/ 973776 w 2024743"/>
                <a:gd name="connsiteY142" fmla="*/ 213756 h 1692234"/>
                <a:gd name="connsiteX143" fmla="*/ 961901 w 2024743"/>
                <a:gd name="connsiteY143" fmla="*/ 231569 h 1692234"/>
                <a:gd name="connsiteX144" fmla="*/ 908462 w 2024743"/>
                <a:gd name="connsiteY144" fmla="*/ 255320 h 1692234"/>
                <a:gd name="connsiteX145" fmla="*/ 564078 w 2024743"/>
                <a:gd name="connsiteY145" fmla="*/ 261258 h 1692234"/>
                <a:gd name="connsiteX146" fmla="*/ 540327 w 2024743"/>
                <a:gd name="connsiteY146" fmla="*/ 267195 h 1692234"/>
                <a:gd name="connsiteX147" fmla="*/ 504701 w 2024743"/>
                <a:gd name="connsiteY147" fmla="*/ 279071 h 1692234"/>
                <a:gd name="connsiteX148" fmla="*/ 469075 w 2024743"/>
                <a:gd name="connsiteY148" fmla="*/ 290946 h 1692234"/>
                <a:gd name="connsiteX149" fmla="*/ 451262 w 2024743"/>
                <a:gd name="connsiteY149" fmla="*/ 296884 h 1692234"/>
                <a:gd name="connsiteX150" fmla="*/ 433449 w 2024743"/>
                <a:gd name="connsiteY150" fmla="*/ 302821 h 1692234"/>
                <a:gd name="connsiteX151" fmla="*/ 415636 w 2024743"/>
                <a:gd name="connsiteY151" fmla="*/ 314696 h 1692234"/>
                <a:gd name="connsiteX152" fmla="*/ 385948 w 2024743"/>
                <a:gd name="connsiteY152" fmla="*/ 344385 h 1692234"/>
                <a:gd name="connsiteX153" fmla="*/ 380010 w 2024743"/>
                <a:gd name="connsiteY153" fmla="*/ 362198 h 1692234"/>
                <a:gd name="connsiteX154" fmla="*/ 326571 w 2024743"/>
                <a:gd name="connsiteY154" fmla="*/ 385948 h 1692234"/>
                <a:gd name="connsiteX155" fmla="*/ 279070 w 2024743"/>
                <a:gd name="connsiteY155" fmla="*/ 397824 h 1692234"/>
                <a:gd name="connsiteX156" fmla="*/ 225631 w 2024743"/>
                <a:gd name="connsiteY156" fmla="*/ 415637 h 1692234"/>
                <a:gd name="connsiteX157" fmla="*/ 190005 w 2024743"/>
                <a:gd name="connsiteY157" fmla="*/ 427512 h 1692234"/>
                <a:gd name="connsiteX158" fmla="*/ 166254 w 2024743"/>
                <a:gd name="connsiteY158" fmla="*/ 439387 h 1692234"/>
                <a:gd name="connsiteX159" fmla="*/ 148441 w 2024743"/>
                <a:gd name="connsiteY159" fmla="*/ 451263 h 1692234"/>
                <a:gd name="connsiteX160" fmla="*/ 130628 w 2024743"/>
                <a:gd name="connsiteY160" fmla="*/ 457200 h 1692234"/>
                <a:gd name="connsiteX161" fmla="*/ 118753 w 2024743"/>
                <a:gd name="connsiteY161" fmla="*/ 469076 h 1692234"/>
                <a:gd name="connsiteX162" fmla="*/ 100940 w 2024743"/>
                <a:gd name="connsiteY162" fmla="*/ 480951 h 1692234"/>
                <a:gd name="connsiteX163" fmla="*/ 89065 w 2024743"/>
                <a:gd name="connsiteY163" fmla="*/ 498764 h 1692234"/>
                <a:gd name="connsiteX164" fmla="*/ 53439 w 2024743"/>
                <a:gd name="connsiteY164" fmla="*/ 516577 h 1692234"/>
                <a:gd name="connsiteX165" fmla="*/ 17813 w 2024743"/>
                <a:gd name="connsiteY165" fmla="*/ 558141 h 1692234"/>
                <a:gd name="connsiteX166" fmla="*/ 35626 w 2024743"/>
                <a:gd name="connsiteY166" fmla="*/ 564078 h 1692234"/>
                <a:gd name="connsiteX167" fmla="*/ 65314 w 2024743"/>
                <a:gd name="connsiteY167" fmla="*/ 593767 h 169223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2024743" h="1692234">
                  <a:moveTo>
                    <a:pt x="0" y="558141"/>
                  </a:moveTo>
                  <a:cubicBezTo>
                    <a:pt x="7212" y="559171"/>
                    <a:pt x="46420" y="562242"/>
                    <a:pt x="59376" y="570016"/>
                  </a:cubicBezTo>
                  <a:cubicBezTo>
                    <a:pt x="64176" y="572896"/>
                    <a:pt x="66773" y="578532"/>
                    <a:pt x="71252" y="581891"/>
                  </a:cubicBezTo>
                  <a:cubicBezTo>
                    <a:pt x="82670" y="590454"/>
                    <a:pt x="106878" y="605642"/>
                    <a:pt x="106878" y="605642"/>
                  </a:cubicBezTo>
                  <a:cubicBezTo>
                    <a:pt x="110836" y="611580"/>
                    <a:pt x="115855" y="616934"/>
                    <a:pt x="118753" y="623455"/>
                  </a:cubicBezTo>
                  <a:cubicBezTo>
                    <a:pt x="123837" y="634894"/>
                    <a:pt x="121777" y="650230"/>
                    <a:pt x="130628" y="659081"/>
                  </a:cubicBezTo>
                  <a:cubicBezTo>
                    <a:pt x="187812" y="716265"/>
                    <a:pt x="130075" y="655423"/>
                    <a:pt x="166254" y="700645"/>
                  </a:cubicBezTo>
                  <a:cubicBezTo>
                    <a:pt x="169751" y="705016"/>
                    <a:pt x="174633" y="708149"/>
                    <a:pt x="178130" y="712520"/>
                  </a:cubicBezTo>
                  <a:cubicBezTo>
                    <a:pt x="182588" y="718092"/>
                    <a:pt x="184433" y="725875"/>
                    <a:pt x="190005" y="730333"/>
                  </a:cubicBezTo>
                  <a:cubicBezTo>
                    <a:pt x="194892" y="734243"/>
                    <a:pt x="202347" y="733231"/>
                    <a:pt x="207818" y="736271"/>
                  </a:cubicBezTo>
                  <a:cubicBezTo>
                    <a:pt x="220294" y="743202"/>
                    <a:pt x="229904" y="755508"/>
                    <a:pt x="243444" y="760021"/>
                  </a:cubicBezTo>
                  <a:lnTo>
                    <a:pt x="279070" y="771896"/>
                  </a:lnTo>
                  <a:cubicBezTo>
                    <a:pt x="283028" y="775855"/>
                    <a:pt x="285634" y="782002"/>
                    <a:pt x="290945" y="783772"/>
                  </a:cubicBezTo>
                  <a:cubicBezTo>
                    <a:pt x="310093" y="790155"/>
                    <a:pt x="331174" y="789264"/>
                    <a:pt x="350322" y="795647"/>
                  </a:cubicBezTo>
                  <a:cubicBezTo>
                    <a:pt x="356260" y="797626"/>
                    <a:pt x="361900" y="801043"/>
                    <a:pt x="368135" y="801585"/>
                  </a:cubicBezTo>
                  <a:cubicBezTo>
                    <a:pt x="407620" y="805018"/>
                    <a:pt x="447304" y="805543"/>
                    <a:pt x="486888" y="807522"/>
                  </a:cubicBezTo>
                  <a:cubicBezTo>
                    <a:pt x="522780" y="816495"/>
                    <a:pt x="502902" y="810881"/>
                    <a:pt x="546265" y="825335"/>
                  </a:cubicBezTo>
                  <a:lnTo>
                    <a:pt x="564078" y="831273"/>
                  </a:lnTo>
                  <a:cubicBezTo>
                    <a:pt x="570016" y="833252"/>
                    <a:pt x="576683" y="833739"/>
                    <a:pt x="581891" y="837211"/>
                  </a:cubicBezTo>
                  <a:cubicBezTo>
                    <a:pt x="593766" y="845128"/>
                    <a:pt x="603977" y="856447"/>
                    <a:pt x="617517" y="860961"/>
                  </a:cubicBezTo>
                  <a:cubicBezTo>
                    <a:pt x="623455" y="862940"/>
                    <a:pt x="629732" y="864100"/>
                    <a:pt x="635330" y="866899"/>
                  </a:cubicBezTo>
                  <a:cubicBezTo>
                    <a:pt x="659703" y="879085"/>
                    <a:pt x="646605" y="875920"/>
                    <a:pt x="665018" y="890650"/>
                  </a:cubicBezTo>
                  <a:cubicBezTo>
                    <a:pt x="693374" y="913335"/>
                    <a:pt x="671382" y="893832"/>
                    <a:pt x="700644" y="908463"/>
                  </a:cubicBezTo>
                  <a:cubicBezTo>
                    <a:pt x="707027" y="911654"/>
                    <a:pt x="712074" y="917147"/>
                    <a:pt x="718457" y="920338"/>
                  </a:cubicBezTo>
                  <a:cubicBezTo>
                    <a:pt x="724055" y="923137"/>
                    <a:pt x="730799" y="923236"/>
                    <a:pt x="736270" y="926276"/>
                  </a:cubicBezTo>
                  <a:cubicBezTo>
                    <a:pt x="772107" y="946185"/>
                    <a:pt x="763567" y="949070"/>
                    <a:pt x="795647" y="961902"/>
                  </a:cubicBezTo>
                  <a:cubicBezTo>
                    <a:pt x="807269" y="966551"/>
                    <a:pt x="819398" y="969819"/>
                    <a:pt x="831273" y="973777"/>
                  </a:cubicBezTo>
                  <a:lnTo>
                    <a:pt x="849086" y="979715"/>
                  </a:lnTo>
                  <a:cubicBezTo>
                    <a:pt x="855024" y="985653"/>
                    <a:pt x="860448" y="992152"/>
                    <a:pt x="866899" y="997528"/>
                  </a:cubicBezTo>
                  <a:cubicBezTo>
                    <a:pt x="879487" y="1008018"/>
                    <a:pt x="893945" y="1014019"/>
                    <a:pt x="908462" y="1021278"/>
                  </a:cubicBezTo>
                  <a:cubicBezTo>
                    <a:pt x="910441" y="1027216"/>
                    <a:pt x="911180" y="1033724"/>
                    <a:pt x="914400" y="1039091"/>
                  </a:cubicBezTo>
                  <a:cubicBezTo>
                    <a:pt x="917280" y="1043891"/>
                    <a:pt x="922778" y="1046595"/>
                    <a:pt x="926275" y="1050967"/>
                  </a:cubicBezTo>
                  <a:cubicBezTo>
                    <a:pt x="930733" y="1056539"/>
                    <a:pt x="933692" y="1063208"/>
                    <a:pt x="938150" y="1068780"/>
                  </a:cubicBezTo>
                  <a:cubicBezTo>
                    <a:pt x="950490" y="1084205"/>
                    <a:pt x="952762" y="1077904"/>
                    <a:pt x="961901" y="1098468"/>
                  </a:cubicBezTo>
                  <a:cubicBezTo>
                    <a:pt x="983733" y="1147591"/>
                    <a:pt x="961263" y="1121582"/>
                    <a:pt x="985652" y="1145969"/>
                  </a:cubicBezTo>
                  <a:cubicBezTo>
                    <a:pt x="999297" y="1186906"/>
                    <a:pt x="988676" y="1172743"/>
                    <a:pt x="1009402" y="1193471"/>
                  </a:cubicBezTo>
                  <a:cubicBezTo>
                    <a:pt x="1011381" y="1199409"/>
                    <a:pt x="1012300" y="1205813"/>
                    <a:pt x="1015340" y="1211284"/>
                  </a:cubicBezTo>
                  <a:cubicBezTo>
                    <a:pt x="1022271" y="1223760"/>
                    <a:pt x="1039091" y="1246909"/>
                    <a:pt x="1039091" y="1246909"/>
                  </a:cubicBezTo>
                  <a:lnTo>
                    <a:pt x="1056904" y="1300348"/>
                  </a:lnTo>
                  <a:cubicBezTo>
                    <a:pt x="1058883" y="1306286"/>
                    <a:pt x="1059369" y="1312953"/>
                    <a:pt x="1062841" y="1318161"/>
                  </a:cubicBezTo>
                  <a:lnTo>
                    <a:pt x="1074717" y="1335974"/>
                  </a:lnTo>
                  <a:cubicBezTo>
                    <a:pt x="1088362" y="1376911"/>
                    <a:pt x="1077741" y="1362748"/>
                    <a:pt x="1098467" y="1383476"/>
                  </a:cubicBezTo>
                  <a:cubicBezTo>
                    <a:pt x="1108919" y="1414829"/>
                    <a:pt x="1100933" y="1396080"/>
                    <a:pt x="1128156" y="1436915"/>
                  </a:cubicBezTo>
                  <a:lnTo>
                    <a:pt x="1140031" y="1454728"/>
                  </a:lnTo>
                  <a:cubicBezTo>
                    <a:pt x="1143989" y="1460666"/>
                    <a:pt x="1146860" y="1467495"/>
                    <a:pt x="1151906" y="1472541"/>
                  </a:cubicBezTo>
                  <a:cubicBezTo>
                    <a:pt x="1155865" y="1476499"/>
                    <a:pt x="1160423" y="1479937"/>
                    <a:pt x="1163782" y="1484416"/>
                  </a:cubicBezTo>
                  <a:cubicBezTo>
                    <a:pt x="1172345" y="1495834"/>
                    <a:pt x="1179615" y="1508167"/>
                    <a:pt x="1187532" y="1520042"/>
                  </a:cubicBezTo>
                  <a:lnTo>
                    <a:pt x="1199408" y="1537855"/>
                  </a:lnTo>
                  <a:cubicBezTo>
                    <a:pt x="1214331" y="1582628"/>
                    <a:pt x="1194200" y="1527440"/>
                    <a:pt x="1217221" y="1573481"/>
                  </a:cubicBezTo>
                  <a:cubicBezTo>
                    <a:pt x="1241804" y="1622647"/>
                    <a:pt x="1200998" y="1558057"/>
                    <a:pt x="1235034" y="1609107"/>
                  </a:cubicBezTo>
                  <a:cubicBezTo>
                    <a:pt x="1237013" y="1615045"/>
                    <a:pt x="1237751" y="1621553"/>
                    <a:pt x="1240971" y="1626920"/>
                  </a:cubicBezTo>
                  <a:cubicBezTo>
                    <a:pt x="1249121" y="1640503"/>
                    <a:pt x="1256650" y="1640063"/>
                    <a:pt x="1270660" y="1644733"/>
                  </a:cubicBezTo>
                  <a:cubicBezTo>
                    <a:pt x="1276598" y="1650671"/>
                    <a:pt x="1282022" y="1657170"/>
                    <a:pt x="1288473" y="1662546"/>
                  </a:cubicBezTo>
                  <a:cubicBezTo>
                    <a:pt x="1293955" y="1667114"/>
                    <a:pt x="1301240" y="1669375"/>
                    <a:pt x="1306286" y="1674421"/>
                  </a:cubicBezTo>
                  <a:cubicBezTo>
                    <a:pt x="1311332" y="1679467"/>
                    <a:pt x="1314203" y="1686296"/>
                    <a:pt x="1318161" y="1692234"/>
                  </a:cubicBezTo>
                  <a:cubicBezTo>
                    <a:pt x="1324099" y="1690255"/>
                    <a:pt x="1331548" y="1690722"/>
                    <a:pt x="1335974" y="1686296"/>
                  </a:cubicBezTo>
                  <a:cubicBezTo>
                    <a:pt x="1340400" y="1681871"/>
                    <a:pt x="1336193" y="1671026"/>
                    <a:pt x="1341912" y="1668484"/>
                  </a:cubicBezTo>
                  <a:cubicBezTo>
                    <a:pt x="1356494" y="1662003"/>
                    <a:pt x="1373579" y="1664525"/>
                    <a:pt x="1389413" y="1662546"/>
                  </a:cubicBezTo>
                  <a:cubicBezTo>
                    <a:pt x="1431188" y="1648620"/>
                    <a:pt x="1379616" y="1666745"/>
                    <a:pt x="1430976" y="1644733"/>
                  </a:cubicBezTo>
                  <a:cubicBezTo>
                    <a:pt x="1436729" y="1642267"/>
                    <a:pt x="1442851" y="1640774"/>
                    <a:pt x="1448789" y="1638795"/>
                  </a:cubicBezTo>
                  <a:cubicBezTo>
                    <a:pt x="1483524" y="1604061"/>
                    <a:pt x="1466833" y="1616870"/>
                    <a:pt x="1496291" y="1597232"/>
                  </a:cubicBezTo>
                  <a:cubicBezTo>
                    <a:pt x="1498270" y="1591294"/>
                    <a:pt x="1501199" y="1585593"/>
                    <a:pt x="1502228" y="1579419"/>
                  </a:cubicBezTo>
                  <a:cubicBezTo>
                    <a:pt x="1505174" y="1561740"/>
                    <a:pt x="1501732" y="1542708"/>
                    <a:pt x="1508166" y="1525980"/>
                  </a:cubicBezTo>
                  <a:cubicBezTo>
                    <a:pt x="1512185" y="1515530"/>
                    <a:pt x="1531917" y="1502229"/>
                    <a:pt x="1531917" y="1502229"/>
                  </a:cubicBezTo>
                  <a:cubicBezTo>
                    <a:pt x="1533896" y="1496291"/>
                    <a:pt x="1532043" y="1486740"/>
                    <a:pt x="1537854" y="1484416"/>
                  </a:cubicBezTo>
                  <a:cubicBezTo>
                    <a:pt x="1545431" y="1481385"/>
                    <a:pt x="1553639" y="1488584"/>
                    <a:pt x="1561605" y="1490354"/>
                  </a:cubicBezTo>
                  <a:cubicBezTo>
                    <a:pt x="1571457" y="1492543"/>
                    <a:pt x="1581397" y="1494312"/>
                    <a:pt x="1591293" y="1496291"/>
                  </a:cubicBezTo>
                  <a:cubicBezTo>
                    <a:pt x="1597197" y="1502195"/>
                    <a:pt x="1612555" y="1519106"/>
                    <a:pt x="1620982" y="1520042"/>
                  </a:cubicBezTo>
                  <a:cubicBezTo>
                    <a:pt x="1632948" y="1521371"/>
                    <a:pt x="1644803" y="1516465"/>
                    <a:pt x="1656608" y="1514104"/>
                  </a:cubicBezTo>
                  <a:cubicBezTo>
                    <a:pt x="1664610" y="1512504"/>
                    <a:pt x="1672356" y="1509767"/>
                    <a:pt x="1680358" y="1508167"/>
                  </a:cubicBezTo>
                  <a:cubicBezTo>
                    <a:pt x="1692163" y="1505806"/>
                    <a:pt x="1704109" y="1504208"/>
                    <a:pt x="1715984" y="1502229"/>
                  </a:cubicBezTo>
                  <a:cubicBezTo>
                    <a:pt x="1721451" y="1496762"/>
                    <a:pt x="1734663" y="1480012"/>
                    <a:pt x="1745673" y="1484416"/>
                  </a:cubicBezTo>
                  <a:cubicBezTo>
                    <a:pt x="1752299" y="1487066"/>
                    <a:pt x="1751976" y="1497771"/>
                    <a:pt x="1757548" y="1502229"/>
                  </a:cubicBezTo>
                  <a:cubicBezTo>
                    <a:pt x="1762435" y="1506139"/>
                    <a:pt x="1769423" y="1506188"/>
                    <a:pt x="1775361" y="1508167"/>
                  </a:cubicBezTo>
                  <a:cubicBezTo>
                    <a:pt x="1786655" y="1505908"/>
                    <a:pt x="1810689" y="1502378"/>
                    <a:pt x="1822862" y="1496291"/>
                  </a:cubicBezTo>
                  <a:cubicBezTo>
                    <a:pt x="1829245" y="1493100"/>
                    <a:pt x="1834292" y="1487607"/>
                    <a:pt x="1840675" y="1484416"/>
                  </a:cubicBezTo>
                  <a:cubicBezTo>
                    <a:pt x="1889841" y="1459833"/>
                    <a:pt x="1825252" y="1500635"/>
                    <a:pt x="1876301" y="1466603"/>
                  </a:cubicBezTo>
                  <a:cubicBezTo>
                    <a:pt x="1884704" y="1469404"/>
                    <a:pt x="1910405" y="1478478"/>
                    <a:pt x="1917865" y="1478478"/>
                  </a:cubicBezTo>
                  <a:cubicBezTo>
                    <a:pt x="1933822" y="1478478"/>
                    <a:pt x="1949532" y="1474520"/>
                    <a:pt x="1965366" y="1472541"/>
                  </a:cubicBezTo>
                  <a:cubicBezTo>
                    <a:pt x="1971304" y="1470562"/>
                    <a:pt x="1977581" y="1469402"/>
                    <a:pt x="1983179" y="1466603"/>
                  </a:cubicBezTo>
                  <a:cubicBezTo>
                    <a:pt x="1989562" y="1463412"/>
                    <a:pt x="1994796" y="1458269"/>
                    <a:pt x="2000992" y="1454728"/>
                  </a:cubicBezTo>
                  <a:cubicBezTo>
                    <a:pt x="2008677" y="1450336"/>
                    <a:pt x="2016826" y="1446811"/>
                    <a:pt x="2024743" y="1442852"/>
                  </a:cubicBezTo>
                  <a:cubicBezTo>
                    <a:pt x="2022781" y="1431080"/>
                    <a:pt x="2016338" y="1381008"/>
                    <a:pt x="2006930" y="1371600"/>
                  </a:cubicBezTo>
                  <a:lnTo>
                    <a:pt x="1995054" y="1359725"/>
                  </a:lnTo>
                  <a:cubicBezTo>
                    <a:pt x="1991096" y="1347850"/>
                    <a:pt x="1990122" y="1334514"/>
                    <a:pt x="1983179" y="1324099"/>
                  </a:cubicBezTo>
                  <a:cubicBezTo>
                    <a:pt x="1979221" y="1318161"/>
                    <a:pt x="1975762" y="1311858"/>
                    <a:pt x="1971304" y="1306286"/>
                  </a:cubicBezTo>
                  <a:cubicBezTo>
                    <a:pt x="1956574" y="1287873"/>
                    <a:pt x="1959739" y="1300971"/>
                    <a:pt x="1947553" y="1276598"/>
                  </a:cubicBezTo>
                  <a:cubicBezTo>
                    <a:pt x="1932137" y="1245766"/>
                    <a:pt x="1952935" y="1270106"/>
                    <a:pt x="1929740" y="1246909"/>
                  </a:cubicBezTo>
                  <a:cubicBezTo>
                    <a:pt x="1923993" y="1229668"/>
                    <a:pt x="1924483" y="1225933"/>
                    <a:pt x="1911927" y="1211284"/>
                  </a:cubicBezTo>
                  <a:cubicBezTo>
                    <a:pt x="1904640" y="1202783"/>
                    <a:pt x="1888176" y="1187533"/>
                    <a:pt x="1888176" y="1187533"/>
                  </a:cubicBezTo>
                  <a:cubicBezTo>
                    <a:pt x="1886197" y="1181595"/>
                    <a:pt x="1886149" y="1174607"/>
                    <a:pt x="1882239" y="1169720"/>
                  </a:cubicBezTo>
                  <a:cubicBezTo>
                    <a:pt x="1877781" y="1164148"/>
                    <a:pt x="1869998" y="1162303"/>
                    <a:pt x="1864426" y="1157845"/>
                  </a:cubicBezTo>
                  <a:cubicBezTo>
                    <a:pt x="1860054" y="1154348"/>
                    <a:pt x="1856922" y="1149466"/>
                    <a:pt x="1852550" y="1145969"/>
                  </a:cubicBezTo>
                  <a:cubicBezTo>
                    <a:pt x="1846978" y="1141511"/>
                    <a:pt x="1840219" y="1138662"/>
                    <a:pt x="1834737" y="1134094"/>
                  </a:cubicBezTo>
                  <a:cubicBezTo>
                    <a:pt x="1798629" y="1104004"/>
                    <a:pt x="1837124" y="1126380"/>
                    <a:pt x="1793174" y="1104406"/>
                  </a:cubicBezTo>
                  <a:cubicBezTo>
                    <a:pt x="1763087" y="1074316"/>
                    <a:pt x="1802024" y="1109715"/>
                    <a:pt x="1763486" y="1086593"/>
                  </a:cubicBezTo>
                  <a:cubicBezTo>
                    <a:pt x="1722733" y="1062142"/>
                    <a:pt x="1784256" y="1085598"/>
                    <a:pt x="1733797" y="1068780"/>
                  </a:cubicBezTo>
                  <a:cubicBezTo>
                    <a:pt x="1710602" y="1045583"/>
                    <a:pt x="1734941" y="1066383"/>
                    <a:pt x="1704109" y="1050967"/>
                  </a:cubicBezTo>
                  <a:cubicBezTo>
                    <a:pt x="1663103" y="1030464"/>
                    <a:pt x="1711977" y="1045511"/>
                    <a:pt x="1662545" y="1033154"/>
                  </a:cubicBezTo>
                  <a:cubicBezTo>
                    <a:pt x="1656607" y="1029195"/>
                    <a:pt x="1651253" y="1024176"/>
                    <a:pt x="1644732" y="1021278"/>
                  </a:cubicBezTo>
                  <a:cubicBezTo>
                    <a:pt x="1633293" y="1016194"/>
                    <a:pt x="1620981" y="1013361"/>
                    <a:pt x="1609106" y="1009403"/>
                  </a:cubicBezTo>
                  <a:lnTo>
                    <a:pt x="1591293" y="1003465"/>
                  </a:lnTo>
                  <a:lnTo>
                    <a:pt x="1555667" y="991590"/>
                  </a:lnTo>
                  <a:cubicBezTo>
                    <a:pt x="1549729" y="989611"/>
                    <a:pt x="1543991" y="986879"/>
                    <a:pt x="1537854" y="985652"/>
                  </a:cubicBezTo>
                  <a:cubicBezTo>
                    <a:pt x="1490591" y="976200"/>
                    <a:pt x="1518196" y="980830"/>
                    <a:pt x="1454727" y="973777"/>
                  </a:cubicBezTo>
                  <a:cubicBezTo>
                    <a:pt x="1448789" y="971798"/>
                    <a:pt x="1442986" y="969357"/>
                    <a:pt x="1436914" y="967839"/>
                  </a:cubicBezTo>
                  <a:cubicBezTo>
                    <a:pt x="1387931" y="955593"/>
                    <a:pt x="1426148" y="968157"/>
                    <a:pt x="1383475" y="955964"/>
                  </a:cubicBezTo>
                  <a:cubicBezTo>
                    <a:pt x="1377457" y="954244"/>
                    <a:pt x="1371260" y="952825"/>
                    <a:pt x="1365662" y="950026"/>
                  </a:cubicBezTo>
                  <a:cubicBezTo>
                    <a:pt x="1359279" y="946835"/>
                    <a:pt x="1353787" y="942109"/>
                    <a:pt x="1347849" y="938151"/>
                  </a:cubicBezTo>
                  <a:cubicBezTo>
                    <a:pt x="1343891" y="932213"/>
                    <a:pt x="1340542" y="925820"/>
                    <a:pt x="1335974" y="920338"/>
                  </a:cubicBezTo>
                  <a:cubicBezTo>
                    <a:pt x="1330598" y="913887"/>
                    <a:pt x="1322239" y="909865"/>
                    <a:pt x="1318161" y="902525"/>
                  </a:cubicBezTo>
                  <a:cubicBezTo>
                    <a:pt x="1311591" y="890700"/>
                    <a:pt x="1304181" y="858479"/>
                    <a:pt x="1300348" y="843148"/>
                  </a:cubicBezTo>
                  <a:cubicBezTo>
                    <a:pt x="1302327" y="803564"/>
                    <a:pt x="1302853" y="763880"/>
                    <a:pt x="1306286" y="724395"/>
                  </a:cubicBezTo>
                  <a:cubicBezTo>
                    <a:pt x="1306828" y="718160"/>
                    <a:pt x="1309003" y="711949"/>
                    <a:pt x="1312223" y="706582"/>
                  </a:cubicBezTo>
                  <a:cubicBezTo>
                    <a:pt x="1315103" y="701782"/>
                    <a:pt x="1320140" y="698665"/>
                    <a:pt x="1324099" y="694707"/>
                  </a:cubicBezTo>
                  <a:cubicBezTo>
                    <a:pt x="1326078" y="688769"/>
                    <a:pt x="1326398" y="681987"/>
                    <a:pt x="1330036" y="676894"/>
                  </a:cubicBezTo>
                  <a:cubicBezTo>
                    <a:pt x="1347348" y="652657"/>
                    <a:pt x="1354897" y="659553"/>
                    <a:pt x="1365662" y="635330"/>
                  </a:cubicBezTo>
                  <a:cubicBezTo>
                    <a:pt x="1370746" y="623891"/>
                    <a:pt x="1373579" y="611579"/>
                    <a:pt x="1377537" y="599704"/>
                  </a:cubicBezTo>
                  <a:lnTo>
                    <a:pt x="1383475" y="581891"/>
                  </a:lnTo>
                  <a:cubicBezTo>
                    <a:pt x="1385454" y="575953"/>
                    <a:pt x="1387895" y="570150"/>
                    <a:pt x="1389413" y="564078"/>
                  </a:cubicBezTo>
                  <a:cubicBezTo>
                    <a:pt x="1391392" y="556161"/>
                    <a:pt x="1393108" y="548174"/>
                    <a:pt x="1395350" y="540328"/>
                  </a:cubicBezTo>
                  <a:cubicBezTo>
                    <a:pt x="1397069" y="534310"/>
                    <a:pt x="1399568" y="528533"/>
                    <a:pt x="1401288" y="522515"/>
                  </a:cubicBezTo>
                  <a:cubicBezTo>
                    <a:pt x="1402698" y="517580"/>
                    <a:pt x="1409283" y="487418"/>
                    <a:pt x="1413163" y="480951"/>
                  </a:cubicBezTo>
                  <a:cubicBezTo>
                    <a:pt x="1416043" y="476151"/>
                    <a:pt x="1421080" y="473034"/>
                    <a:pt x="1425039" y="469076"/>
                  </a:cubicBezTo>
                  <a:cubicBezTo>
                    <a:pt x="1439962" y="424303"/>
                    <a:pt x="1419831" y="479491"/>
                    <a:pt x="1442852" y="433450"/>
                  </a:cubicBezTo>
                  <a:cubicBezTo>
                    <a:pt x="1458269" y="402616"/>
                    <a:pt x="1437467" y="426959"/>
                    <a:pt x="1460665" y="403761"/>
                  </a:cubicBezTo>
                  <a:cubicBezTo>
                    <a:pt x="1462644" y="397823"/>
                    <a:pt x="1464883" y="391966"/>
                    <a:pt x="1466602" y="385948"/>
                  </a:cubicBezTo>
                  <a:cubicBezTo>
                    <a:pt x="1494708" y="287576"/>
                    <a:pt x="1471832" y="217194"/>
                    <a:pt x="1466602" y="89065"/>
                  </a:cubicBezTo>
                  <a:cubicBezTo>
                    <a:pt x="1465826" y="70047"/>
                    <a:pt x="1458891" y="72005"/>
                    <a:pt x="1448789" y="59377"/>
                  </a:cubicBezTo>
                  <a:cubicBezTo>
                    <a:pt x="1426168" y="31101"/>
                    <a:pt x="1449640" y="50047"/>
                    <a:pt x="1419101" y="29689"/>
                  </a:cubicBezTo>
                  <a:cubicBezTo>
                    <a:pt x="1417122" y="23751"/>
                    <a:pt x="1416383" y="17243"/>
                    <a:pt x="1413163" y="11876"/>
                  </a:cubicBezTo>
                  <a:cubicBezTo>
                    <a:pt x="1410283" y="7076"/>
                    <a:pt x="1406883" y="200"/>
                    <a:pt x="1401288" y="0"/>
                  </a:cubicBezTo>
                  <a:lnTo>
                    <a:pt x="1246909" y="5938"/>
                  </a:lnTo>
                  <a:cubicBezTo>
                    <a:pt x="1228824" y="33067"/>
                    <a:pt x="1240080" y="18705"/>
                    <a:pt x="1211283" y="47502"/>
                  </a:cubicBezTo>
                  <a:cubicBezTo>
                    <a:pt x="1205345" y="53440"/>
                    <a:pt x="1200457" y="60657"/>
                    <a:pt x="1193470" y="65315"/>
                  </a:cubicBezTo>
                  <a:cubicBezTo>
                    <a:pt x="1181595" y="73232"/>
                    <a:pt x="1167936" y="78973"/>
                    <a:pt x="1157844" y="89065"/>
                  </a:cubicBezTo>
                  <a:cubicBezTo>
                    <a:pt x="1153886" y="93024"/>
                    <a:pt x="1150976" y="98437"/>
                    <a:pt x="1145969" y="100941"/>
                  </a:cubicBezTo>
                  <a:cubicBezTo>
                    <a:pt x="1138670" y="104591"/>
                    <a:pt x="1130065" y="104636"/>
                    <a:pt x="1122218" y="106878"/>
                  </a:cubicBezTo>
                  <a:cubicBezTo>
                    <a:pt x="1116200" y="108597"/>
                    <a:pt x="1110343" y="110837"/>
                    <a:pt x="1104405" y="112816"/>
                  </a:cubicBezTo>
                  <a:cubicBezTo>
                    <a:pt x="1076501" y="140720"/>
                    <a:pt x="1093578" y="125972"/>
                    <a:pt x="1050966" y="154380"/>
                  </a:cubicBezTo>
                  <a:lnTo>
                    <a:pt x="1033153" y="166255"/>
                  </a:lnTo>
                  <a:cubicBezTo>
                    <a:pt x="1027215" y="170213"/>
                    <a:pt x="1020386" y="173084"/>
                    <a:pt x="1015340" y="178130"/>
                  </a:cubicBezTo>
                  <a:cubicBezTo>
                    <a:pt x="986543" y="206927"/>
                    <a:pt x="1000905" y="195671"/>
                    <a:pt x="973776" y="213756"/>
                  </a:cubicBezTo>
                  <a:cubicBezTo>
                    <a:pt x="969818" y="219694"/>
                    <a:pt x="966947" y="226523"/>
                    <a:pt x="961901" y="231569"/>
                  </a:cubicBezTo>
                  <a:cubicBezTo>
                    <a:pt x="951020" y="242450"/>
                    <a:pt x="920429" y="255114"/>
                    <a:pt x="908462" y="255320"/>
                  </a:cubicBezTo>
                  <a:lnTo>
                    <a:pt x="564078" y="261258"/>
                  </a:lnTo>
                  <a:cubicBezTo>
                    <a:pt x="556161" y="263237"/>
                    <a:pt x="548143" y="264850"/>
                    <a:pt x="540327" y="267195"/>
                  </a:cubicBezTo>
                  <a:cubicBezTo>
                    <a:pt x="528337" y="270792"/>
                    <a:pt x="516576" y="275113"/>
                    <a:pt x="504701" y="279071"/>
                  </a:cubicBezTo>
                  <a:lnTo>
                    <a:pt x="469075" y="290946"/>
                  </a:lnTo>
                  <a:lnTo>
                    <a:pt x="451262" y="296884"/>
                  </a:lnTo>
                  <a:lnTo>
                    <a:pt x="433449" y="302821"/>
                  </a:lnTo>
                  <a:cubicBezTo>
                    <a:pt x="427511" y="306779"/>
                    <a:pt x="421006" y="309997"/>
                    <a:pt x="415636" y="314696"/>
                  </a:cubicBezTo>
                  <a:cubicBezTo>
                    <a:pt x="405104" y="323912"/>
                    <a:pt x="385948" y="344385"/>
                    <a:pt x="385948" y="344385"/>
                  </a:cubicBezTo>
                  <a:cubicBezTo>
                    <a:pt x="383969" y="350323"/>
                    <a:pt x="383920" y="357311"/>
                    <a:pt x="380010" y="362198"/>
                  </a:cubicBezTo>
                  <a:cubicBezTo>
                    <a:pt x="369745" y="375029"/>
                    <a:pt x="337457" y="382319"/>
                    <a:pt x="326571" y="385948"/>
                  </a:cubicBezTo>
                  <a:cubicBezTo>
                    <a:pt x="272517" y="403966"/>
                    <a:pt x="357893" y="376327"/>
                    <a:pt x="279070" y="397824"/>
                  </a:cubicBezTo>
                  <a:cubicBezTo>
                    <a:pt x="279042" y="397832"/>
                    <a:pt x="234551" y="412664"/>
                    <a:pt x="225631" y="415637"/>
                  </a:cubicBezTo>
                  <a:lnTo>
                    <a:pt x="190005" y="427512"/>
                  </a:lnTo>
                  <a:cubicBezTo>
                    <a:pt x="182088" y="431470"/>
                    <a:pt x="173939" y="434995"/>
                    <a:pt x="166254" y="439387"/>
                  </a:cubicBezTo>
                  <a:cubicBezTo>
                    <a:pt x="160058" y="442928"/>
                    <a:pt x="154824" y="448072"/>
                    <a:pt x="148441" y="451263"/>
                  </a:cubicBezTo>
                  <a:cubicBezTo>
                    <a:pt x="142843" y="454062"/>
                    <a:pt x="136566" y="455221"/>
                    <a:pt x="130628" y="457200"/>
                  </a:cubicBezTo>
                  <a:cubicBezTo>
                    <a:pt x="126670" y="461159"/>
                    <a:pt x="123124" y="465579"/>
                    <a:pt x="118753" y="469076"/>
                  </a:cubicBezTo>
                  <a:cubicBezTo>
                    <a:pt x="113181" y="473534"/>
                    <a:pt x="105986" y="475905"/>
                    <a:pt x="100940" y="480951"/>
                  </a:cubicBezTo>
                  <a:cubicBezTo>
                    <a:pt x="95894" y="485997"/>
                    <a:pt x="94111" y="493718"/>
                    <a:pt x="89065" y="498764"/>
                  </a:cubicBezTo>
                  <a:cubicBezTo>
                    <a:pt x="77556" y="510273"/>
                    <a:pt x="67926" y="511748"/>
                    <a:pt x="53439" y="516577"/>
                  </a:cubicBezTo>
                  <a:cubicBezTo>
                    <a:pt x="24642" y="545374"/>
                    <a:pt x="35898" y="531012"/>
                    <a:pt x="17813" y="558141"/>
                  </a:cubicBezTo>
                  <a:cubicBezTo>
                    <a:pt x="23751" y="560120"/>
                    <a:pt x="30619" y="560323"/>
                    <a:pt x="35626" y="564078"/>
                  </a:cubicBezTo>
                  <a:cubicBezTo>
                    <a:pt x="46822" y="572475"/>
                    <a:pt x="65314" y="593767"/>
                    <a:pt x="65314" y="593767"/>
                  </a:cubicBezTo>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7" name="자유형 56"/>
            <p:cNvSpPr/>
            <p:nvPr/>
          </p:nvSpPr>
          <p:spPr bwMode="auto">
            <a:xfrm>
              <a:off x="2916238" y="1862138"/>
              <a:ext cx="1703387" cy="1662112"/>
            </a:xfrm>
            <a:custGeom>
              <a:gdLst>
                <a:gd name="connsiteX0" fmla="*/ 932213 w 1669070"/>
                <a:gd name="connsiteY0" fmla="*/ 16313 h 1631570"/>
                <a:gd name="connsiteX1" fmla="*/ 938151 w 1669070"/>
                <a:gd name="connsiteY1" fmla="*/ 81627 h 1631570"/>
                <a:gd name="connsiteX2" fmla="*/ 944088 w 1669070"/>
                <a:gd name="connsiteY2" fmla="*/ 99440 h 1631570"/>
                <a:gd name="connsiteX3" fmla="*/ 961901 w 1669070"/>
                <a:gd name="connsiteY3" fmla="*/ 111315 h 1631570"/>
                <a:gd name="connsiteX4" fmla="*/ 979714 w 1669070"/>
                <a:gd name="connsiteY4" fmla="*/ 146941 h 1631570"/>
                <a:gd name="connsiteX5" fmla="*/ 985652 w 1669070"/>
                <a:gd name="connsiteY5" fmla="*/ 164754 h 1631570"/>
                <a:gd name="connsiteX6" fmla="*/ 1009402 w 1669070"/>
                <a:gd name="connsiteY6" fmla="*/ 200380 h 1631570"/>
                <a:gd name="connsiteX7" fmla="*/ 1021278 w 1669070"/>
                <a:gd name="connsiteY7" fmla="*/ 236006 h 1631570"/>
                <a:gd name="connsiteX8" fmla="*/ 1027215 w 1669070"/>
                <a:gd name="connsiteY8" fmla="*/ 253819 h 1631570"/>
                <a:gd name="connsiteX9" fmla="*/ 1039091 w 1669070"/>
                <a:gd name="connsiteY9" fmla="*/ 265694 h 1631570"/>
                <a:gd name="connsiteX10" fmla="*/ 1050966 w 1669070"/>
                <a:gd name="connsiteY10" fmla="*/ 556640 h 1631570"/>
                <a:gd name="connsiteX11" fmla="*/ 1062841 w 1669070"/>
                <a:gd name="connsiteY11" fmla="*/ 616016 h 1631570"/>
                <a:gd name="connsiteX12" fmla="*/ 1074717 w 1669070"/>
                <a:gd name="connsiteY12" fmla="*/ 651642 h 1631570"/>
                <a:gd name="connsiteX13" fmla="*/ 1080654 w 1669070"/>
                <a:gd name="connsiteY13" fmla="*/ 669455 h 1631570"/>
                <a:gd name="connsiteX14" fmla="*/ 1092530 w 1669070"/>
                <a:gd name="connsiteY14" fmla="*/ 687268 h 1631570"/>
                <a:gd name="connsiteX15" fmla="*/ 1098467 w 1669070"/>
                <a:gd name="connsiteY15" fmla="*/ 728832 h 1631570"/>
                <a:gd name="connsiteX16" fmla="*/ 1104405 w 1669070"/>
                <a:gd name="connsiteY16" fmla="*/ 788209 h 1631570"/>
                <a:gd name="connsiteX17" fmla="*/ 1116280 w 1669070"/>
                <a:gd name="connsiteY17" fmla="*/ 823835 h 1631570"/>
                <a:gd name="connsiteX18" fmla="*/ 1128156 w 1669070"/>
                <a:gd name="connsiteY18" fmla="*/ 841648 h 1631570"/>
                <a:gd name="connsiteX19" fmla="*/ 1145969 w 1669070"/>
                <a:gd name="connsiteY19" fmla="*/ 871336 h 1631570"/>
                <a:gd name="connsiteX20" fmla="*/ 1151906 w 1669070"/>
                <a:gd name="connsiteY20" fmla="*/ 889149 h 1631570"/>
                <a:gd name="connsiteX21" fmla="*/ 1175657 w 1669070"/>
                <a:gd name="connsiteY21" fmla="*/ 924775 h 1631570"/>
                <a:gd name="connsiteX22" fmla="*/ 1187532 w 1669070"/>
                <a:gd name="connsiteY22" fmla="*/ 942588 h 1631570"/>
                <a:gd name="connsiteX23" fmla="*/ 1229096 w 1669070"/>
                <a:gd name="connsiteY23" fmla="*/ 978214 h 1631570"/>
                <a:gd name="connsiteX24" fmla="*/ 1246909 w 1669070"/>
                <a:gd name="connsiteY24" fmla="*/ 996027 h 1631570"/>
                <a:gd name="connsiteX25" fmla="*/ 1306286 w 1669070"/>
                <a:gd name="connsiteY25" fmla="*/ 1031653 h 1631570"/>
                <a:gd name="connsiteX26" fmla="*/ 1324099 w 1669070"/>
                <a:gd name="connsiteY26" fmla="*/ 1043528 h 1631570"/>
                <a:gd name="connsiteX27" fmla="*/ 1341912 w 1669070"/>
                <a:gd name="connsiteY27" fmla="*/ 1049466 h 1631570"/>
                <a:gd name="connsiteX28" fmla="*/ 1359725 w 1669070"/>
                <a:gd name="connsiteY28" fmla="*/ 1061341 h 1631570"/>
                <a:gd name="connsiteX29" fmla="*/ 1377538 w 1669070"/>
                <a:gd name="connsiteY29" fmla="*/ 1067279 h 1631570"/>
                <a:gd name="connsiteX30" fmla="*/ 1395351 w 1669070"/>
                <a:gd name="connsiteY30" fmla="*/ 1079154 h 1631570"/>
                <a:gd name="connsiteX31" fmla="*/ 1454727 w 1669070"/>
                <a:gd name="connsiteY31" fmla="*/ 1085092 h 1631570"/>
                <a:gd name="connsiteX32" fmla="*/ 1484415 w 1669070"/>
                <a:gd name="connsiteY32" fmla="*/ 1102905 h 1631570"/>
                <a:gd name="connsiteX33" fmla="*/ 1496291 w 1669070"/>
                <a:gd name="connsiteY33" fmla="*/ 1144468 h 1631570"/>
                <a:gd name="connsiteX34" fmla="*/ 1508166 w 1669070"/>
                <a:gd name="connsiteY34" fmla="*/ 1156344 h 1631570"/>
                <a:gd name="connsiteX35" fmla="*/ 1520041 w 1669070"/>
                <a:gd name="connsiteY35" fmla="*/ 1191970 h 1631570"/>
                <a:gd name="connsiteX36" fmla="*/ 1531917 w 1669070"/>
                <a:gd name="connsiteY36" fmla="*/ 1292910 h 1631570"/>
                <a:gd name="connsiteX37" fmla="*/ 1537854 w 1669070"/>
                <a:gd name="connsiteY37" fmla="*/ 1310723 h 1631570"/>
                <a:gd name="connsiteX38" fmla="*/ 1549730 w 1669070"/>
                <a:gd name="connsiteY38" fmla="*/ 1322598 h 1631570"/>
                <a:gd name="connsiteX39" fmla="*/ 1555667 w 1669070"/>
                <a:gd name="connsiteY39" fmla="*/ 1340411 h 1631570"/>
                <a:gd name="connsiteX40" fmla="*/ 1585356 w 1669070"/>
                <a:gd name="connsiteY40" fmla="*/ 1364162 h 1631570"/>
                <a:gd name="connsiteX41" fmla="*/ 1597231 w 1669070"/>
                <a:gd name="connsiteY41" fmla="*/ 1381975 h 1631570"/>
                <a:gd name="connsiteX42" fmla="*/ 1615044 w 1669070"/>
                <a:gd name="connsiteY42" fmla="*/ 1387913 h 1631570"/>
                <a:gd name="connsiteX43" fmla="*/ 1650670 w 1669070"/>
                <a:gd name="connsiteY43" fmla="*/ 1405726 h 1631570"/>
                <a:gd name="connsiteX44" fmla="*/ 1668483 w 1669070"/>
                <a:gd name="connsiteY44" fmla="*/ 1441352 h 1631570"/>
                <a:gd name="connsiteX45" fmla="*/ 1644732 w 1669070"/>
                <a:gd name="connsiteY45" fmla="*/ 1447289 h 1631570"/>
                <a:gd name="connsiteX46" fmla="*/ 1585356 w 1669070"/>
                <a:gd name="connsiteY46" fmla="*/ 1441352 h 1631570"/>
                <a:gd name="connsiteX47" fmla="*/ 1567543 w 1669070"/>
                <a:gd name="connsiteY47" fmla="*/ 1435414 h 1631570"/>
                <a:gd name="connsiteX48" fmla="*/ 1543792 w 1669070"/>
                <a:gd name="connsiteY48" fmla="*/ 1429476 h 1631570"/>
                <a:gd name="connsiteX49" fmla="*/ 1490353 w 1669070"/>
                <a:gd name="connsiteY49" fmla="*/ 1423539 h 1631570"/>
                <a:gd name="connsiteX50" fmla="*/ 1448789 w 1669070"/>
                <a:gd name="connsiteY50" fmla="*/ 1417601 h 1631570"/>
                <a:gd name="connsiteX51" fmla="*/ 1092530 w 1669070"/>
                <a:gd name="connsiteY51" fmla="*/ 1423539 h 1631570"/>
                <a:gd name="connsiteX52" fmla="*/ 1068779 w 1669070"/>
                <a:gd name="connsiteY52" fmla="*/ 1435414 h 1631570"/>
                <a:gd name="connsiteX53" fmla="*/ 1045028 w 1669070"/>
                <a:gd name="connsiteY53" fmla="*/ 1441352 h 1631570"/>
                <a:gd name="connsiteX54" fmla="*/ 1027215 w 1669070"/>
                <a:gd name="connsiteY54" fmla="*/ 1453227 h 1631570"/>
                <a:gd name="connsiteX55" fmla="*/ 1021278 w 1669070"/>
                <a:gd name="connsiteY55" fmla="*/ 1471040 h 1631570"/>
                <a:gd name="connsiteX56" fmla="*/ 1003465 w 1669070"/>
                <a:gd name="connsiteY56" fmla="*/ 1476978 h 1631570"/>
                <a:gd name="connsiteX57" fmla="*/ 985652 w 1669070"/>
                <a:gd name="connsiteY57" fmla="*/ 1488853 h 1631570"/>
                <a:gd name="connsiteX58" fmla="*/ 950026 w 1669070"/>
                <a:gd name="connsiteY58" fmla="*/ 1500728 h 1631570"/>
                <a:gd name="connsiteX59" fmla="*/ 914400 w 1669070"/>
                <a:gd name="connsiteY59" fmla="*/ 1530416 h 1631570"/>
                <a:gd name="connsiteX60" fmla="*/ 896587 w 1669070"/>
                <a:gd name="connsiteY60" fmla="*/ 1536354 h 1631570"/>
                <a:gd name="connsiteX61" fmla="*/ 878774 w 1669070"/>
                <a:gd name="connsiteY61" fmla="*/ 1554167 h 1631570"/>
                <a:gd name="connsiteX62" fmla="*/ 860961 w 1669070"/>
                <a:gd name="connsiteY62" fmla="*/ 1560105 h 1631570"/>
                <a:gd name="connsiteX63" fmla="*/ 843148 w 1669070"/>
                <a:gd name="connsiteY63" fmla="*/ 1571980 h 1631570"/>
                <a:gd name="connsiteX64" fmla="*/ 807522 w 1669070"/>
                <a:gd name="connsiteY64" fmla="*/ 1583855 h 1631570"/>
                <a:gd name="connsiteX65" fmla="*/ 789709 w 1669070"/>
                <a:gd name="connsiteY65" fmla="*/ 1589793 h 1631570"/>
                <a:gd name="connsiteX66" fmla="*/ 765958 w 1669070"/>
                <a:gd name="connsiteY66" fmla="*/ 1595731 h 1631570"/>
                <a:gd name="connsiteX67" fmla="*/ 712519 w 1669070"/>
                <a:gd name="connsiteY67" fmla="*/ 1613544 h 1631570"/>
                <a:gd name="connsiteX68" fmla="*/ 694706 w 1669070"/>
                <a:gd name="connsiteY68" fmla="*/ 1619481 h 1631570"/>
                <a:gd name="connsiteX69" fmla="*/ 682831 w 1669070"/>
                <a:gd name="connsiteY69" fmla="*/ 1631357 h 1631570"/>
                <a:gd name="connsiteX70" fmla="*/ 676893 w 1669070"/>
                <a:gd name="connsiteY70" fmla="*/ 1613544 h 1631570"/>
                <a:gd name="connsiteX71" fmla="*/ 659080 w 1669070"/>
                <a:gd name="connsiteY71" fmla="*/ 1548229 h 1631570"/>
                <a:gd name="connsiteX72" fmla="*/ 623454 w 1669070"/>
                <a:gd name="connsiteY72" fmla="*/ 1524479 h 1631570"/>
                <a:gd name="connsiteX73" fmla="*/ 605641 w 1669070"/>
                <a:gd name="connsiteY73" fmla="*/ 1512603 h 1631570"/>
                <a:gd name="connsiteX74" fmla="*/ 587828 w 1669070"/>
                <a:gd name="connsiteY74" fmla="*/ 1506666 h 1631570"/>
                <a:gd name="connsiteX75" fmla="*/ 552202 w 1669070"/>
                <a:gd name="connsiteY75" fmla="*/ 1476978 h 1631570"/>
                <a:gd name="connsiteX76" fmla="*/ 522514 w 1669070"/>
                <a:gd name="connsiteY76" fmla="*/ 1453227 h 1631570"/>
                <a:gd name="connsiteX77" fmla="*/ 504701 w 1669070"/>
                <a:gd name="connsiteY77" fmla="*/ 1376037 h 1631570"/>
                <a:gd name="connsiteX78" fmla="*/ 498763 w 1669070"/>
                <a:gd name="connsiteY78" fmla="*/ 1322598 h 1631570"/>
                <a:gd name="connsiteX79" fmla="*/ 480951 w 1669070"/>
                <a:gd name="connsiteY79" fmla="*/ 1263222 h 1631570"/>
                <a:gd name="connsiteX80" fmla="*/ 451262 w 1669070"/>
                <a:gd name="connsiteY80" fmla="*/ 1209783 h 1631570"/>
                <a:gd name="connsiteX81" fmla="*/ 439387 w 1669070"/>
                <a:gd name="connsiteY81" fmla="*/ 1197907 h 1631570"/>
                <a:gd name="connsiteX82" fmla="*/ 403761 w 1669070"/>
                <a:gd name="connsiteY82" fmla="*/ 1174157 h 1631570"/>
                <a:gd name="connsiteX83" fmla="*/ 391886 w 1669070"/>
                <a:gd name="connsiteY83" fmla="*/ 1162281 h 1631570"/>
                <a:gd name="connsiteX84" fmla="*/ 356260 w 1669070"/>
                <a:gd name="connsiteY84" fmla="*/ 1150406 h 1631570"/>
                <a:gd name="connsiteX85" fmla="*/ 338447 w 1669070"/>
                <a:gd name="connsiteY85" fmla="*/ 1138531 h 1631570"/>
                <a:gd name="connsiteX86" fmla="*/ 302821 w 1669070"/>
                <a:gd name="connsiteY86" fmla="*/ 1126655 h 1631570"/>
                <a:gd name="connsiteX87" fmla="*/ 279070 w 1669070"/>
                <a:gd name="connsiteY87" fmla="*/ 1096967 h 1631570"/>
                <a:gd name="connsiteX88" fmla="*/ 255319 w 1669070"/>
                <a:gd name="connsiteY88" fmla="*/ 1043528 h 1631570"/>
                <a:gd name="connsiteX89" fmla="*/ 237506 w 1669070"/>
                <a:gd name="connsiteY89" fmla="*/ 972276 h 1631570"/>
                <a:gd name="connsiteX90" fmla="*/ 225631 w 1669070"/>
                <a:gd name="connsiteY90" fmla="*/ 954463 h 1631570"/>
                <a:gd name="connsiteX91" fmla="*/ 219693 w 1669070"/>
                <a:gd name="connsiteY91" fmla="*/ 936650 h 1631570"/>
                <a:gd name="connsiteX92" fmla="*/ 201880 w 1669070"/>
                <a:gd name="connsiteY92" fmla="*/ 924775 h 1631570"/>
                <a:gd name="connsiteX93" fmla="*/ 195943 w 1669070"/>
                <a:gd name="connsiteY93" fmla="*/ 906962 h 1631570"/>
                <a:gd name="connsiteX94" fmla="*/ 178130 w 1669070"/>
                <a:gd name="connsiteY94" fmla="*/ 895087 h 1631570"/>
                <a:gd name="connsiteX95" fmla="*/ 166254 w 1669070"/>
                <a:gd name="connsiteY95" fmla="*/ 883211 h 1631570"/>
                <a:gd name="connsiteX96" fmla="*/ 142504 w 1669070"/>
                <a:gd name="connsiteY96" fmla="*/ 847585 h 1631570"/>
                <a:gd name="connsiteX97" fmla="*/ 112815 w 1669070"/>
                <a:gd name="connsiteY97" fmla="*/ 823835 h 1631570"/>
                <a:gd name="connsiteX98" fmla="*/ 83127 w 1669070"/>
                <a:gd name="connsiteY98" fmla="*/ 800084 h 1631570"/>
                <a:gd name="connsiteX99" fmla="*/ 59376 w 1669070"/>
                <a:gd name="connsiteY99" fmla="*/ 770396 h 1631570"/>
                <a:gd name="connsiteX100" fmla="*/ 41563 w 1669070"/>
                <a:gd name="connsiteY100" fmla="*/ 764458 h 1631570"/>
                <a:gd name="connsiteX101" fmla="*/ 5938 w 1669070"/>
                <a:gd name="connsiteY101" fmla="*/ 716957 h 1631570"/>
                <a:gd name="connsiteX102" fmla="*/ 0 w 1669070"/>
                <a:gd name="connsiteY102" fmla="*/ 693206 h 1631570"/>
                <a:gd name="connsiteX103" fmla="*/ 5938 w 1669070"/>
                <a:gd name="connsiteY103" fmla="*/ 627892 h 1631570"/>
                <a:gd name="connsiteX104" fmla="*/ 17813 w 1669070"/>
                <a:gd name="connsiteY104" fmla="*/ 592266 h 1631570"/>
                <a:gd name="connsiteX105" fmla="*/ 47501 w 1669070"/>
                <a:gd name="connsiteY105" fmla="*/ 568515 h 1631570"/>
                <a:gd name="connsiteX106" fmla="*/ 83127 w 1669070"/>
                <a:gd name="connsiteY106" fmla="*/ 538827 h 1631570"/>
                <a:gd name="connsiteX107" fmla="*/ 95002 w 1669070"/>
                <a:gd name="connsiteY107" fmla="*/ 521014 h 1631570"/>
                <a:gd name="connsiteX108" fmla="*/ 142504 w 1669070"/>
                <a:gd name="connsiteY108" fmla="*/ 479450 h 1631570"/>
                <a:gd name="connsiteX109" fmla="*/ 166254 w 1669070"/>
                <a:gd name="connsiteY109" fmla="*/ 437887 h 1631570"/>
                <a:gd name="connsiteX110" fmla="*/ 178130 w 1669070"/>
                <a:gd name="connsiteY110" fmla="*/ 420074 h 1631570"/>
                <a:gd name="connsiteX111" fmla="*/ 190005 w 1669070"/>
                <a:gd name="connsiteY111" fmla="*/ 384448 h 1631570"/>
                <a:gd name="connsiteX112" fmla="*/ 195943 w 1669070"/>
                <a:gd name="connsiteY112" fmla="*/ 366635 h 1631570"/>
                <a:gd name="connsiteX113" fmla="*/ 201880 w 1669070"/>
                <a:gd name="connsiteY113" fmla="*/ 325071 h 1631570"/>
                <a:gd name="connsiteX114" fmla="*/ 207818 w 1669070"/>
                <a:gd name="connsiteY114" fmla="*/ 307258 h 1631570"/>
                <a:gd name="connsiteX115" fmla="*/ 213756 w 1669070"/>
                <a:gd name="connsiteY115" fmla="*/ 277570 h 1631570"/>
                <a:gd name="connsiteX116" fmla="*/ 219693 w 1669070"/>
                <a:gd name="connsiteY116" fmla="*/ 253819 h 1631570"/>
                <a:gd name="connsiteX117" fmla="*/ 261257 w 1669070"/>
                <a:gd name="connsiteY117" fmla="*/ 218193 h 1631570"/>
                <a:gd name="connsiteX118" fmla="*/ 296883 w 1669070"/>
                <a:gd name="connsiteY118" fmla="*/ 194442 h 1631570"/>
                <a:gd name="connsiteX119" fmla="*/ 338447 w 1669070"/>
                <a:gd name="connsiteY119" fmla="*/ 182567 h 1631570"/>
                <a:gd name="connsiteX120" fmla="*/ 362197 w 1669070"/>
                <a:gd name="connsiteY120" fmla="*/ 218193 h 1631570"/>
                <a:gd name="connsiteX121" fmla="*/ 374073 w 1669070"/>
                <a:gd name="connsiteY121" fmla="*/ 230068 h 1631570"/>
                <a:gd name="connsiteX122" fmla="*/ 391886 w 1669070"/>
                <a:gd name="connsiteY122" fmla="*/ 236006 h 1631570"/>
                <a:gd name="connsiteX123" fmla="*/ 409699 w 1669070"/>
                <a:gd name="connsiteY123" fmla="*/ 247881 h 1631570"/>
                <a:gd name="connsiteX124" fmla="*/ 451262 w 1669070"/>
                <a:gd name="connsiteY124" fmla="*/ 241944 h 1631570"/>
                <a:gd name="connsiteX125" fmla="*/ 469075 w 1669070"/>
                <a:gd name="connsiteY125" fmla="*/ 230068 h 1631570"/>
                <a:gd name="connsiteX126" fmla="*/ 486888 w 1669070"/>
                <a:gd name="connsiteY126" fmla="*/ 224131 h 1631570"/>
                <a:gd name="connsiteX127" fmla="*/ 498763 w 1669070"/>
                <a:gd name="connsiteY127" fmla="*/ 212255 h 1631570"/>
                <a:gd name="connsiteX128" fmla="*/ 516576 w 1669070"/>
                <a:gd name="connsiteY128" fmla="*/ 206318 h 1631570"/>
                <a:gd name="connsiteX129" fmla="*/ 510639 w 1669070"/>
                <a:gd name="connsiteY129" fmla="*/ 188505 h 1631570"/>
                <a:gd name="connsiteX130" fmla="*/ 528452 w 1669070"/>
                <a:gd name="connsiteY130" fmla="*/ 182567 h 1631570"/>
                <a:gd name="connsiteX131" fmla="*/ 599704 w 1669070"/>
                <a:gd name="connsiteY131" fmla="*/ 176629 h 1631570"/>
                <a:gd name="connsiteX132" fmla="*/ 617517 w 1669070"/>
                <a:gd name="connsiteY132" fmla="*/ 164754 h 1631570"/>
                <a:gd name="connsiteX133" fmla="*/ 676893 w 1669070"/>
                <a:gd name="connsiteY133" fmla="*/ 146941 h 1631570"/>
                <a:gd name="connsiteX134" fmla="*/ 730332 w 1669070"/>
                <a:gd name="connsiteY134" fmla="*/ 129128 h 1631570"/>
                <a:gd name="connsiteX135" fmla="*/ 771896 w 1669070"/>
                <a:gd name="connsiteY135" fmla="*/ 105378 h 1631570"/>
                <a:gd name="connsiteX136" fmla="*/ 813460 w 1669070"/>
                <a:gd name="connsiteY136" fmla="*/ 117253 h 1631570"/>
                <a:gd name="connsiteX137" fmla="*/ 872836 w 1669070"/>
                <a:gd name="connsiteY137" fmla="*/ 93502 h 1631570"/>
                <a:gd name="connsiteX138" fmla="*/ 884712 w 1669070"/>
                <a:gd name="connsiteY138" fmla="*/ 105378 h 1631570"/>
                <a:gd name="connsiteX139" fmla="*/ 896587 w 1669070"/>
                <a:gd name="connsiteY139" fmla="*/ 93502 h 1631570"/>
                <a:gd name="connsiteX140" fmla="*/ 908462 w 1669070"/>
                <a:gd name="connsiteY140" fmla="*/ 75689 h 1631570"/>
                <a:gd name="connsiteX141" fmla="*/ 920338 w 1669070"/>
                <a:gd name="connsiteY141" fmla="*/ 40063 h 1631570"/>
                <a:gd name="connsiteX142" fmla="*/ 932213 w 1669070"/>
                <a:gd name="connsiteY142" fmla="*/ 22250 h 1631570"/>
                <a:gd name="connsiteX143" fmla="*/ 932213 w 1669070"/>
                <a:gd name="connsiteY143" fmla="*/ 16313 h 163157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669070" h="1631570">
                  <a:moveTo>
                    <a:pt x="932213" y="16313"/>
                  </a:moveTo>
                  <a:cubicBezTo>
                    <a:pt x="933203" y="26209"/>
                    <a:pt x="935059" y="59986"/>
                    <a:pt x="938151" y="81627"/>
                  </a:cubicBezTo>
                  <a:cubicBezTo>
                    <a:pt x="939036" y="87823"/>
                    <a:pt x="940178" y="94553"/>
                    <a:pt x="944088" y="99440"/>
                  </a:cubicBezTo>
                  <a:cubicBezTo>
                    <a:pt x="948546" y="105012"/>
                    <a:pt x="955963" y="107357"/>
                    <a:pt x="961901" y="111315"/>
                  </a:cubicBezTo>
                  <a:cubicBezTo>
                    <a:pt x="976826" y="156089"/>
                    <a:pt x="956693" y="100899"/>
                    <a:pt x="979714" y="146941"/>
                  </a:cubicBezTo>
                  <a:cubicBezTo>
                    <a:pt x="982513" y="152539"/>
                    <a:pt x="982612" y="159283"/>
                    <a:pt x="985652" y="164754"/>
                  </a:cubicBezTo>
                  <a:cubicBezTo>
                    <a:pt x="992583" y="177230"/>
                    <a:pt x="1004888" y="186840"/>
                    <a:pt x="1009402" y="200380"/>
                  </a:cubicBezTo>
                  <a:lnTo>
                    <a:pt x="1021278" y="236006"/>
                  </a:lnTo>
                  <a:cubicBezTo>
                    <a:pt x="1023257" y="241944"/>
                    <a:pt x="1022789" y="249394"/>
                    <a:pt x="1027215" y="253819"/>
                  </a:cubicBezTo>
                  <a:lnTo>
                    <a:pt x="1039091" y="265694"/>
                  </a:lnTo>
                  <a:cubicBezTo>
                    <a:pt x="1057904" y="397398"/>
                    <a:pt x="1038054" y="246777"/>
                    <a:pt x="1050966" y="556640"/>
                  </a:cubicBezTo>
                  <a:cubicBezTo>
                    <a:pt x="1051483" y="569059"/>
                    <a:pt x="1058568" y="601772"/>
                    <a:pt x="1062841" y="616016"/>
                  </a:cubicBezTo>
                  <a:cubicBezTo>
                    <a:pt x="1066438" y="628006"/>
                    <a:pt x="1070759" y="639767"/>
                    <a:pt x="1074717" y="651642"/>
                  </a:cubicBezTo>
                  <a:cubicBezTo>
                    <a:pt x="1076696" y="657580"/>
                    <a:pt x="1077182" y="664247"/>
                    <a:pt x="1080654" y="669455"/>
                  </a:cubicBezTo>
                  <a:lnTo>
                    <a:pt x="1092530" y="687268"/>
                  </a:lnTo>
                  <a:cubicBezTo>
                    <a:pt x="1094509" y="701123"/>
                    <a:pt x="1096832" y="714933"/>
                    <a:pt x="1098467" y="728832"/>
                  </a:cubicBezTo>
                  <a:cubicBezTo>
                    <a:pt x="1100791" y="748587"/>
                    <a:pt x="1100739" y="768659"/>
                    <a:pt x="1104405" y="788209"/>
                  </a:cubicBezTo>
                  <a:cubicBezTo>
                    <a:pt x="1106712" y="800512"/>
                    <a:pt x="1109336" y="813420"/>
                    <a:pt x="1116280" y="823835"/>
                  </a:cubicBezTo>
                  <a:lnTo>
                    <a:pt x="1128156" y="841648"/>
                  </a:lnTo>
                  <a:cubicBezTo>
                    <a:pt x="1144974" y="892109"/>
                    <a:pt x="1121518" y="830584"/>
                    <a:pt x="1145969" y="871336"/>
                  </a:cubicBezTo>
                  <a:cubicBezTo>
                    <a:pt x="1149189" y="876703"/>
                    <a:pt x="1148866" y="883678"/>
                    <a:pt x="1151906" y="889149"/>
                  </a:cubicBezTo>
                  <a:cubicBezTo>
                    <a:pt x="1158837" y="901625"/>
                    <a:pt x="1167740" y="912900"/>
                    <a:pt x="1175657" y="924775"/>
                  </a:cubicBezTo>
                  <a:cubicBezTo>
                    <a:pt x="1179615" y="930713"/>
                    <a:pt x="1182486" y="937542"/>
                    <a:pt x="1187532" y="942588"/>
                  </a:cubicBezTo>
                  <a:cubicBezTo>
                    <a:pt x="1258893" y="1013949"/>
                    <a:pt x="1174838" y="933000"/>
                    <a:pt x="1229096" y="978214"/>
                  </a:cubicBezTo>
                  <a:cubicBezTo>
                    <a:pt x="1235547" y="983590"/>
                    <a:pt x="1240281" y="990872"/>
                    <a:pt x="1246909" y="996027"/>
                  </a:cubicBezTo>
                  <a:cubicBezTo>
                    <a:pt x="1287134" y="1027313"/>
                    <a:pt x="1271484" y="1011767"/>
                    <a:pt x="1306286" y="1031653"/>
                  </a:cubicBezTo>
                  <a:cubicBezTo>
                    <a:pt x="1312482" y="1035193"/>
                    <a:pt x="1317716" y="1040337"/>
                    <a:pt x="1324099" y="1043528"/>
                  </a:cubicBezTo>
                  <a:cubicBezTo>
                    <a:pt x="1329697" y="1046327"/>
                    <a:pt x="1336314" y="1046667"/>
                    <a:pt x="1341912" y="1049466"/>
                  </a:cubicBezTo>
                  <a:cubicBezTo>
                    <a:pt x="1348295" y="1052657"/>
                    <a:pt x="1353342" y="1058150"/>
                    <a:pt x="1359725" y="1061341"/>
                  </a:cubicBezTo>
                  <a:cubicBezTo>
                    <a:pt x="1365323" y="1064140"/>
                    <a:pt x="1371940" y="1064480"/>
                    <a:pt x="1377538" y="1067279"/>
                  </a:cubicBezTo>
                  <a:cubicBezTo>
                    <a:pt x="1383921" y="1070470"/>
                    <a:pt x="1388398" y="1077549"/>
                    <a:pt x="1395351" y="1079154"/>
                  </a:cubicBezTo>
                  <a:cubicBezTo>
                    <a:pt x="1414732" y="1083627"/>
                    <a:pt x="1434935" y="1083113"/>
                    <a:pt x="1454727" y="1085092"/>
                  </a:cubicBezTo>
                  <a:cubicBezTo>
                    <a:pt x="1468740" y="1089763"/>
                    <a:pt x="1476264" y="1089319"/>
                    <a:pt x="1484415" y="1102905"/>
                  </a:cubicBezTo>
                  <a:cubicBezTo>
                    <a:pt x="1493171" y="1117499"/>
                    <a:pt x="1488525" y="1128937"/>
                    <a:pt x="1496291" y="1144468"/>
                  </a:cubicBezTo>
                  <a:cubicBezTo>
                    <a:pt x="1498795" y="1149475"/>
                    <a:pt x="1504208" y="1152385"/>
                    <a:pt x="1508166" y="1156344"/>
                  </a:cubicBezTo>
                  <a:cubicBezTo>
                    <a:pt x="1512124" y="1168219"/>
                    <a:pt x="1519081" y="1179489"/>
                    <a:pt x="1520041" y="1191970"/>
                  </a:cubicBezTo>
                  <a:cubicBezTo>
                    <a:pt x="1524576" y="1250921"/>
                    <a:pt x="1520362" y="1252465"/>
                    <a:pt x="1531917" y="1292910"/>
                  </a:cubicBezTo>
                  <a:cubicBezTo>
                    <a:pt x="1533636" y="1298928"/>
                    <a:pt x="1534634" y="1305356"/>
                    <a:pt x="1537854" y="1310723"/>
                  </a:cubicBezTo>
                  <a:cubicBezTo>
                    <a:pt x="1540734" y="1315523"/>
                    <a:pt x="1545771" y="1318640"/>
                    <a:pt x="1549730" y="1322598"/>
                  </a:cubicBezTo>
                  <a:cubicBezTo>
                    <a:pt x="1551709" y="1328536"/>
                    <a:pt x="1552447" y="1335044"/>
                    <a:pt x="1555667" y="1340411"/>
                  </a:cubicBezTo>
                  <a:cubicBezTo>
                    <a:pt x="1561308" y="1349812"/>
                    <a:pt x="1577265" y="1358768"/>
                    <a:pt x="1585356" y="1364162"/>
                  </a:cubicBezTo>
                  <a:cubicBezTo>
                    <a:pt x="1589314" y="1370100"/>
                    <a:pt x="1591659" y="1377517"/>
                    <a:pt x="1597231" y="1381975"/>
                  </a:cubicBezTo>
                  <a:cubicBezTo>
                    <a:pt x="1602118" y="1385885"/>
                    <a:pt x="1609446" y="1385114"/>
                    <a:pt x="1615044" y="1387913"/>
                  </a:cubicBezTo>
                  <a:cubicBezTo>
                    <a:pt x="1661086" y="1410934"/>
                    <a:pt x="1605896" y="1390801"/>
                    <a:pt x="1650670" y="1405726"/>
                  </a:cubicBezTo>
                  <a:cubicBezTo>
                    <a:pt x="1651728" y="1407313"/>
                    <a:pt x="1672821" y="1435568"/>
                    <a:pt x="1668483" y="1441352"/>
                  </a:cubicBezTo>
                  <a:cubicBezTo>
                    <a:pt x="1663587" y="1447880"/>
                    <a:pt x="1652649" y="1445310"/>
                    <a:pt x="1644732" y="1447289"/>
                  </a:cubicBezTo>
                  <a:cubicBezTo>
                    <a:pt x="1624940" y="1445310"/>
                    <a:pt x="1605015" y="1444376"/>
                    <a:pt x="1585356" y="1441352"/>
                  </a:cubicBezTo>
                  <a:cubicBezTo>
                    <a:pt x="1579170" y="1440400"/>
                    <a:pt x="1573561" y="1437134"/>
                    <a:pt x="1567543" y="1435414"/>
                  </a:cubicBezTo>
                  <a:cubicBezTo>
                    <a:pt x="1559696" y="1433172"/>
                    <a:pt x="1551858" y="1430717"/>
                    <a:pt x="1543792" y="1429476"/>
                  </a:cubicBezTo>
                  <a:cubicBezTo>
                    <a:pt x="1526078" y="1426751"/>
                    <a:pt x="1508137" y="1425762"/>
                    <a:pt x="1490353" y="1423539"/>
                  </a:cubicBezTo>
                  <a:cubicBezTo>
                    <a:pt x="1476466" y="1421803"/>
                    <a:pt x="1462644" y="1419580"/>
                    <a:pt x="1448789" y="1417601"/>
                  </a:cubicBezTo>
                  <a:cubicBezTo>
                    <a:pt x="1330036" y="1419580"/>
                    <a:pt x="1211169" y="1417978"/>
                    <a:pt x="1092530" y="1423539"/>
                  </a:cubicBezTo>
                  <a:cubicBezTo>
                    <a:pt x="1083688" y="1423953"/>
                    <a:pt x="1077067" y="1432306"/>
                    <a:pt x="1068779" y="1435414"/>
                  </a:cubicBezTo>
                  <a:cubicBezTo>
                    <a:pt x="1061138" y="1438279"/>
                    <a:pt x="1052945" y="1439373"/>
                    <a:pt x="1045028" y="1441352"/>
                  </a:cubicBezTo>
                  <a:cubicBezTo>
                    <a:pt x="1039090" y="1445310"/>
                    <a:pt x="1031673" y="1447655"/>
                    <a:pt x="1027215" y="1453227"/>
                  </a:cubicBezTo>
                  <a:cubicBezTo>
                    <a:pt x="1023305" y="1458114"/>
                    <a:pt x="1025704" y="1466614"/>
                    <a:pt x="1021278" y="1471040"/>
                  </a:cubicBezTo>
                  <a:cubicBezTo>
                    <a:pt x="1016852" y="1475466"/>
                    <a:pt x="1009063" y="1474179"/>
                    <a:pt x="1003465" y="1476978"/>
                  </a:cubicBezTo>
                  <a:cubicBezTo>
                    <a:pt x="997082" y="1480169"/>
                    <a:pt x="992173" y="1485955"/>
                    <a:pt x="985652" y="1488853"/>
                  </a:cubicBezTo>
                  <a:cubicBezTo>
                    <a:pt x="974213" y="1493937"/>
                    <a:pt x="950026" y="1500728"/>
                    <a:pt x="950026" y="1500728"/>
                  </a:cubicBezTo>
                  <a:cubicBezTo>
                    <a:pt x="936893" y="1513861"/>
                    <a:pt x="930934" y="1522149"/>
                    <a:pt x="914400" y="1530416"/>
                  </a:cubicBezTo>
                  <a:cubicBezTo>
                    <a:pt x="908802" y="1533215"/>
                    <a:pt x="902525" y="1534375"/>
                    <a:pt x="896587" y="1536354"/>
                  </a:cubicBezTo>
                  <a:cubicBezTo>
                    <a:pt x="890649" y="1542292"/>
                    <a:pt x="885761" y="1549509"/>
                    <a:pt x="878774" y="1554167"/>
                  </a:cubicBezTo>
                  <a:cubicBezTo>
                    <a:pt x="873566" y="1557639"/>
                    <a:pt x="866559" y="1557306"/>
                    <a:pt x="860961" y="1560105"/>
                  </a:cubicBezTo>
                  <a:cubicBezTo>
                    <a:pt x="854578" y="1563296"/>
                    <a:pt x="849669" y="1569082"/>
                    <a:pt x="843148" y="1571980"/>
                  </a:cubicBezTo>
                  <a:cubicBezTo>
                    <a:pt x="831709" y="1577064"/>
                    <a:pt x="819397" y="1579897"/>
                    <a:pt x="807522" y="1583855"/>
                  </a:cubicBezTo>
                  <a:cubicBezTo>
                    <a:pt x="801584" y="1585834"/>
                    <a:pt x="795781" y="1588275"/>
                    <a:pt x="789709" y="1589793"/>
                  </a:cubicBezTo>
                  <a:cubicBezTo>
                    <a:pt x="781792" y="1591772"/>
                    <a:pt x="773775" y="1593386"/>
                    <a:pt x="765958" y="1595731"/>
                  </a:cubicBezTo>
                  <a:cubicBezTo>
                    <a:pt x="765908" y="1595746"/>
                    <a:pt x="721450" y="1610567"/>
                    <a:pt x="712519" y="1613544"/>
                  </a:cubicBezTo>
                  <a:lnTo>
                    <a:pt x="694706" y="1619481"/>
                  </a:lnTo>
                  <a:cubicBezTo>
                    <a:pt x="690748" y="1623440"/>
                    <a:pt x="688142" y="1633127"/>
                    <a:pt x="682831" y="1631357"/>
                  </a:cubicBezTo>
                  <a:cubicBezTo>
                    <a:pt x="676893" y="1629378"/>
                    <a:pt x="678411" y="1619616"/>
                    <a:pt x="676893" y="1613544"/>
                  </a:cubicBezTo>
                  <a:cubicBezTo>
                    <a:pt x="674485" y="1603913"/>
                    <a:pt x="666725" y="1553326"/>
                    <a:pt x="659080" y="1548229"/>
                  </a:cubicBezTo>
                  <a:lnTo>
                    <a:pt x="623454" y="1524479"/>
                  </a:lnTo>
                  <a:cubicBezTo>
                    <a:pt x="617516" y="1520520"/>
                    <a:pt x="612411" y="1514859"/>
                    <a:pt x="605641" y="1512603"/>
                  </a:cubicBezTo>
                  <a:lnTo>
                    <a:pt x="587828" y="1506666"/>
                  </a:lnTo>
                  <a:cubicBezTo>
                    <a:pt x="545507" y="1464345"/>
                    <a:pt x="593542" y="1510051"/>
                    <a:pt x="552202" y="1476978"/>
                  </a:cubicBezTo>
                  <a:cubicBezTo>
                    <a:pt x="509899" y="1443135"/>
                    <a:pt x="577340" y="1489777"/>
                    <a:pt x="522514" y="1453227"/>
                  </a:cubicBezTo>
                  <a:cubicBezTo>
                    <a:pt x="512901" y="1424390"/>
                    <a:pt x="509069" y="1415351"/>
                    <a:pt x="504701" y="1376037"/>
                  </a:cubicBezTo>
                  <a:cubicBezTo>
                    <a:pt x="502722" y="1358224"/>
                    <a:pt x="501488" y="1340312"/>
                    <a:pt x="498763" y="1322598"/>
                  </a:cubicBezTo>
                  <a:cubicBezTo>
                    <a:pt x="496199" y="1305930"/>
                    <a:pt x="485576" y="1277097"/>
                    <a:pt x="480951" y="1263222"/>
                  </a:cubicBezTo>
                  <a:cubicBezTo>
                    <a:pt x="473484" y="1240822"/>
                    <a:pt x="471678" y="1230201"/>
                    <a:pt x="451262" y="1209783"/>
                  </a:cubicBezTo>
                  <a:cubicBezTo>
                    <a:pt x="447304" y="1205824"/>
                    <a:pt x="443866" y="1201266"/>
                    <a:pt x="439387" y="1197907"/>
                  </a:cubicBezTo>
                  <a:cubicBezTo>
                    <a:pt x="427969" y="1189344"/>
                    <a:pt x="413853" y="1184249"/>
                    <a:pt x="403761" y="1174157"/>
                  </a:cubicBezTo>
                  <a:cubicBezTo>
                    <a:pt x="399803" y="1170198"/>
                    <a:pt x="396893" y="1164785"/>
                    <a:pt x="391886" y="1162281"/>
                  </a:cubicBezTo>
                  <a:cubicBezTo>
                    <a:pt x="380690" y="1156683"/>
                    <a:pt x="366675" y="1157349"/>
                    <a:pt x="356260" y="1150406"/>
                  </a:cubicBezTo>
                  <a:cubicBezTo>
                    <a:pt x="350322" y="1146448"/>
                    <a:pt x="344968" y="1141429"/>
                    <a:pt x="338447" y="1138531"/>
                  </a:cubicBezTo>
                  <a:cubicBezTo>
                    <a:pt x="327008" y="1133447"/>
                    <a:pt x="302821" y="1126655"/>
                    <a:pt x="302821" y="1126655"/>
                  </a:cubicBezTo>
                  <a:cubicBezTo>
                    <a:pt x="292949" y="1116784"/>
                    <a:pt x="285063" y="1110451"/>
                    <a:pt x="279070" y="1096967"/>
                  </a:cubicBezTo>
                  <a:cubicBezTo>
                    <a:pt x="250809" y="1033378"/>
                    <a:pt x="282194" y="1083838"/>
                    <a:pt x="255319" y="1043528"/>
                  </a:cubicBezTo>
                  <a:cubicBezTo>
                    <a:pt x="252351" y="1025717"/>
                    <a:pt x="247963" y="987962"/>
                    <a:pt x="237506" y="972276"/>
                  </a:cubicBezTo>
                  <a:cubicBezTo>
                    <a:pt x="233548" y="966338"/>
                    <a:pt x="228822" y="960846"/>
                    <a:pt x="225631" y="954463"/>
                  </a:cubicBezTo>
                  <a:cubicBezTo>
                    <a:pt x="222832" y="948865"/>
                    <a:pt x="223603" y="941537"/>
                    <a:pt x="219693" y="936650"/>
                  </a:cubicBezTo>
                  <a:cubicBezTo>
                    <a:pt x="215235" y="931078"/>
                    <a:pt x="207818" y="928733"/>
                    <a:pt x="201880" y="924775"/>
                  </a:cubicBezTo>
                  <a:cubicBezTo>
                    <a:pt x="199901" y="918837"/>
                    <a:pt x="199853" y="911849"/>
                    <a:pt x="195943" y="906962"/>
                  </a:cubicBezTo>
                  <a:cubicBezTo>
                    <a:pt x="191485" y="901390"/>
                    <a:pt x="183702" y="899545"/>
                    <a:pt x="178130" y="895087"/>
                  </a:cubicBezTo>
                  <a:cubicBezTo>
                    <a:pt x="173758" y="891590"/>
                    <a:pt x="169613" y="887690"/>
                    <a:pt x="166254" y="883211"/>
                  </a:cubicBezTo>
                  <a:cubicBezTo>
                    <a:pt x="157691" y="871793"/>
                    <a:pt x="152596" y="857677"/>
                    <a:pt x="142504" y="847585"/>
                  </a:cubicBezTo>
                  <a:cubicBezTo>
                    <a:pt x="113820" y="818904"/>
                    <a:pt x="150279" y="853807"/>
                    <a:pt x="112815" y="823835"/>
                  </a:cubicBezTo>
                  <a:cubicBezTo>
                    <a:pt x="70512" y="789992"/>
                    <a:pt x="137953" y="836634"/>
                    <a:pt x="83127" y="800084"/>
                  </a:cubicBezTo>
                  <a:cubicBezTo>
                    <a:pt x="77732" y="791991"/>
                    <a:pt x="68779" y="776038"/>
                    <a:pt x="59376" y="770396"/>
                  </a:cubicBezTo>
                  <a:cubicBezTo>
                    <a:pt x="54009" y="767176"/>
                    <a:pt x="47501" y="766437"/>
                    <a:pt x="41563" y="764458"/>
                  </a:cubicBezTo>
                  <a:cubicBezTo>
                    <a:pt x="12081" y="734976"/>
                    <a:pt x="14229" y="745976"/>
                    <a:pt x="5938" y="716957"/>
                  </a:cubicBezTo>
                  <a:cubicBezTo>
                    <a:pt x="3696" y="709110"/>
                    <a:pt x="1979" y="701123"/>
                    <a:pt x="0" y="693206"/>
                  </a:cubicBezTo>
                  <a:cubicBezTo>
                    <a:pt x="1979" y="671435"/>
                    <a:pt x="2139" y="649420"/>
                    <a:pt x="5938" y="627892"/>
                  </a:cubicBezTo>
                  <a:cubicBezTo>
                    <a:pt x="8113" y="615565"/>
                    <a:pt x="7398" y="599209"/>
                    <a:pt x="17813" y="592266"/>
                  </a:cubicBezTo>
                  <a:cubicBezTo>
                    <a:pt x="72639" y="555716"/>
                    <a:pt x="5198" y="602358"/>
                    <a:pt x="47501" y="568515"/>
                  </a:cubicBezTo>
                  <a:cubicBezTo>
                    <a:pt x="70856" y="549830"/>
                    <a:pt x="61968" y="564218"/>
                    <a:pt x="83127" y="538827"/>
                  </a:cubicBezTo>
                  <a:cubicBezTo>
                    <a:pt x="87695" y="533345"/>
                    <a:pt x="90358" y="526432"/>
                    <a:pt x="95002" y="521014"/>
                  </a:cubicBezTo>
                  <a:cubicBezTo>
                    <a:pt x="113451" y="499490"/>
                    <a:pt x="120667" y="495827"/>
                    <a:pt x="142504" y="479450"/>
                  </a:cubicBezTo>
                  <a:cubicBezTo>
                    <a:pt x="171443" y="436040"/>
                    <a:pt x="136112" y="490633"/>
                    <a:pt x="166254" y="437887"/>
                  </a:cubicBezTo>
                  <a:cubicBezTo>
                    <a:pt x="169795" y="431691"/>
                    <a:pt x="174171" y="426012"/>
                    <a:pt x="178130" y="420074"/>
                  </a:cubicBezTo>
                  <a:lnTo>
                    <a:pt x="190005" y="384448"/>
                  </a:lnTo>
                  <a:lnTo>
                    <a:pt x="195943" y="366635"/>
                  </a:lnTo>
                  <a:cubicBezTo>
                    <a:pt x="197922" y="352780"/>
                    <a:pt x="199135" y="338795"/>
                    <a:pt x="201880" y="325071"/>
                  </a:cubicBezTo>
                  <a:cubicBezTo>
                    <a:pt x="203107" y="318934"/>
                    <a:pt x="206300" y="313330"/>
                    <a:pt x="207818" y="307258"/>
                  </a:cubicBezTo>
                  <a:cubicBezTo>
                    <a:pt x="210266" y="297467"/>
                    <a:pt x="211567" y="287422"/>
                    <a:pt x="213756" y="277570"/>
                  </a:cubicBezTo>
                  <a:cubicBezTo>
                    <a:pt x="215526" y="269604"/>
                    <a:pt x="215368" y="260739"/>
                    <a:pt x="219693" y="253819"/>
                  </a:cubicBezTo>
                  <a:cubicBezTo>
                    <a:pt x="235206" y="228997"/>
                    <a:pt x="242595" y="233745"/>
                    <a:pt x="261257" y="218193"/>
                  </a:cubicBezTo>
                  <a:cubicBezTo>
                    <a:pt x="290909" y="193483"/>
                    <a:pt x="265578" y="204878"/>
                    <a:pt x="296883" y="194442"/>
                  </a:cubicBezTo>
                  <a:cubicBezTo>
                    <a:pt x="303496" y="174605"/>
                    <a:pt x="302673" y="157525"/>
                    <a:pt x="338447" y="182567"/>
                  </a:cubicBezTo>
                  <a:cubicBezTo>
                    <a:pt x="350139" y="190752"/>
                    <a:pt x="352105" y="208101"/>
                    <a:pt x="362197" y="218193"/>
                  </a:cubicBezTo>
                  <a:cubicBezTo>
                    <a:pt x="366156" y="222151"/>
                    <a:pt x="369273" y="227188"/>
                    <a:pt x="374073" y="230068"/>
                  </a:cubicBezTo>
                  <a:cubicBezTo>
                    <a:pt x="379440" y="233288"/>
                    <a:pt x="386288" y="233207"/>
                    <a:pt x="391886" y="236006"/>
                  </a:cubicBezTo>
                  <a:cubicBezTo>
                    <a:pt x="398269" y="239197"/>
                    <a:pt x="403761" y="243923"/>
                    <a:pt x="409699" y="247881"/>
                  </a:cubicBezTo>
                  <a:cubicBezTo>
                    <a:pt x="423553" y="245902"/>
                    <a:pt x="437857" y="245965"/>
                    <a:pt x="451262" y="241944"/>
                  </a:cubicBezTo>
                  <a:cubicBezTo>
                    <a:pt x="458097" y="239893"/>
                    <a:pt x="462692" y="233259"/>
                    <a:pt x="469075" y="230068"/>
                  </a:cubicBezTo>
                  <a:cubicBezTo>
                    <a:pt x="474673" y="227269"/>
                    <a:pt x="480950" y="226110"/>
                    <a:pt x="486888" y="224131"/>
                  </a:cubicBezTo>
                  <a:cubicBezTo>
                    <a:pt x="490846" y="220172"/>
                    <a:pt x="493963" y="215135"/>
                    <a:pt x="498763" y="212255"/>
                  </a:cubicBezTo>
                  <a:cubicBezTo>
                    <a:pt x="504130" y="209035"/>
                    <a:pt x="513777" y="211916"/>
                    <a:pt x="516576" y="206318"/>
                  </a:cubicBezTo>
                  <a:cubicBezTo>
                    <a:pt x="519375" y="200720"/>
                    <a:pt x="512618" y="194443"/>
                    <a:pt x="510639" y="188505"/>
                  </a:cubicBezTo>
                  <a:cubicBezTo>
                    <a:pt x="516577" y="186526"/>
                    <a:pt x="522248" y="183394"/>
                    <a:pt x="528452" y="182567"/>
                  </a:cubicBezTo>
                  <a:cubicBezTo>
                    <a:pt x="552076" y="179417"/>
                    <a:pt x="576334" y="181303"/>
                    <a:pt x="599704" y="176629"/>
                  </a:cubicBezTo>
                  <a:cubicBezTo>
                    <a:pt x="606702" y="175229"/>
                    <a:pt x="610996" y="167652"/>
                    <a:pt x="617517" y="164754"/>
                  </a:cubicBezTo>
                  <a:cubicBezTo>
                    <a:pt x="690598" y="132275"/>
                    <a:pt x="621629" y="167665"/>
                    <a:pt x="676893" y="146941"/>
                  </a:cubicBezTo>
                  <a:cubicBezTo>
                    <a:pt x="733080" y="125871"/>
                    <a:pt x="665274" y="142141"/>
                    <a:pt x="730332" y="129128"/>
                  </a:cubicBezTo>
                  <a:cubicBezTo>
                    <a:pt x="738691" y="123555"/>
                    <a:pt x="762624" y="106537"/>
                    <a:pt x="771896" y="105378"/>
                  </a:cubicBezTo>
                  <a:cubicBezTo>
                    <a:pt x="777321" y="104700"/>
                    <a:pt x="806617" y="114972"/>
                    <a:pt x="813460" y="117253"/>
                  </a:cubicBezTo>
                  <a:cubicBezTo>
                    <a:pt x="866392" y="104020"/>
                    <a:pt x="849421" y="116919"/>
                    <a:pt x="872836" y="93502"/>
                  </a:cubicBezTo>
                  <a:cubicBezTo>
                    <a:pt x="876795" y="97461"/>
                    <a:pt x="879114" y="105378"/>
                    <a:pt x="884712" y="105378"/>
                  </a:cubicBezTo>
                  <a:cubicBezTo>
                    <a:pt x="890310" y="105378"/>
                    <a:pt x="893090" y="97874"/>
                    <a:pt x="896587" y="93502"/>
                  </a:cubicBezTo>
                  <a:cubicBezTo>
                    <a:pt x="901045" y="87930"/>
                    <a:pt x="905564" y="82210"/>
                    <a:pt x="908462" y="75689"/>
                  </a:cubicBezTo>
                  <a:cubicBezTo>
                    <a:pt x="913546" y="64250"/>
                    <a:pt x="913395" y="50479"/>
                    <a:pt x="920338" y="40063"/>
                  </a:cubicBezTo>
                  <a:lnTo>
                    <a:pt x="932213" y="22250"/>
                  </a:lnTo>
                  <a:cubicBezTo>
                    <a:pt x="938879" y="-17742"/>
                    <a:pt x="931223" y="6417"/>
                    <a:pt x="932213" y="16313"/>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8" name="자유형 57"/>
            <p:cNvSpPr/>
            <p:nvPr/>
          </p:nvSpPr>
          <p:spPr bwMode="auto">
            <a:xfrm>
              <a:off x="3132138" y="3330575"/>
              <a:ext cx="2016125" cy="1681163"/>
            </a:xfrm>
            <a:custGeom>
              <a:gdLst>
                <a:gd name="connsiteX0" fmla="*/ 483664 w 1971415"/>
                <a:gd name="connsiteY0" fmla="*/ 237506 h 1680965"/>
                <a:gd name="connsiteX1" fmla="*/ 501477 w 1971415"/>
                <a:gd name="connsiteY1" fmla="*/ 207818 h 1680965"/>
                <a:gd name="connsiteX2" fmla="*/ 554916 w 1971415"/>
                <a:gd name="connsiteY2" fmla="*/ 190005 h 1680965"/>
                <a:gd name="connsiteX3" fmla="*/ 572729 w 1971415"/>
                <a:gd name="connsiteY3" fmla="*/ 184067 h 1680965"/>
                <a:gd name="connsiteX4" fmla="*/ 590542 w 1971415"/>
                <a:gd name="connsiteY4" fmla="*/ 172192 h 1680965"/>
                <a:gd name="connsiteX5" fmla="*/ 602417 w 1971415"/>
                <a:gd name="connsiteY5" fmla="*/ 160316 h 1680965"/>
                <a:gd name="connsiteX6" fmla="*/ 626168 w 1971415"/>
                <a:gd name="connsiteY6" fmla="*/ 154379 h 1680965"/>
                <a:gd name="connsiteX7" fmla="*/ 638043 w 1971415"/>
                <a:gd name="connsiteY7" fmla="*/ 142503 h 1680965"/>
                <a:gd name="connsiteX8" fmla="*/ 673669 w 1971415"/>
                <a:gd name="connsiteY8" fmla="*/ 130628 h 1680965"/>
                <a:gd name="connsiteX9" fmla="*/ 709295 w 1971415"/>
                <a:gd name="connsiteY9" fmla="*/ 118753 h 1680965"/>
                <a:gd name="connsiteX10" fmla="*/ 727108 w 1971415"/>
                <a:gd name="connsiteY10" fmla="*/ 112815 h 1680965"/>
                <a:gd name="connsiteX11" fmla="*/ 762734 w 1971415"/>
                <a:gd name="connsiteY11" fmla="*/ 95002 h 1680965"/>
                <a:gd name="connsiteX12" fmla="*/ 798360 w 1971415"/>
                <a:gd name="connsiteY12" fmla="*/ 65314 h 1680965"/>
                <a:gd name="connsiteX13" fmla="*/ 816173 w 1971415"/>
                <a:gd name="connsiteY13" fmla="*/ 59376 h 1680965"/>
                <a:gd name="connsiteX14" fmla="*/ 869612 w 1971415"/>
                <a:gd name="connsiteY14" fmla="*/ 29688 h 1680965"/>
                <a:gd name="connsiteX15" fmla="*/ 917113 w 1971415"/>
                <a:gd name="connsiteY15" fmla="*/ 23750 h 1680965"/>
                <a:gd name="connsiteX16" fmla="*/ 970552 w 1971415"/>
                <a:gd name="connsiteY16" fmla="*/ 11875 h 1680965"/>
                <a:gd name="connsiteX17" fmla="*/ 1136807 w 1971415"/>
                <a:gd name="connsiteY17" fmla="*/ 0 h 1680965"/>
                <a:gd name="connsiteX18" fmla="*/ 1398064 w 1971415"/>
                <a:gd name="connsiteY18" fmla="*/ 5937 h 1680965"/>
                <a:gd name="connsiteX19" fmla="*/ 1427752 w 1971415"/>
                <a:gd name="connsiteY19" fmla="*/ 11875 h 1680965"/>
                <a:gd name="connsiteX20" fmla="*/ 1463378 w 1971415"/>
                <a:gd name="connsiteY20" fmla="*/ 23750 h 1680965"/>
                <a:gd name="connsiteX21" fmla="*/ 1504942 w 1971415"/>
                <a:gd name="connsiteY21" fmla="*/ 53439 h 1680965"/>
                <a:gd name="connsiteX22" fmla="*/ 1540568 w 1971415"/>
                <a:gd name="connsiteY22" fmla="*/ 77189 h 1680965"/>
                <a:gd name="connsiteX23" fmla="*/ 1582132 w 1971415"/>
                <a:gd name="connsiteY23" fmla="*/ 112815 h 1680965"/>
                <a:gd name="connsiteX24" fmla="*/ 1594007 w 1971415"/>
                <a:gd name="connsiteY24" fmla="*/ 130628 h 1680965"/>
                <a:gd name="connsiteX25" fmla="*/ 1611820 w 1971415"/>
                <a:gd name="connsiteY25" fmla="*/ 148441 h 1680965"/>
                <a:gd name="connsiteX26" fmla="*/ 1617758 w 1971415"/>
                <a:gd name="connsiteY26" fmla="*/ 166254 h 1680965"/>
                <a:gd name="connsiteX27" fmla="*/ 1635571 w 1971415"/>
                <a:gd name="connsiteY27" fmla="*/ 178129 h 1680965"/>
                <a:gd name="connsiteX28" fmla="*/ 1647446 w 1971415"/>
                <a:gd name="connsiteY28" fmla="*/ 190005 h 1680965"/>
                <a:gd name="connsiteX29" fmla="*/ 1671196 w 1971415"/>
                <a:gd name="connsiteY29" fmla="*/ 243444 h 1680965"/>
                <a:gd name="connsiteX30" fmla="*/ 1683072 w 1971415"/>
                <a:gd name="connsiteY30" fmla="*/ 255319 h 1680965"/>
                <a:gd name="connsiteX31" fmla="*/ 1694947 w 1971415"/>
                <a:gd name="connsiteY31" fmla="*/ 290945 h 1680965"/>
                <a:gd name="connsiteX32" fmla="*/ 1712760 w 1971415"/>
                <a:gd name="connsiteY32" fmla="*/ 326571 h 1680965"/>
                <a:gd name="connsiteX33" fmla="*/ 1730573 w 1971415"/>
                <a:gd name="connsiteY33" fmla="*/ 362197 h 1680965"/>
                <a:gd name="connsiteX34" fmla="*/ 1724635 w 1971415"/>
                <a:gd name="connsiteY34" fmla="*/ 409698 h 1680965"/>
                <a:gd name="connsiteX35" fmla="*/ 1706822 w 1971415"/>
                <a:gd name="connsiteY35" fmla="*/ 421574 h 1680965"/>
                <a:gd name="connsiteX36" fmla="*/ 1677134 w 1971415"/>
                <a:gd name="connsiteY36" fmla="*/ 451262 h 1680965"/>
                <a:gd name="connsiteX37" fmla="*/ 1671196 w 1971415"/>
                <a:gd name="connsiteY37" fmla="*/ 522514 h 1680965"/>
                <a:gd name="connsiteX38" fmla="*/ 1677134 w 1971415"/>
                <a:gd name="connsiteY38" fmla="*/ 540327 h 1680965"/>
                <a:gd name="connsiteX39" fmla="*/ 1694947 w 1971415"/>
                <a:gd name="connsiteY39" fmla="*/ 546265 h 1680965"/>
                <a:gd name="connsiteX40" fmla="*/ 1718698 w 1971415"/>
                <a:gd name="connsiteY40" fmla="*/ 575953 h 1680965"/>
                <a:gd name="connsiteX41" fmla="*/ 1736511 w 1971415"/>
                <a:gd name="connsiteY41" fmla="*/ 581890 h 1680965"/>
                <a:gd name="connsiteX42" fmla="*/ 1766199 w 1971415"/>
                <a:gd name="connsiteY42" fmla="*/ 605641 h 1680965"/>
                <a:gd name="connsiteX43" fmla="*/ 1778074 w 1971415"/>
                <a:gd name="connsiteY43" fmla="*/ 623454 h 1680965"/>
                <a:gd name="connsiteX44" fmla="*/ 1831513 w 1971415"/>
                <a:gd name="connsiteY44" fmla="*/ 647205 h 1680965"/>
                <a:gd name="connsiteX45" fmla="*/ 1849326 w 1971415"/>
                <a:gd name="connsiteY45" fmla="*/ 653142 h 1680965"/>
                <a:gd name="connsiteX46" fmla="*/ 1867139 w 1971415"/>
                <a:gd name="connsiteY46" fmla="*/ 659080 h 1680965"/>
                <a:gd name="connsiteX47" fmla="*/ 1879015 w 1971415"/>
                <a:gd name="connsiteY47" fmla="*/ 670955 h 1680965"/>
                <a:gd name="connsiteX48" fmla="*/ 1914641 w 1971415"/>
                <a:gd name="connsiteY48" fmla="*/ 694706 h 1680965"/>
                <a:gd name="connsiteX49" fmla="*/ 1938391 w 1971415"/>
                <a:gd name="connsiteY49" fmla="*/ 730332 h 1680965"/>
                <a:gd name="connsiteX50" fmla="*/ 1950267 w 1971415"/>
                <a:gd name="connsiteY50" fmla="*/ 748145 h 1680965"/>
                <a:gd name="connsiteX51" fmla="*/ 1956204 w 1971415"/>
                <a:gd name="connsiteY51" fmla="*/ 765958 h 1680965"/>
                <a:gd name="connsiteX52" fmla="*/ 1968080 w 1971415"/>
                <a:gd name="connsiteY52" fmla="*/ 783771 h 1680965"/>
                <a:gd name="connsiteX53" fmla="*/ 1956204 w 1971415"/>
                <a:gd name="connsiteY53" fmla="*/ 944088 h 1680965"/>
                <a:gd name="connsiteX54" fmla="*/ 1950267 w 1971415"/>
                <a:gd name="connsiteY54" fmla="*/ 979714 h 1680965"/>
                <a:gd name="connsiteX55" fmla="*/ 1938391 w 1971415"/>
                <a:gd name="connsiteY55" fmla="*/ 1015340 h 1680965"/>
                <a:gd name="connsiteX56" fmla="*/ 1938391 w 1971415"/>
                <a:gd name="connsiteY56" fmla="*/ 1430976 h 1680965"/>
                <a:gd name="connsiteX57" fmla="*/ 1950267 w 1971415"/>
                <a:gd name="connsiteY57" fmla="*/ 1466602 h 1680965"/>
                <a:gd name="connsiteX58" fmla="*/ 1956204 w 1971415"/>
                <a:gd name="connsiteY58" fmla="*/ 1484415 h 1680965"/>
                <a:gd name="connsiteX59" fmla="*/ 1962142 w 1971415"/>
                <a:gd name="connsiteY59" fmla="*/ 1502228 h 1680965"/>
                <a:gd name="connsiteX60" fmla="*/ 1968080 w 1971415"/>
                <a:gd name="connsiteY60" fmla="*/ 1520041 h 1680965"/>
                <a:gd name="connsiteX61" fmla="*/ 1962142 w 1971415"/>
                <a:gd name="connsiteY61" fmla="*/ 1537854 h 1680965"/>
                <a:gd name="connsiteX62" fmla="*/ 1950267 w 1971415"/>
                <a:gd name="connsiteY62" fmla="*/ 1520041 h 1680965"/>
                <a:gd name="connsiteX63" fmla="*/ 1914641 w 1971415"/>
                <a:gd name="connsiteY63" fmla="*/ 1508166 h 1680965"/>
                <a:gd name="connsiteX64" fmla="*/ 1884952 w 1971415"/>
                <a:gd name="connsiteY64" fmla="*/ 1484415 h 1680965"/>
                <a:gd name="connsiteX65" fmla="*/ 1879015 w 1971415"/>
                <a:gd name="connsiteY65" fmla="*/ 1466602 h 1680965"/>
                <a:gd name="connsiteX66" fmla="*/ 1843389 w 1971415"/>
                <a:gd name="connsiteY66" fmla="*/ 1448789 h 1680965"/>
                <a:gd name="connsiteX67" fmla="*/ 1825576 w 1971415"/>
                <a:gd name="connsiteY67" fmla="*/ 1454727 h 1680965"/>
                <a:gd name="connsiteX68" fmla="*/ 1801825 w 1971415"/>
                <a:gd name="connsiteY68" fmla="*/ 1460665 h 1680965"/>
                <a:gd name="connsiteX69" fmla="*/ 1789950 w 1971415"/>
                <a:gd name="connsiteY69" fmla="*/ 1478477 h 1680965"/>
                <a:gd name="connsiteX70" fmla="*/ 1742448 w 1971415"/>
                <a:gd name="connsiteY70" fmla="*/ 1490353 h 1680965"/>
                <a:gd name="connsiteX71" fmla="*/ 1694947 w 1971415"/>
                <a:gd name="connsiteY71" fmla="*/ 1502228 h 1680965"/>
                <a:gd name="connsiteX72" fmla="*/ 1677134 w 1971415"/>
                <a:gd name="connsiteY72" fmla="*/ 1508166 h 1680965"/>
                <a:gd name="connsiteX73" fmla="*/ 1641508 w 1971415"/>
                <a:gd name="connsiteY73" fmla="*/ 1531916 h 1680965"/>
                <a:gd name="connsiteX74" fmla="*/ 1582132 w 1971415"/>
                <a:gd name="connsiteY74" fmla="*/ 1537854 h 1680965"/>
                <a:gd name="connsiteX75" fmla="*/ 1540568 w 1971415"/>
                <a:gd name="connsiteY75" fmla="*/ 1537854 h 1680965"/>
                <a:gd name="connsiteX76" fmla="*/ 1528693 w 1971415"/>
                <a:gd name="connsiteY76" fmla="*/ 1520041 h 1680965"/>
                <a:gd name="connsiteX77" fmla="*/ 1504942 w 1971415"/>
                <a:gd name="connsiteY77" fmla="*/ 1496290 h 1680965"/>
                <a:gd name="connsiteX78" fmla="*/ 1475254 w 1971415"/>
                <a:gd name="connsiteY78" fmla="*/ 1502228 h 1680965"/>
                <a:gd name="connsiteX79" fmla="*/ 1439628 w 1971415"/>
                <a:gd name="connsiteY79" fmla="*/ 1514103 h 1680965"/>
                <a:gd name="connsiteX80" fmla="*/ 1386189 w 1971415"/>
                <a:gd name="connsiteY80" fmla="*/ 1508166 h 1680965"/>
                <a:gd name="connsiteX81" fmla="*/ 1344625 w 1971415"/>
                <a:gd name="connsiteY81" fmla="*/ 1496290 h 1680965"/>
                <a:gd name="connsiteX82" fmla="*/ 1332750 w 1971415"/>
                <a:gd name="connsiteY82" fmla="*/ 1508166 h 1680965"/>
                <a:gd name="connsiteX83" fmla="*/ 1326812 w 1971415"/>
                <a:gd name="connsiteY83" fmla="*/ 1543792 h 1680965"/>
                <a:gd name="connsiteX84" fmla="*/ 1273373 w 1971415"/>
                <a:gd name="connsiteY84" fmla="*/ 1549729 h 1680965"/>
                <a:gd name="connsiteX85" fmla="*/ 1267435 w 1971415"/>
                <a:gd name="connsiteY85" fmla="*/ 1567542 h 1680965"/>
                <a:gd name="connsiteX86" fmla="*/ 1219934 w 1971415"/>
                <a:gd name="connsiteY86" fmla="*/ 1609106 h 1680965"/>
                <a:gd name="connsiteX87" fmla="*/ 1208059 w 1971415"/>
                <a:gd name="connsiteY87" fmla="*/ 1626919 h 1680965"/>
                <a:gd name="connsiteX88" fmla="*/ 1130869 w 1971415"/>
                <a:gd name="connsiteY88" fmla="*/ 1626919 h 1680965"/>
                <a:gd name="connsiteX89" fmla="*/ 1089306 w 1971415"/>
                <a:gd name="connsiteY89" fmla="*/ 1585355 h 1680965"/>
                <a:gd name="connsiteX90" fmla="*/ 1053680 w 1971415"/>
                <a:gd name="connsiteY90" fmla="*/ 1609106 h 1680965"/>
                <a:gd name="connsiteX91" fmla="*/ 1035867 w 1971415"/>
                <a:gd name="connsiteY91" fmla="*/ 1620981 h 1680965"/>
                <a:gd name="connsiteX92" fmla="*/ 1018054 w 1971415"/>
                <a:gd name="connsiteY92" fmla="*/ 1626919 h 1680965"/>
                <a:gd name="connsiteX93" fmla="*/ 1006178 w 1971415"/>
                <a:gd name="connsiteY93" fmla="*/ 1638794 h 1680965"/>
                <a:gd name="connsiteX94" fmla="*/ 988365 w 1971415"/>
                <a:gd name="connsiteY94" fmla="*/ 1668483 h 1680965"/>
                <a:gd name="connsiteX95" fmla="*/ 958677 w 1971415"/>
                <a:gd name="connsiteY95" fmla="*/ 1644732 h 1680965"/>
                <a:gd name="connsiteX96" fmla="*/ 934926 w 1971415"/>
                <a:gd name="connsiteY96" fmla="*/ 1656607 h 1680965"/>
                <a:gd name="connsiteX97" fmla="*/ 917113 w 1971415"/>
                <a:gd name="connsiteY97" fmla="*/ 1644732 h 1680965"/>
                <a:gd name="connsiteX98" fmla="*/ 899300 w 1971415"/>
                <a:gd name="connsiteY98" fmla="*/ 1680358 h 1680965"/>
                <a:gd name="connsiteX99" fmla="*/ 833986 w 1971415"/>
                <a:gd name="connsiteY99" fmla="*/ 1674420 h 1680965"/>
                <a:gd name="connsiteX100" fmla="*/ 822111 w 1971415"/>
                <a:gd name="connsiteY100" fmla="*/ 1632857 h 1680965"/>
                <a:gd name="connsiteX101" fmla="*/ 792422 w 1971415"/>
                <a:gd name="connsiteY101" fmla="*/ 1615044 h 1680965"/>
                <a:gd name="connsiteX102" fmla="*/ 780547 w 1971415"/>
                <a:gd name="connsiteY102" fmla="*/ 1603168 h 1680965"/>
                <a:gd name="connsiteX103" fmla="*/ 762734 w 1971415"/>
                <a:gd name="connsiteY103" fmla="*/ 1502228 h 1680965"/>
                <a:gd name="connsiteX104" fmla="*/ 744921 w 1971415"/>
                <a:gd name="connsiteY104" fmla="*/ 1496290 h 1680965"/>
                <a:gd name="connsiteX105" fmla="*/ 697420 w 1971415"/>
                <a:gd name="connsiteY105" fmla="*/ 1472540 h 1680965"/>
                <a:gd name="connsiteX106" fmla="*/ 679607 w 1971415"/>
                <a:gd name="connsiteY106" fmla="*/ 1478477 h 1680965"/>
                <a:gd name="connsiteX107" fmla="*/ 673669 w 1971415"/>
                <a:gd name="connsiteY107" fmla="*/ 1496290 h 1680965"/>
                <a:gd name="connsiteX108" fmla="*/ 667732 w 1971415"/>
                <a:gd name="connsiteY108" fmla="*/ 1525979 h 1680965"/>
                <a:gd name="connsiteX109" fmla="*/ 643981 w 1971415"/>
                <a:gd name="connsiteY109" fmla="*/ 1531916 h 1680965"/>
                <a:gd name="connsiteX110" fmla="*/ 632106 w 1971415"/>
                <a:gd name="connsiteY110" fmla="*/ 1543792 h 1680965"/>
                <a:gd name="connsiteX111" fmla="*/ 572729 w 1971415"/>
                <a:gd name="connsiteY111" fmla="*/ 1555667 h 1680965"/>
                <a:gd name="connsiteX112" fmla="*/ 560854 w 1971415"/>
                <a:gd name="connsiteY112" fmla="*/ 1597231 h 1680965"/>
                <a:gd name="connsiteX113" fmla="*/ 554916 w 1971415"/>
                <a:gd name="connsiteY113" fmla="*/ 1632857 h 1680965"/>
                <a:gd name="connsiteX114" fmla="*/ 543041 w 1971415"/>
                <a:gd name="connsiteY114" fmla="*/ 1620981 h 1680965"/>
                <a:gd name="connsiteX115" fmla="*/ 495539 w 1971415"/>
                <a:gd name="connsiteY115" fmla="*/ 1597231 h 1680965"/>
                <a:gd name="connsiteX116" fmla="*/ 477726 w 1971415"/>
                <a:gd name="connsiteY116" fmla="*/ 1579418 h 1680965"/>
                <a:gd name="connsiteX117" fmla="*/ 442100 w 1971415"/>
                <a:gd name="connsiteY117" fmla="*/ 1555667 h 1680965"/>
                <a:gd name="connsiteX118" fmla="*/ 418350 w 1971415"/>
                <a:gd name="connsiteY118" fmla="*/ 1520041 h 1680965"/>
                <a:gd name="connsiteX119" fmla="*/ 394599 w 1971415"/>
                <a:gd name="connsiteY119" fmla="*/ 1466602 h 1680965"/>
                <a:gd name="connsiteX120" fmla="*/ 376786 w 1971415"/>
                <a:gd name="connsiteY120" fmla="*/ 1454727 h 1680965"/>
                <a:gd name="connsiteX121" fmla="*/ 358973 w 1971415"/>
                <a:gd name="connsiteY121" fmla="*/ 1460665 h 1680965"/>
                <a:gd name="connsiteX122" fmla="*/ 329285 w 1971415"/>
                <a:gd name="connsiteY122" fmla="*/ 1484415 h 1680965"/>
                <a:gd name="connsiteX123" fmla="*/ 293659 w 1971415"/>
                <a:gd name="connsiteY123" fmla="*/ 1478477 h 1680965"/>
                <a:gd name="connsiteX124" fmla="*/ 275846 w 1971415"/>
                <a:gd name="connsiteY124" fmla="*/ 1472540 h 1680965"/>
                <a:gd name="connsiteX125" fmla="*/ 258033 w 1971415"/>
                <a:gd name="connsiteY125" fmla="*/ 1484415 h 1680965"/>
                <a:gd name="connsiteX126" fmla="*/ 222407 w 1971415"/>
                <a:gd name="connsiteY126" fmla="*/ 1496290 h 1680965"/>
                <a:gd name="connsiteX127" fmla="*/ 186781 w 1971415"/>
                <a:gd name="connsiteY127" fmla="*/ 1490353 h 1680965"/>
                <a:gd name="connsiteX128" fmla="*/ 180843 w 1971415"/>
                <a:gd name="connsiteY128" fmla="*/ 1472540 h 1680965"/>
                <a:gd name="connsiteX129" fmla="*/ 163030 w 1971415"/>
                <a:gd name="connsiteY129" fmla="*/ 1460665 h 1680965"/>
                <a:gd name="connsiteX130" fmla="*/ 121467 w 1971415"/>
                <a:gd name="connsiteY130" fmla="*/ 1472540 h 1680965"/>
                <a:gd name="connsiteX131" fmla="*/ 109591 w 1971415"/>
                <a:gd name="connsiteY131" fmla="*/ 1484415 h 1680965"/>
                <a:gd name="connsiteX132" fmla="*/ 85841 w 1971415"/>
                <a:gd name="connsiteY132" fmla="*/ 1425039 h 1680965"/>
                <a:gd name="connsiteX133" fmla="*/ 56152 w 1971415"/>
                <a:gd name="connsiteY133" fmla="*/ 1395350 h 1680965"/>
                <a:gd name="connsiteX134" fmla="*/ 38339 w 1971415"/>
                <a:gd name="connsiteY134" fmla="*/ 920337 h 1680965"/>
                <a:gd name="connsiteX135" fmla="*/ 68028 w 1971415"/>
                <a:gd name="connsiteY135" fmla="*/ 902524 h 1680965"/>
                <a:gd name="connsiteX136" fmla="*/ 127404 w 1971415"/>
                <a:gd name="connsiteY136" fmla="*/ 860961 h 1680965"/>
                <a:gd name="connsiteX137" fmla="*/ 163030 w 1971415"/>
                <a:gd name="connsiteY137" fmla="*/ 849085 h 1680965"/>
                <a:gd name="connsiteX138" fmla="*/ 174906 w 1971415"/>
                <a:gd name="connsiteY138" fmla="*/ 837210 h 1680965"/>
                <a:gd name="connsiteX139" fmla="*/ 234282 w 1971415"/>
                <a:gd name="connsiteY139" fmla="*/ 831272 h 1680965"/>
                <a:gd name="connsiteX140" fmla="*/ 258033 w 1971415"/>
                <a:gd name="connsiteY140" fmla="*/ 825335 h 1680965"/>
                <a:gd name="connsiteX141" fmla="*/ 293659 w 1971415"/>
                <a:gd name="connsiteY141" fmla="*/ 813459 h 1680965"/>
                <a:gd name="connsiteX142" fmla="*/ 317409 w 1971415"/>
                <a:gd name="connsiteY142" fmla="*/ 777833 h 1680965"/>
                <a:gd name="connsiteX143" fmla="*/ 329285 w 1971415"/>
                <a:gd name="connsiteY143" fmla="*/ 760020 h 1680965"/>
                <a:gd name="connsiteX144" fmla="*/ 335222 w 1971415"/>
                <a:gd name="connsiteY144" fmla="*/ 742207 h 1680965"/>
                <a:gd name="connsiteX145" fmla="*/ 364911 w 1971415"/>
                <a:gd name="connsiteY145" fmla="*/ 718457 h 1680965"/>
                <a:gd name="connsiteX146" fmla="*/ 376786 w 1971415"/>
                <a:gd name="connsiteY146" fmla="*/ 706581 h 1680965"/>
                <a:gd name="connsiteX147" fmla="*/ 382724 w 1971415"/>
                <a:gd name="connsiteY147" fmla="*/ 688768 h 1680965"/>
                <a:gd name="connsiteX148" fmla="*/ 406474 w 1971415"/>
                <a:gd name="connsiteY148" fmla="*/ 653142 h 1680965"/>
                <a:gd name="connsiteX149" fmla="*/ 418350 w 1971415"/>
                <a:gd name="connsiteY149" fmla="*/ 617516 h 1680965"/>
                <a:gd name="connsiteX150" fmla="*/ 453976 w 1971415"/>
                <a:gd name="connsiteY150" fmla="*/ 570015 h 1680965"/>
                <a:gd name="connsiteX151" fmla="*/ 465851 w 1971415"/>
                <a:gd name="connsiteY151" fmla="*/ 528452 h 1680965"/>
                <a:gd name="connsiteX152" fmla="*/ 477726 w 1971415"/>
                <a:gd name="connsiteY152" fmla="*/ 427511 h 1680965"/>
                <a:gd name="connsiteX153" fmla="*/ 483664 w 1971415"/>
                <a:gd name="connsiteY153" fmla="*/ 397823 h 1680965"/>
                <a:gd name="connsiteX154" fmla="*/ 495539 w 1971415"/>
                <a:gd name="connsiteY154" fmla="*/ 362197 h 1680965"/>
                <a:gd name="connsiteX155" fmla="*/ 501477 w 1971415"/>
                <a:gd name="connsiteY155" fmla="*/ 344384 h 1680965"/>
                <a:gd name="connsiteX156" fmla="*/ 513352 w 1971415"/>
                <a:gd name="connsiteY156" fmla="*/ 302820 h 1680965"/>
                <a:gd name="connsiteX157" fmla="*/ 507415 w 1971415"/>
                <a:gd name="connsiteY157" fmla="*/ 261257 h 1680965"/>
                <a:gd name="connsiteX158" fmla="*/ 495539 w 1971415"/>
                <a:gd name="connsiteY158" fmla="*/ 296883 h 1680965"/>
                <a:gd name="connsiteX159" fmla="*/ 483664 w 1971415"/>
                <a:gd name="connsiteY159" fmla="*/ 237506 h 168096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971415" h="1680965">
                  <a:moveTo>
                    <a:pt x="483664" y="237506"/>
                  </a:moveTo>
                  <a:cubicBezTo>
                    <a:pt x="489602" y="227610"/>
                    <a:pt x="492367" y="214903"/>
                    <a:pt x="501477" y="207818"/>
                  </a:cubicBezTo>
                  <a:cubicBezTo>
                    <a:pt x="501483" y="207813"/>
                    <a:pt x="546006" y="192975"/>
                    <a:pt x="554916" y="190005"/>
                  </a:cubicBezTo>
                  <a:cubicBezTo>
                    <a:pt x="560854" y="188026"/>
                    <a:pt x="567521" y="187539"/>
                    <a:pt x="572729" y="184067"/>
                  </a:cubicBezTo>
                  <a:cubicBezTo>
                    <a:pt x="578667" y="180109"/>
                    <a:pt x="584970" y="176650"/>
                    <a:pt x="590542" y="172192"/>
                  </a:cubicBezTo>
                  <a:cubicBezTo>
                    <a:pt x="594913" y="168695"/>
                    <a:pt x="597410" y="162820"/>
                    <a:pt x="602417" y="160316"/>
                  </a:cubicBezTo>
                  <a:cubicBezTo>
                    <a:pt x="609716" y="156666"/>
                    <a:pt x="618251" y="156358"/>
                    <a:pt x="626168" y="154379"/>
                  </a:cubicBezTo>
                  <a:cubicBezTo>
                    <a:pt x="630126" y="150420"/>
                    <a:pt x="633036" y="145007"/>
                    <a:pt x="638043" y="142503"/>
                  </a:cubicBezTo>
                  <a:cubicBezTo>
                    <a:pt x="649239" y="136905"/>
                    <a:pt x="661794" y="134586"/>
                    <a:pt x="673669" y="130628"/>
                  </a:cubicBezTo>
                  <a:lnTo>
                    <a:pt x="709295" y="118753"/>
                  </a:lnTo>
                  <a:cubicBezTo>
                    <a:pt x="715233" y="116774"/>
                    <a:pt x="721900" y="116287"/>
                    <a:pt x="727108" y="112815"/>
                  </a:cubicBezTo>
                  <a:cubicBezTo>
                    <a:pt x="750129" y="97468"/>
                    <a:pt x="738151" y="103197"/>
                    <a:pt x="762734" y="95002"/>
                  </a:cubicBezTo>
                  <a:cubicBezTo>
                    <a:pt x="775867" y="81869"/>
                    <a:pt x="781826" y="73581"/>
                    <a:pt x="798360" y="65314"/>
                  </a:cubicBezTo>
                  <a:cubicBezTo>
                    <a:pt x="803958" y="62515"/>
                    <a:pt x="810702" y="62416"/>
                    <a:pt x="816173" y="59376"/>
                  </a:cubicBezTo>
                  <a:cubicBezTo>
                    <a:pt x="840159" y="46051"/>
                    <a:pt x="845648" y="34045"/>
                    <a:pt x="869612" y="29688"/>
                  </a:cubicBezTo>
                  <a:cubicBezTo>
                    <a:pt x="885311" y="26833"/>
                    <a:pt x="901373" y="26373"/>
                    <a:pt x="917113" y="23750"/>
                  </a:cubicBezTo>
                  <a:cubicBezTo>
                    <a:pt x="956453" y="17193"/>
                    <a:pt x="925691" y="17153"/>
                    <a:pt x="970552" y="11875"/>
                  </a:cubicBezTo>
                  <a:cubicBezTo>
                    <a:pt x="1009427" y="7301"/>
                    <a:pt x="1103218" y="2099"/>
                    <a:pt x="1136807" y="0"/>
                  </a:cubicBezTo>
                  <a:lnTo>
                    <a:pt x="1398064" y="5937"/>
                  </a:lnTo>
                  <a:cubicBezTo>
                    <a:pt x="1408148" y="6349"/>
                    <a:pt x="1418016" y="9220"/>
                    <a:pt x="1427752" y="11875"/>
                  </a:cubicBezTo>
                  <a:cubicBezTo>
                    <a:pt x="1439829" y="15169"/>
                    <a:pt x="1463378" y="23750"/>
                    <a:pt x="1463378" y="23750"/>
                  </a:cubicBezTo>
                  <a:cubicBezTo>
                    <a:pt x="1521345" y="62397"/>
                    <a:pt x="1431218" y="1833"/>
                    <a:pt x="1504942" y="53439"/>
                  </a:cubicBezTo>
                  <a:cubicBezTo>
                    <a:pt x="1516634" y="61623"/>
                    <a:pt x="1530476" y="67097"/>
                    <a:pt x="1540568" y="77189"/>
                  </a:cubicBezTo>
                  <a:cubicBezTo>
                    <a:pt x="1569365" y="105986"/>
                    <a:pt x="1555003" y="94730"/>
                    <a:pt x="1582132" y="112815"/>
                  </a:cubicBezTo>
                  <a:cubicBezTo>
                    <a:pt x="1586090" y="118753"/>
                    <a:pt x="1589439" y="125146"/>
                    <a:pt x="1594007" y="130628"/>
                  </a:cubicBezTo>
                  <a:cubicBezTo>
                    <a:pt x="1599383" y="137079"/>
                    <a:pt x="1607162" y="141454"/>
                    <a:pt x="1611820" y="148441"/>
                  </a:cubicBezTo>
                  <a:cubicBezTo>
                    <a:pt x="1615292" y="153649"/>
                    <a:pt x="1613848" y="161367"/>
                    <a:pt x="1617758" y="166254"/>
                  </a:cubicBezTo>
                  <a:cubicBezTo>
                    <a:pt x="1622216" y="171826"/>
                    <a:pt x="1629999" y="173671"/>
                    <a:pt x="1635571" y="178129"/>
                  </a:cubicBezTo>
                  <a:cubicBezTo>
                    <a:pt x="1639942" y="181626"/>
                    <a:pt x="1643488" y="186046"/>
                    <a:pt x="1647446" y="190005"/>
                  </a:cubicBezTo>
                  <a:cubicBezTo>
                    <a:pt x="1656861" y="218250"/>
                    <a:pt x="1655067" y="223283"/>
                    <a:pt x="1671196" y="243444"/>
                  </a:cubicBezTo>
                  <a:cubicBezTo>
                    <a:pt x="1674693" y="247815"/>
                    <a:pt x="1679113" y="251361"/>
                    <a:pt x="1683072" y="255319"/>
                  </a:cubicBezTo>
                  <a:cubicBezTo>
                    <a:pt x="1687030" y="267194"/>
                    <a:pt x="1688004" y="280530"/>
                    <a:pt x="1694947" y="290945"/>
                  </a:cubicBezTo>
                  <a:cubicBezTo>
                    <a:pt x="1728979" y="341994"/>
                    <a:pt x="1688177" y="277405"/>
                    <a:pt x="1712760" y="326571"/>
                  </a:cubicBezTo>
                  <a:cubicBezTo>
                    <a:pt x="1735781" y="372613"/>
                    <a:pt x="1715648" y="317423"/>
                    <a:pt x="1730573" y="362197"/>
                  </a:cubicBezTo>
                  <a:cubicBezTo>
                    <a:pt x="1728594" y="378031"/>
                    <a:pt x="1730561" y="394882"/>
                    <a:pt x="1724635" y="409698"/>
                  </a:cubicBezTo>
                  <a:cubicBezTo>
                    <a:pt x="1721985" y="416324"/>
                    <a:pt x="1711868" y="416528"/>
                    <a:pt x="1706822" y="421574"/>
                  </a:cubicBezTo>
                  <a:cubicBezTo>
                    <a:pt x="1667242" y="461155"/>
                    <a:pt x="1724631" y="419598"/>
                    <a:pt x="1677134" y="451262"/>
                  </a:cubicBezTo>
                  <a:cubicBezTo>
                    <a:pt x="1656389" y="482381"/>
                    <a:pt x="1661780" y="466019"/>
                    <a:pt x="1671196" y="522514"/>
                  </a:cubicBezTo>
                  <a:cubicBezTo>
                    <a:pt x="1672225" y="528688"/>
                    <a:pt x="1672708" y="535901"/>
                    <a:pt x="1677134" y="540327"/>
                  </a:cubicBezTo>
                  <a:cubicBezTo>
                    <a:pt x="1681560" y="544753"/>
                    <a:pt x="1689009" y="544286"/>
                    <a:pt x="1694947" y="546265"/>
                  </a:cubicBezTo>
                  <a:cubicBezTo>
                    <a:pt x="1700341" y="554355"/>
                    <a:pt x="1709297" y="570313"/>
                    <a:pt x="1718698" y="575953"/>
                  </a:cubicBezTo>
                  <a:cubicBezTo>
                    <a:pt x="1724065" y="579173"/>
                    <a:pt x="1730573" y="579911"/>
                    <a:pt x="1736511" y="581890"/>
                  </a:cubicBezTo>
                  <a:cubicBezTo>
                    <a:pt x="1770543" y="632939"/>
                    <a:pt x="1725228" y="572863"/>
                    <a:pt x="1766199" y="605641"/>
                  </a:cubicBezTo>
                  <a:cubicBezTo>
                    <a:pt x="1771771" y="610099"/>
                    <a:pt x="1773028" y="618408"/>
                    <a:pt x="1778074" y="623454"/>
                  </a:cubicBezTo>
                  <a:cubicBezTo>
                    <a:pt x="1792187" y="637567"/>
                    <a:pt x="1813878" y="641327"/>
                    <a:pt x="1831513" y="647205"/>
                  </a:cubicBezTo>
                  <a:lnTo>
                    <a:pt x="1849326" y="653142"/>
                  </a:lnTo>
                  <a:lnTo>
                    <a:pt x="1867139" y="659080"/>
                  </a:lnTo>
                  <a:cubicBezTo>
                    <a:pt x="1871098" y="663038"/>
                    <a:pt x="1874536" y="667596"/>
                    <a:pt x="1879015" y="670955"/>
                  </a:cubicBezTo>
                  <a:cubicBezTo>
                    <a:pt x="1890433" y="679518"/>
                    <a:pt x="1914641" y="694706"/>
                    <a:pt x="1914641" y="694706"/>
                  </a:cubicBezTo>
                  <a:lnTo>
                    <a:pt x="1938391" y="730332"/>
                  </a:lnTo>
                  <a:lnTo>
                    <a:pt x="1950267" y="748145"/>
                  </a:lnTo>
                  <a:cubicBezTo>
                    <a:pt x="1952246" y="754083"/>
                    <a:pt x="1953405" y="760360"/>
                    <a:pt x="1956204" y="765958"/>
                  </a:cubicBezTo>
                  <a:cubicBezTo>
                    <a:pt x="1959395" y="772341"/>
                    <a:pt x="1967816" y="776640"/>
                    <a:pt x="1968080" y="783771"/>
                  </a:cubicBezTo>
                  <a:cubicBezTo>
                    <a:pt x="1972419" y="900917"/>
                    <a:pt x="1975790" y="885334"/>
                    <a:pt x="1956204" y="944088"/>
                  </a:cubicBezTo>
                  <a:cubicBezTo>
                    <a:pt x="1954225" y="955963"/>
                    <a:pt x="1953187" y="968034"/>
                    <a:pt x="1950267" y="979714"/>
                  </a:cubicBezTo>
                  <a:cubicBezTo>
                    <a:pt x="1947231" y="991858"/>
                    <a:pt x="1938391" y="1015340"/>
                    <a:pt x="1938391" y="1015340"/>
                  </a:cubicBezTo>
                  <a:cubicBezTo>
                    <a:pt x="1912436" y="1171085"/>
                    <a:pt x="1923773" y="1089891"/>
                    <a:pt x="1938391" y="1430976"/>
                  </a:cubicBezTo>
                  <a:cubicBezTo>
                    <a:pt x="1938927" y="1443482"/>
                    <a:pt x="1946309" y="1454727"/>
                    <a:pt x="1950267" y="1466602"/>
                  </a:cubicBezTo>
                  <a:lnTo>
                    <a:pt x="1956204" y="1484415"/>
                  </a:lnTo>
                  <a:lnTo>
                    <a:pt x="1962142" y="1502228"/>
                  </a:lnTo>
                  <a:lnTo>
                    <a:pt x="1968080" y="1520041"/>
                  </a:lnTo>
                  <a:cubicBezTo>
                    <a:pt x="1966101" y="1525979"/>
                    <a:pt x="1968401" y="1537854"/>
                    <a:pt x="1962142" y="1537854"/>
                  </a:cubicBezTo>
                  <a:cubicBezTo>
                    <a:pt x="1955006" y="1537854"/>
                    <a:pt x="1956318" y="1523823"/>
                    <a:pt x="1950267" y="1520041"/>
                  </a:cubicBezTo>
                  <a:cubicBezTo>
                    <a:pt x="1939652" y="1513407"/>
                    <a:pt x="1914641" y="1508166"/>
                    <a:pt x="1914641" y="1508166"/>
                  </a:cubicBezTo>
                  <a:cubicBezTo>
                    <a:pt x="1906554" y="1502774"/>
                    <a:pt x="1890591" y="1493813"/>
                    <a:pt x="1884952" y="1484415"/>
                  </a:cubicBezTo>
                  <a:cubicBezTo>
                    <a:pt x="1881732" y="1479048"/>
                    <a:pt x="1882925" y="1471489"/>
                    <a:pt x="1879015" y="1466602"/>
                  </a:cubicBezTo>
                  <a:cubicBezTo>
                    <a:pt x="1870645" y="1456139"/>
                    <a:pt x="1855122" y="1452700"/>
                    <a:pt x="1843389" y="1448789"/>
                  </a:cubicBezTo>
                  <a:cubicBezTo>
                    <a:pt x="1837451" y="1450768"/>
                    <a:pt x="1831594" y="1453007"/>
                    <a:pt x="1825576" y="1454727"/>
                  </a:cubicBezTo>
                  <a:cubicBezTo>
                    <a:pt x="1817729" y="1456969"/>
                    <a:pt x="1808615" y="1456138"/>
                    <a:pt x="1801825" y="1460665"/>
                  </a:cubicBezTo>
                  <a:cubicBezTo>
                    <a:pt x="1795888" y="1464623"/>
                    <a:pt x="1795522" y="1474019"/>
                    <a:pt x="1789950" y="1478477"/>
                  </a:cubicBezTo>
                  <a:cubicBezTo>
                    <a:pt x="1783814" y="1483386"/>
                    <a:pt x="1744008" y="1489993"/>
                    <a:pt x="1742448" y="1490353"/>
                  </a:cubicBezTo>
                  <a:cubicBezTo>
                    <a:pt x="1726545" y="1494023"/>
                    <a:pt x="1710430" y="1497067"/>
                    <a:pt x="1694947" y="1502228"/>
                  </a:cubicBezTo>
                  <a:cubicBezTo>
                    <a:pt x="1689009" y="1504207"/>
                    <a:pt x="1682605" y="1505126"/>
                    <a:pt x="1677134" y="1508166"/>
                  </a:cubicBezTo>
                  <a:cubicBezTo>
                    <a:pt x="1664658" y="1515097"/>
                    <a:pt x="1655709" y="1530496"/>
                    <a:pt x="1641508" y="1531916"/>
                  </a:cubicBezTo>
                  <a:lnTo>
                    <a:pt x="1582132" y="1537854"/>
                  </a:lnTo>
                  <a:cubicBezTo>
                    <a:pt x="1567117" y="1541608"/>
                    <a:pt x="1554765" y="1549212"/>
                    <a:pt x="1540568" y="1537854"/>
                  </a:cubicBezTo>
                  <a:cubicBezTo>
                    <a:pt x="1534996" y="1533396"/>
                    <a:pt x="1533337" y="1525459"/>
                    <a:pt x="1528693" y="1520041"/>
                  </a:cubicBezTo>
                  <a:cubicBezTo>
                    <a:pt x="1521407" y="1511540"/>
                    <a:pt x="1504942" y="1496290"/>
                    <a:pt x="1504942" y="1496290"/>
                  </a:cubicBezTo>
                  <a:cubicBezTo>
                    <a:pt x="1495046" y="1498269"/>
                    <a:pt x="1484990" y="1499573"/>
                    <a:pt x="1475254" y="1502228"/>
                  </a:cubicBezTo>
                  <a:cubicBezTo>
                    <a:pt x="1463177" y="1505522"/>
                    <a:pt x="1439628" y="1514103"/>
                    <a:pt x="1439628" y="1514103"/>
                  </a:cubicBezTo>
                  <a:cubicBezTo>
                    <a:pt x="1421815" y="1512124"/>
                    <a:pt x="1403903" y="1510891"/>
                    <a:pt x="1386189" y="1508166"/>
                  </a:cubicBezTo>
                  <a:cubicBezTo>
                    <a:pt x="1372343" y="1506036"/>
                    <a:pt x="1357926" y="1500724"/>
                    <a:pt x="1344625" y="1496290"/>
                  </a:cubicBezTo>
                  <a:cubicBezTo>
                    <a:pt x="1340667" y="1500249"/>
                    <a:pt x="1334716" y="1502924"/>
                    <a:pt x="1332750" y="1508166"/>
                  </a:cubicBezTo>
                  <a:cubicBezTo>
                    <a:pt x="1328523" y="1519439"/>
                    <a:pt x="1336675" y="1536888"/>
                    <a:pt x="1326812" y="1543792"/>
                  </a:cubicBezTo>
                  <a:cubicBezTo>
                    <a:pt x="1312129" y="1554070"/>
                    <a:pt x="1291186" y="1547750"/>
                    <a:pt x="1273373" y="1549729"/>
                  </a:cubicBezTo>
                  <a:cubicBezTo>
                    <a:pt x="1271394" y="1555667"/>
                    <a:pt x="1271190" y="1562535"/>
                    <a:pt x="1267435" y="1567542"/>
                  </a:cubicBezTo>
                  <a:cubicBezTo>
                    <a:pt x="1250066" y="1590701"/>
                    <a:pt x="1240537" y="1595371"/>
                    <a:pt x="1219934" y="1609106"/>
                  </a:cubicBezTo>
                  <a:cubicBezTo>
                    <a:pt x="1215976" y="1615044"/>
                    <a:pt x="1213631" y="1622461"/>
                    <a:pt x="1208059" y="1626919"/>
                  </a:cubicBezTo>
                  <a:cubicBezTo>
                    <a:pt x="1190396" y="1641050"/>
                    <a:pt x="1136026" y="1627435"/>
                    <a:pt x="1130869" y="1626919"/>
                  </a:cubicBezTo>
                  <a:cubicBezTo>
                    <a:pt x="1103647" y="1586085"/>
                    <a:pt x="1120659" y="1595807"/>
                    <a:pt x="1089306" y="1585355"/>
                  </a:cubicBezTo>
                  <a:lnTo>
                    <a:pt x="1053680" y="1609106"/>
                  </a:lnTo>
                  <a:cubicBezTo>
                    <a:pt x="1047742" y="1613064"/>
                    <a:pt x="1042637" y="1618724"/>
                    <a:pt x="1035867" y="1620981"/>
                  </a:cubicBezTo>
                  <a:lnTo>
                    <a:pt x="1018054" y="1626919"/>
                  </a:lnTo>
                  <a:cubicBezTo>
                    <a:pt x="1014095" y="1630877"/>
                    <a:pt x="1009058" y="1633994"/>
                    <a:pt x="1006178" y="1638794"/>
                  </a:cubicBezTo>
                  <a:cubicBezTo>
                    <a:pt x="983052" y="1677337"/>
                    <a:pt x="1018459" y="1638389"/>
                    <a:pt x="988365" y="1668483"/>
                  </a:cubicBezTo>
                  <a:cubicBezTo>
                    <a:pt x="983195" y="1663313"/>
                    <a:pt x="966169" y="1644732"/>
                    <a:pt x="958677" y="1644732"/>
                  </a:cubicBezTo>
                  <a:cubicBezTo>
                    <a:pt x="949826" y="1644732"/>
                    <a:pt x="942843" y="1652649"/>
                    <a:pt x="934926" y="1656607"/>
                  </a:cubicBezTo>
                  <a:cubicBezTo>
                    <a:pt x="928988" y="1652649"/>
                    <a:pt x="924111" y="1643332"/>
                    <a:pt x="917113" y="1644732"/>
                  </a:cubicBezTo>
                  <a:cubicBezTo>
                    <a:pt x="908892" y="1646376"/>
                    <a:pt x="901245" y="1674524"/>
                    <a:pt x="899300" y="1680358"/>
                  </a:cubicBezTo>
                  <a:cubicBezTo>
                    <a:pt x="877529" y="1678379"/>
                    <a:pt x="852604" y="1685877"/>
                    <a:pt x="833986" y="1674420"/>
                  </a:cubicBezTo>
                  <a:cubicBezTo>
                    <a:pt x="821715" y="1666868"/>
                    <a:pt x="827963" y="1646024"/>
                    <a:pt x="822111" y="1632857"/>
                  </a:cubicBezTo>
                  <a:cubicBezTo>
                    <a:pt x="816441" y="1620099"/>
                    <a:pt x="803661" y="1618790"/>
                    <a:pt x="792422" y="1615044"/>
                  </a:cubicBezTo>
                  <a:cubicBezTo>
                    <a:pt x="788464" y="1611085"/>
                    <a:pt x="784044" y="1607540"/>
                    <a:pt x="780547" y="1603168"/>
                  </a:cubicBezTo>
                  <a:cubicBezTo>
                    <a:pt x="749202" y="1563985"/>
                    <a:pt x="784989" y="1585684"/>
                    <a:pt x="762734" y="1502228"/>
                  </a:cubicBezTo>
                  <a:cubicBezTo>
                    <a:pt x="761121" y="1496180"/>
                    <a:pt x="750519" y="1499089"/>
                    <a:pt x="744921" y="1496290"/>
                  </a:cubicBezTo>
                  <a:cubicBezTo>
                    <a:pt x="673779" y="1460719"/>
                    <a:pt x="800139" y="1513627"/>
                    <a:pt x="697420" y="1472540"/>
                  </a:cubicBezTo>
                  <a:cubicBezTo>
                    <a:pt x="691482" y="1474519"/>
                    <a:pt x="684033" y="1474051"/>
                    <a:pt x="679607" y="1478477"/>
                  </a:cubicBezTo>
                  <a:cubicBezTo>
                    <a:pt x="675181" y="1482903"/>
                    <a:pt x="675187" y="1490218"/>
                    <a:pt x="673669" y="1496290"/>
                  </a:cubicBezTo>
                  <a:cubicBezTo>
                    <a:pt x="671221" y="1506081"/>
                    <a:pt x="674193" y="1518226"/>
                    <a:pt x="667732" y="1525979"/>
                  </a:cubicBezTo>
                  <a:cubicBezTo>
                    <a:pt x="662508" y="1532248"/>
                    <a:pt x="651898" y="1529937"/>
                    <a:pt x="643981" y="1531916"/>
                  </a:cubicBezTo>
                  <a:cubicBezTo>
                    <a:pt x="640023" y="1535875"/>
                    <a:pt x="636906" y="1540912"/>
                    <a:pt x="632106" y="1543792"/>
                  </a:cubicBezTo>
                  <a:cubicBezTo>
                    <a:pt x="619155" y="1551563"/>
                    <a:pt x="579928" y="1554639"/>
                    <a:pt x="572729" y="1555667"/>
                  </a:cubicBezTo>
                  <a:cubicBezTo>
                    <a:pt x="567068" y="1572650"/>
                    <a:pt x="564583" y="1578584"/>
                    <a:pt x="560854" y="1597231"/>
                  </a:cubicBezTo>
                  <a:cubicBezTo>
                    <a:pt x="558493" y="1609036"/>
                    <a:pt x="556895" y="1620982"/>
                    <a:pt x="554916" y="1632857"/>
                  </a:cubicBezTo>
                  <a:cubicBezTo>
                    <a:pt x="550958" y="1628898"/>
                    <a:pt x="547596" y="1624235"/>
                    <a:pt x="543041" y="1620981"/>
                  </a:cubicBezTo>
                  <a:cubicBezTo>
                    <a:pt x="518503" y="1603453"/>
                    <a:pt x="518597" y="1604916"/>
                    <a:pt x="495539" y="1597231"/>
                  </a:cubicBezTo>
                  <a:cubicBezTo>
                    <a:pt x="489601" y="1591293"/>
                    <a:pt x="484354" y="1584573"/>
                    <a:pt x="477726" y="1579418"/>
                  </a:cubicBezTo>
                  <a:cubicBezTo>
                    <a:pt x="466460" y="1570656"/>
                    <a:pt x="442100" y="1555667"/>
                    <a:pt x="442100" y="1555667"/>
                  </a:cubicBezTo>
                  <a:cubicBezTo>
                    <a:pt x="434183" y="1543792"/>
                    <a:pt x="422864" y="1533581"/>
                    <a:pt x="418350" y="1520041"/>
                  </a:cubicBezTo>
                  <a:cubicBezTo>
                    <a:pt x="412471" y="1502406"/>
                    <a:pt x="408712" y="1480715"/>
                    <a:pt x="394599" y="1466602"/>
                  </a:cubicBezTo>
                  <a:cubicBezTo>
                    <a:pt x="389553" y="1461556"/>
                    <a:pt x="382724" y="1458685"/>
                    <a:pt x="376786" y="1454727"/>
                  </a:cubicBezTo>
                  <a:cubicBezTo>
                    <a:pt x="370848" y="1456706"/>
                    <a:pt x="363860" y="1456755"/>
                    <a:pt x="358973" y="1460665"/>
                  </a:cubicBezTo>
                  <a:cubicBezTo>
                    <a:pt x="320605" y="1491359"/>
                    <a:pt x="374059" y="1469489"/>
                    <a:pt x="329285" y="1484415"/>
                  </a:cubicBezTo>
                  <a:cubicBezTo>
                    <a:pt x="317410" y="1482436"/>
                    <a:pt x="305411" y="1481089"/>
                    <a:pt x="293659" y="1478477"/>
                  </a:cubicBezTo>
                  <a:cubicBezTo>
                    <a:pt x="287549" y="1477119"/>
                    <a:pt x="282020" y="1471511"/>
                    <a:pt x="275846" y="1472540"/>
                  </a:cubicBezTo>
                  <a:cubicBezTo>
                    <a:pt x="268807" y="1473713"/>
                    <a:pt x="264554" y="1481517"/>
                    <a:pt x="258033" y="1484415"/>
                  </a:cubicBezTo>
                  <a:cubicBezTo>
                    <a:pt x="246594" y="1489499"/>
                    <a:pt x="222407" y="1496290"/>
                    <a:pt x="222407" y="1496290"/>
                  </a:cubicBezTo>
                  <a:cubicBezTo>
                    <a:pt x="210532" y="1494311"/>
                    <a:pt x="197234" y="1496326"/>
                    <a:pt x="186781" y="1490353"/>
                  </a:cubicBezTo>
                  <a:cubicBezTo>
                    <a:pt x="181347" y="1487248"/>
                    <a:pt x="184753" y="1477427"/>
                    <a:pt x="180843" y="1472540"/>
                  </a:cubicBezTo>
                  <a:cubicBezTo>
                    <a:pt x="176385" y="1466968"/>
                    <a:pt x="168968" y="1464623"/>
                    <a:pt x="163030" y="1460665"/>
                  </a:cubicBezTo>
                  <a:cubicBezTo>
                    <a:pt x="158589" y="1461775"/>
                    <a:pt x="127554" y="1468888"/>
                    <a:pt x="121467" y="1472540"/>
                  </a:cubicBezTo>
                  <a:cubicBezTo>
                    <a:pt x="116667" y="1475420"/>
                    <a:pt x="113550" y="1480457"/>
                    <a:pt x="109591" y="1484415"/>
                  </a:cubicBezTo>
                  <a:cubicBezTo>
                    <a:pt x="71619" y="1471757"/>
                    <a:pt x="101509" y="1487711"/>
                    <a:pt x="85841" y="1425039"/>
                  </a:cubicBezTo>
                  <a:cubicBezTo>
                    <a:pt x="81883" y="1409206"/>
                    <a:pt x="68026" y="1403267"/>
                    <a:pt x="56152" y="1395350"/>
                  </a:cubicBezTo>
                  <a:cubicBezTo>
                    <a:pt x="-47763" y="1239473"/>
                    <a:pt x="21090" y="1357315"/>
                    <a:pt x="38339" y="920337"/>
                  </a:cubicBezTo>
                  <a:cubicBezTo>
                    <a:pt x="38774" y="909326"/>
                    <a:pt x="62644" y="904319"/>
                    <a:pt x="68028" y="902524"/>
                  </a:cubicBezTo>
                  <a:cubicBezTo>
                    <a:pt x="115314" y="855238"/>
                    <a:pt x="84499" y="873833"/>
                    <a:pt x="127404" y="860961"/>
                  </a:cubicBezTo>
                  <a:cubicBezTo>
                    <a:pt x="139394" y="857364"/>
                    <a:pt x="163030" y="849085"/>
                    <a:pt x="163030" y="849085"/>
                  </a:cubicBezTo>
                  <a:cubicBezTo>
                    <a:pt x="166989" y="845127"/>
                    <a:pt x="169475" y="838568"/>
                    <a:pt x="174906" y="837210"/>
                  </a:cubicBezTo>
                  <a:cubicBezTo>
                    <a:pt x="194203" y="832386"/>
                    <a:pt x="214591" y="834085"/>
                    <a:pt x="234282" y="831272"/>
                  </a:cubicBezTo>
                  <a:cubicBezTo>
                    <a:pt x="242361" y="830118"/>
                    <a:pt x="250217" y="827680"/>
                    <a:pt x="258033" y="825335"/>
                  </a:cubicBezTo>
                  <a:cubicBezTo>
                    <a:pt x="270023" y="821738"/>
                    <a:pt x="293659" y="813459"/>
                    <a:pt x="293659" y="813459"/>
                  </a:cubicBezTo>
                  <a:lnTo>
                    <a:pt x="317409" y="777833"/>
                  </a:lnTo>
                  <a:lnTo>
                    <a:pt x="329285" y="760020"/>
                  </a:lnTo>
                  <a:cubicBezTo>
                    <a:pt x="331264" y="754082"/>
                    <a:pt x="332002" y="747574"/>
                    <a:pt x="335222" y="742207"/>
                  </a:cubicBezTo>
                  <a:cubicBezTo>
                    <a:pt x="341838" y="731180"/>
                    <a:pt x="355577" y="725924"/>
                    <a:pt x="364911" y="718457"/>
                  </a:cubicBezTo>
                  <a:cubicBezTo>
                    <a:pt x="369282" y="714960"/>
                    <a:pt x="372828" y="710540"/>
                    <a:pt x="376786" y="706581"/>
                  </a:cubicBezTo>
                  <a:cubicBezTo>
                    <a:pt x="378765" y="700643"/>
                    <a:pt x="379684" y="694239"/>
                    <a:pt x="382724" y="688768"/>
                  </a:cubicBezTo>
                  <a:cubicBezTo>
                    <a:pt x="389655" y="676292"/>
                    <a:pt x="401960" y="666682"/>
                    <a:pt x="406474" y="653142"/>
                  </a:cubicBezTo>
                  <a:cubicBezTo>
                    <a:pt x="410433" y="641267"/>
                    <a:pt x="411407" y="627932"/>
                    <a:pt x="418350" y="617516"/>
                  </a:cubicBezTo>
                  <a:cubicBezTo>
                    <a:pt x="445205" y="577232"/>
                    <a:pt x="432008" y="591982"/>
                    <a:pt x="453976" y="570015"/>
                  </a:cubicBezTo>
                  <a:cubicBezTo>
                    <a:pt x="459061" y="554758"/>
                    <a:pt x="462870" y="544848"/>
                    <a:pt x="465851" y="528452"/>
                  </a:cubicBezTo>
                  <a:cubicBezTo>
                    <a:pt x="474488" y="480954"/>
                    <a:pt x="470559" y="481262"/>
                    <a:pt x="477726" y="427511"/>
                  </a:cubicBezTo>
                  <a:cubicBezTo>
                    <a:pt x="479060" y="417508"/>
                    <a:pt x="481009" y="407559"/>
                    <a:pt x="483664" y="397823"/>
                  </a:cubicBezTo>
                  <a:cubicBezTo>
                    <a:pt x="486958" y="385746"/>
                    <a:pt x="491581" y="374072"/>
                    <a:pt x="495539" y="362197"/>
                  </a:cubicBezTo>
                  <a:cubicBezTo>
                    <a:pt x="497518" y="356259"/>
                    <a:pt x="499959" y="350456"/>
                    <a:pt x="501477" y="344384"/>
                  </a:cubicBezTo>
                  <a:cubicBezTo>
                    <a:pt x="508933" y="314561"/>
                    <a:pt x="504835" y="328375"/>
                    <a:pt x="513352" y="302820"/>
                  </a:cubicBezTo>
                  <a:cubicBezTo>
                    <a:pt x="511373" y="288966"/>
                    <a:pt x="520692" y="265682"/>
                    <a:pt x="507415" y="261257"/>
                  </a:cubicBezTo>
                  <a:cubicBezTo>
                    <a:pt x="495539" y="257299"/>
                    <a:pt x="495539" y="296883"/>
                    <a:pt x="495539" y="296883"/>
                  </a:cubicBezTo>
                  <a:lnTo>
                    <a:pt x="483664" y="237506"/>
                  </a:lnTo>
                  <a:close/>
                </a:path>
              </a:pathLst>
            </a:cu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sp>
          <p:nvSpPr>
            <p:cNvPr id="59" name="자유형 58"/>
            <p:cNvSpPr/>
            <p:nvPr/>
          </p:nvSpPr>
          <p:spPr bwMode="auto">
            <a:xfrm>
              <a:off x="3817938" y="1589088"/>
              <a:ext cx="1365250" cy="1733550"/>
            </a:xfrm>
            <a:custGeom>
              <a:gdLst>
                <a:gd name="connsiteX0" fmla="*/ 24523 w 1301120"/>
                <a:gd name="connsiteY0" fmla="*/ 267340 h 1710192"/>
                <a:gd name="connsiteX1" fmla="*/ 42335 w 1301120"/>
                <a:gd name="connsiteY1" fmla="*/ 415782 h 1710192"/>
                <a:gd name="connsiteX2" fmla="*/ 48273 w 1301120"/>
                <a:gd name="connsiteY2" fmla="*/ 433595 h 1710192"/>
                <a:gd name="connsiteX3" fmla="*/ 60148 w 1301120"/>
                <a:gd name="connsiteY3" fmla="*/ 451408 h 1710192"/>
                <a:gd name="connsiteX4" fmla="*/ 72024 w 1301120"/>
                <a:gd name="connsiteY4" fmla="*/ 475158 h 1710192"/>
                <a:gd name="connsiteX5" fmla="*/ 83899 w 1301120"/>
                <a:gd name="connsiteY5" fmla="*/ 487034 h 1710192"/>
                <a:gd name="connsiteX6" fmla="*/ 107650 w 1301120"/>
                <a:gd name="connsiteY6" fmla="*/ 522660 h 1710192"/>
                <a:gd name="connsiteX7" fmla="*/ 131400 w 1301120"/>
                <a:gd name="connsiteY7" fmla="*/ 582036 h 1710192"/>
                <a:gd name="connsiteX8" fmla="*/ 137338 w 1301120"/>
                <a:gd name="connsiteY8" fmla="*/ 665164 h 1710192"/>
                <a:gd name="connsiteX9" fmla="*/ 143276 w 1301120"/>
                <a:gd name="connsiteY9" fmla="*/ 736416 h 1710192"/>
                <a:gd name="connsiteX10" fmla="*/ 149213 w 1301120"/>
                <a:gd name="connsiteY10" fmla="*/ 1009548 h 1710192"/>
                <a:gd name="connsiteX11" fmla="*/ 161089 w 1301120"/>
                <a:gd name="connsiteY11" fmla="*/ 1068925 h 1710192"/>
                <a:gd name="connsiteX12" fmla="*/ 172964 w 1301120"/>
                <a:gd name="connsiteY12" fmla="*/ 1104551 h 1710192"/>
                <a:gd name="connsiteX13" fmla="*/ 190777 w 1301120"/>
                <a:gd name="connsiteY13" fmla="*/ 1122364 h 1710192"/>
                <a:gd name="connsiteX14" fmla="*/ 196715 w 1301120"/>
                <a:gd name="connsiteY14" fmla="*/ 1140177 h 1710192"/>
                <a:gd name="connsiteX15" fmla="*/ 214528 w 1301120"/>
                <a:gd name="connsiteY15" fmla="*/ 1157990 h 1710192"/>
                <a:gd name="connsiteX16" fmla="*/ 226403 w 1301120"/>
                <a:gd name="connsiteY16" fmla="*/ 1175803 h 1710192"/>
                <a:gd name="connsiteX17" fmla="*/ 244216 w 1301120"/>
                <a:gd name="connsiteY17" fmla="*/ 1193616 h 1710192"/>
                <a:gd name="connsiteX18" fmla="*/ 256091 w 1301120"/>
                <a:gd name="connsiteY18" fmla="*/ 1211429 h 1710192"/>
                <a:gd name="connsiteX19" fmla="*/ 267967 w 1301120"/>
                <a:gd name="connsiteY19" fmla="*/ 1223304 h 1710192"/>
                <a:gd name="connsiteX20" fmla="*/ 291717 w 1301120"/>
                <a:gd name="connsiteY20" fmla="*/ 1258930 h 1710192"/>
                <a:gd name="connsiteX21" fmla="*/ 315468 w 1301120"/>
                <a:gd name="connsiteY21" fmla="*/ 1282681 h 1710192"/>
                <a:gd name="connsiteX22" fmla="*/ 327343 w 1301120"/>
                <a:gd name="connsiteY22" fmla="*/ 1300494 h 1710192"/>
                <a:gd name="connsiteX23" fmla="*/ 374845 w 1301120"/>
                <a:gd name="connsiteY23" fmla="*/ 1336120 h 1710192"/>
                <a:gd name="connsiteX24" fmla="*/ 410471 w 1301120"/>
                <a:gd name="connsiteY24" fmla="*/ 1347995 h 1710192"/>
                <a:gd name="connsiteX25" fmla="*/ 428284 w 1301120"/>
                <a:gd name="connsiteY25" fmla="*/ 1353932 h 1710192"/>
                <a:gd name="connsiteX26" fmla="*/ 463910 w 1301120"/>
                <a:gd name="connsiteY26" fmla="*/ 1359870 h 1710192"/>
                <a:gd name="connsiteX27" fmla="*/ 499535 w 1301120"/>
                <a:gd name="connsiteY27" fmla="*/ 1371745 h 1710192"/>
                <a:gd name="connsiteX28" fmla="*/ 547037 w 1301120"/>
                <a:gd name="connsiteY28" fmla="*/ 1383621 h 1710192"/>
                <a:gd name="connsiteX29" fmla="*/ 570787 w 1301120"/>
                <a:gd name="connsiteY29" fmla="*/ 1419247 h 1710192"/>
                <a:gd name="connsiteX30" fmla="*/ 582663 w 1301120"/>
                <a:gd name="connsiteY30" fmla="*/ 1496436 h 1710192"/>
                <a:gd name="connsiteX31" fmla="*/ 600476 w 1301120"/>
                <a:gd name="connsiteY31" fmla="*/ 1567688 h 1710192"/>
                <a:gd name="connsiteX32" fmla="*/ 612351 w 1301120"/>
                <a:gd name="connsiteY32" fmla="*/ 1585501 h 1710192"/>
                <a:gd name="connsiteX33" fmla="*/ 642039 w 1301120"/>
                <a:gd name="connsiteY33" fmla="*/ 1609252 h 1710192"/>
                <a:gd name="connsiteX34" fmla="*/ 653915 w 1301120"/>
                <a:gd name="connsiteY34" fmla="*/ 1627065 h 1710192"/>
                <a:gd name="connsiteX35" fmla="*/ 683603 w 1301120"/>
                <a:gd name="connsiteY35" fmla="*/ 1650816 h 1710192"/>
                <a:gd name="connsiteX36" fmla="*/ 695478 w 1301120"/>
                <a:gd name="connsiteY36" fmla="*/ 1668629 h 1710192"/>
                <a:gd name="connsiteX37" fmla="*/ 725167 w 1301120"/>
                <a:gd name="connsiteY37" fmla="*/ 1692379 h 1710192"/>
                <a:gd name="connsiteX38" fmla="*/ 754855 w 1301120"/>
                <a:gd name="connsiteY38" fmla="*/ 1710192 h 1710192"/>
                <a:gd name="connsiteX39" fmla="*/ 772668 w 1301120"/>
                <a:gd name="connsiteY39" fmla="*/ 1704255 h 1710192"/>
                <a:gd name="connsiteX40" fmla="*/ 802356 w 1301120"/>
                <a:gd name="connsiteY40" fmla="*/ 1674566 h 1710192"/>
                <a:gd name="connsiteX41" fmla="*/ 814232 w 1301120"/>
                <a:gd name="connsiteY41" fmla="*/ 1662691 h 1710192"/>
                <a:gd name="connsiteX42" fmla="*/ 837982 w 1301120"/>
                <a:gd name="connsiteY42" fmla="*/ 1650816 h 1710192"/>
                <a:gd name="connsiteX43" fmla="*/ 849858 w 1301120"/>
                <a:gd name="connsiteY43" fmla="*/ 1638940 h 1710192"/>
                <a:gd name="connsiteX44" fmla="*/ 885484 w 1301120"/>
                <a:gd name="connsiteY44" fmla="*/ 1627065 h 1710192"/>
                <a:gd name="connsiteX45" fmla="*/ 903297 w 1301120"/>
                <a:gd name="connsiteY45" fmla="*/ 1615190 h 1710192"/>
                <a:gd name="connsiteX46" fmla="*/ 927047 w 1301120"/>
                <a:gd name="connsiteY46" fmla="*/ 1585501 h 1710192"/>
                <a:gd name="connsiteX47" fmla="*/ 932985 w 1301120"/>
                <a:gd name="connsiteY47" fmla="*/ 1555813 h 1710192"/>
                <a:gd name="connsiteX48" fmla="*/ 944860 w 1301120"/>
                <a:gd name="connsiteY48" fmla="*/ 1538000 h 1710192"/>
                <a:gd name="connsiteX49" fmla="*/ 980486 w 1301120"/>
                <a:gd name="connsiteY49" fmla="*/ 1502374 h 1710192"/>
                <a:gd name="connsiteX50" fmla="*/ 1033925 w 1301120"/>
                <a:gd name="connsiteY50" fmla="*/ 1466748 h 1710192"/>
                <a:gd name="connsiteX51" fmla="*/ 1051738 w 1301120"/>
                <a:gd name="connsiteY51" fmla="*/ 1454873 h 1710192"/>
                <a:gd name="connsiteX52" fmla="*/ 1093302 w 1301120"/>
                <a:gd name="connsiteY52" fmla="*/ 1419247 h 1710192"/>
                <a:gd name="connsiteX53" fmla="*/ 1105177 w 1301120"/>
                <a:gd name="connsiteY53" fmla="*/ 1407371 h 1710192"/>
                <a:gd name="connsiteX54" fmla="*/ 1146741 w 1301120"/>
                <a:gd name="connsiteY54" fmla="*/ 1377683 h 1710192"/>
                <a:gd name="connsiteX55" fmla="*/ 1152678 w 1301120"/>
                <a:gd name="connsiteY55" fmla="*/ 1359870 h 1710192"/>
                <a:gd name="connsiteX56" fmla="*/ 1194242 w 1301120"/>
                <a:gd name="connsiteY56" fmla="*/ 1336120 h 1710192"/>
                <a:gd name="connsiteX57" fmla="*/ 1212055 w 1301120"/>
                <a:gd name="connsiteY57" fmla="*/ 1318307 h 1710192"/>
                <a:gd name="connsiteX58" fmla="*/ 1247681 w 1301120"/>
                <a:gd name="connsiteY58" fmla="*/ 1288618 h 1710192"/>
                <a:gd name="connsiteX59" fmla="*/ 1271432 w 1301120"/>
                <a:gd name="connsiteY59" fmla="*/ 1252992 h 1710192"/>
                <a:gd name="connsiteX60" fmla="*/ 1283307 w 1301120"/>
                <a:gd name="connsiteY60" fmla="*/ 1235179 h 1710192"/>
                <a:gd name="connsiteX61" fmla="*/ 1295182 w 1301120"/>
                <a:gd name="connsiteY61" fmla="*/ 1217366 h 1710192"/>
                <a:gd name="connsiteX62" fmla="*/ 1301120 w 1301120"/>
                <a:gd name="connsiteY62" fmla="*/ 1199553 h 1710192"/>
                <a:gd name="connsiteX63" fmla="*/ 1295182 w 1301120"/>
                <a:gd name="connsiteY63" fmla="*/ 926421 h 1710192"/>
                <a:gd name="connsiteX64" fmla="*/ 1283307 w 1301120"/>
                <a:gd name="connsiteY64" fmla="*/ 867044 h 1710192"/>
                <a:gd name="connsiteX65" fmla="*/ 1277369 w 1301120"/>
                <a:gd name="connsiteY65" fmla="*/ 849231 h 1710192"/>
                <a:gd name="connsiteX66" fmla="*/ 1271432 w 1301120"/>
                <a:gd name="connsiteY66" fmla="*/ 825481 h 1710192"/>
                <a:gd name="connsiteX67" fmla="*/ 1259556 w 1301120"/>
                <a:gd name="connsiteY67" fmla="*/ 789855 h 1710192"/>
                <a:gd name="connsiteX68" fmla="*/ 1241743 w 1301120"/>
                <a:gd name="connsiteY68" fmla="*/ 724540 h 1710192"/>
                <a:gd name="connsiteX69" fmla="*/ 1223930 w 1301120"/>
                <a:gd name="connsiteY69" fmla="*/ 688914 h 1710192"/>
                <a:gd name="connsiteX70" fmla="*/ 1212055 w 1301120"/>
                <a:gd name="connsiteY70" fmla="*/ 671101 h 1710192"/>
                <a:gd name="connsiteX71" fmla="*/ 1200180 w 1301120"/>
                <a:gd name="connsiteY71" fmla="*/ 635475 h 1710192"/>
                <a:gd name="connsiteX72" fmla="*/ 1188304 w 1301120"/>
                <a:gd name="connsiteY72" fmla="*/ 599849 h 1710192"/>
                <a:gd name="connsiteX73" fmla="*/ 1182367 w 1301120"/>
                <a:gd name="connsiteY73" fmla="*/ 582036 h 1710192"/>
                <a:gd name="connsiteX74" fmla="*/ 1170491 w 1301120"/>
                <a:gd name="connsiteY74" fmla="*/ 570161 h 1710192"/>
                <a:gd name="connsiteX75" fmla="*/ 1158616 w 1301120"/>
                <a:gd name="connsiteY75" fmla="*/ 528597 h 1710192"/>
                <a:gd name="connsiteX76" fmla="*/ 1146741 w 1301120"/>
                <a:gd name="connsiteY76" fmla="*/ 510784 h 1710192"/>
                <a:gd name="connsiteX77" fmla="*/ 1140803 w 1301120"/>
                <a:gd name="connsiteY77" fmla="*/ 492971 h 1710192"/>
                <a:gd name="connsiteX78" fmla="*/ 1128928 w 1301120"/>
                <a:gd name="connsiteY78" fmla="*/ 445470 h 1710192"/>
                <a:gd name="connsiteX79" fmla="*/ 1122990 w 1301120"/>
                <a:gd name="connsiteY79" fmla="*/ 421720 h 1710192"/>
                <a:gd name="connsiteX80" fmla="*/ 1111115 w 1301120"/>
                <a:gd name="connsiteY80" fmla="*/ 386094 h 1710192"/>
                <a:gd name="connsiteX81" fmla="*/ 1099239 w 1301120"/>
                <a:gd name="connsiteY81" fmla="*/ 279216 h 1710192"/>
                <a:gd name="connsiteX82" fmla="*/ 1087364 w 1301120"/>
                <a:gd name="connsiteY82" fmla="*/ 237652 h 1710192"/>
                <a:gd name="connsiteX83" fmla="*/ 1081426 w 1301120"/>
                <a:gd name="connsiteY83" fmla="*/ 213901 h 1710192"/>
                <a:gd name="connsiteX84" fmla="*/ 1069551 w 1301120"/>
                <a:gd name="connsiteY84" fmla="*/ 178275 h 1710192"/>
                <a:gd name="connsiteX85" fmla="*/ 1063613 w 1301120"/>
                <a:gd name="connsiteY85" fmla="*/ 148587 h 1710192"/>
                <a:gd name="connsiteX86" fmla="*/ 1016112 w 1301120"/>
                <a:gd name="connsiteY86" fmla="*/ 95148 h 1710192"/>
                <a:gd name="connsiteX87" fmla="*/ 927047 w 1301120"/>
                <a:gd name="connsiteY87" fmla="*/ 77335 h 1710192"/>
                <a:gd name="connsiteX88" fmla="*/ 891421 w 1301120"/>
                <a:gd name="connsiteY88" fmla="*/ 65460 h 1710192"/>
                <a:gd name="connsiteX89" fmla="*/ 879546 w 1301120"/>
                <a:gd name="connsiteY89" fmla="*/ 53584 h 1710192"/>
                <a:gd name="connsiteX90" fmla="*/ 867671 w 1301120"/>
                <a:gd name="connsiteY90" fmla="*/ 35771 h 1710192"/>
                <a:gd name="connsiteX91" fmla="*/ 808294 w 1301120"/>
                <a:gd name="connsiteY91" fmla="*/ 29834 h 1710192"/>
                <a:gd name="connsiteX92" fmla="*/ 802356 w 1301120"/>
                <a:gd name="connsiteY92" fmla="*/ 6083 h 1710192"/>
                <a:gd name="connsiteX93" fmla="*/ 784543 w 1301120"/>
                <a:gd name="connsiteY93" fmla="*/ 145 h 1710192"/>
                <a:gd name="connsiteX94" fmla="*/ 748917 w 1301120"/>
                <a:gd name="connsiteY94" fmla="*/ 12021 h 1710192"/>
                <a:gd name="connsiteX95" fmla="*/ 719229 w 1301120"/>
                <a:gd name="connsiteY95" fmla="*/ 17958 h 1710192"/>
                <a:gd name="connsiteX96" fmla="*/ 683603 w 1301120"/>
                <a:gd name="connsiteY96" fmla="*/ 41709 h 1710192"/>
                <a:gd name="connsiteX97" fmla="*/ 665790 w 1301120"/>
                <a:gd name="connsiteY97" fmla="*/ 53584 h 1710192"/>
                <a:gd name="connsiteX98" fmla="*/ 647977 w 1301120"/>
                <a:gd name="connsiteY98" fmla="*/ 59522 h 1710192"/>
                <a:gd name="connsiteX99" fmla="*/ 618289 w 1301120"/>
                <a:gd name="connsiteY99" fmla="*/ 53584 h 1710192"/>
                <a:gd name="connsiteX100" fmla="*/ 600476 w 1301120"/>
                <a:gd name="connsiteY100" fmla="*/ 47647 h 1710192"/>
                <a:gd name="connsiteX101" fmla="*/ 570787 w 1301120"/>
                <a:gd name="connsiteY101" fmla="*/ 53584 h 1710192"/>
                <a:gd name="connsiteX102" fmla="*/ 529224 w 1301120"/>
                <a:gd name="connsiteY102" fmla="*/ 59522 h 1710192"/>
                <a:gd name="connsiteX103" fmla="*/ 499535 w 1301120"/>
                <a:gd name="connsiteY103" fmla="*/ 83273 h 1710192"/>
                <a:gd name="connsiteX104" fmla="*/ 481723 w 1301120"/>
                <a:gd name="connsiteY104" fmla="*/ 65460 h 1710192"/>
                <a:gd name="connsiteX105" fmla="*/ 446097 w 1301120"/>
                <a:gd name="connsiteY105" fmla="*/ 47647 h 1710192"/>
                <a:gd name="connsiteX106" fmla="*/ 434221 w 1301120"/>
                <a:gd name="connsiteY106" fmla="*/ 29834 h 1710192"/>
                <a:gd name="connsiteX107" fmla="*/ 398595 w 1301120"/>
                <a:gd name="connsiteY107" fmla="*/ 12021 h 1710192"/>
                <a:gd name="connsiteX108" fmla="*/ 380782 w 1301120"/>
                <a:gd name="connsiteY108" fmla="*/ 23896 h 1710192"/>
                <a:gd name="connsiteX109" fmla="*/ 357032 w 1301120"/>
                <a:gd name="connsiteY109" fmla="*/ 41709 h 1710192"/>
                <a:gd name="connsiteX110" fmla="*/ 339219 w 1301120"/>
                <a:gd name="connsiteY110" fmla="*/ 47647 h 1710192"/>
                <a:gd name="connsiteX111" fmla="*/ 291717 w 1301120"/>
                <a:gd name="connsiteY111" fmla="*/ 59522 h 1710192"/>
                <a:gd name="connsiteX112" fmla="*/ 273904 w 1301120"/>
                <a:gd name="connsiteY112" fmla="*/ 77335 h 1710192"/>
                <a:gd name="connsiteX113" fmla="*/ 262029 w 1301120"/>
                <a:gd name="connsiteY113" fmla="*/ 101086 h 1710192"/>
                <a:gd name="connsiteX114" fmla="*/ 244216 w 1301120"/>
                <a:gd name="connsiteY114" fmla="*/ 136712 h 1710192"/>
                <a:gd name="connsiteX115" fmla="*/ 226403 w 1301120"/>
                <a:gd name="connsiteY115" fmla="*/ 142649 h 1710192"/>
                <a:gd name="connsiteX116" fmla="*/ 214528 w 1301120"/>
                <a:gd name="connsiteY116" fmla="*/ 154525 h 1710192"/>
                <a:gd name="connsiteX117" fmla="*/ 178902 w 1301120"/>
                <a:gd name="connsiteY117" fmla="*/ 166400 h 1710192"/>
                <a:gd name="connsiteX118" fmla="*/ 143276 w 1301120"/>
                <a:gd name="connsiteY118" fmla="*/ 154525 h 1710192"/>
                <a:gd name="connsiteX119" fmla="*/ 125463 w 1301120"/>
                <a:gd name="connsiteY119" fmla="*/ 148587 h 1710192"/>
                <a:gd name="connsiteX120" fmla="*/ 119525 w 1301120"/>
                <a:gd name="connsiteY120" fmla="*/ 166400 h 1710192"/>
                <a:gd name="connsiteX121" fmla="*/ 95774 w 1301120"/>
                <a:gd name="connsiteY121" fmla="*/ 172338 h 1710192"/>
                <a:gd name="connsiteX122" fmla="*/ 83899 w 1301120"/>
                <a:gd name="connsiteY122" fmla="*/ 207964 h 1710192"/>
                <a:gd name="connsiteX123" fmla="*/ 30460 w 1301120"/>
                <a:gd name="connsiteY123" fmla="*/ 225777 h 1710192"/>
                <a:gd name="connsiteX124" fmla="*/ 12647 w 1301120"/>
                <a:gd name="connsiteY124" fmla="*/ 231714 h 1710192"/>
                <a:gd name="connsiteX125" fmla="*/ 772 w 1301120"/>
                <a:gd name="connsiteY125" fmla="*/ 243590 h 1710192"/>
                <a:gd name="connsiteX126" fmla="*/ 24523 w 1301120"/>
                <a:gd name="connsiteY126" fmla="*/ 267340 h 171019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301120" h="1710191">
                  <a:moveTo>
                    <a:pt x="24523" y="267340"/>
                  </a:moveTo>
                  <a:cubicBezTo>
                    <a:pt x="31450" y="296039"/>
                    <a:pt x="27577" y="371509"/>
                    <a:pt x="42335" y="415782"/>
                  </a:cubicBezTo>
                  <a:cubicBezTo>
                    <a:pt x="44314" y="421720"/>
                    <a:pt x="45474" y="427997"/>
                    <a:pt x="48273" y="433595"/>
                  </a:cubicBezTo>
                  <a:cubicBezTo>
                    <a:pt x="51464" y="439978"/>
                    <a:pt x="56607" y="445212"/>
                    <a:pt x="60148" y="451408"/>
                  </a:cubicBezTo>
                  <a:cubicBezTo>
                    <a:pt x="64540" y="459093"/>
                    <a:pt x="67114" y="467793"/>
                    <a:pt x="72024" y="475158"/>
                  </a:cubicBezTo>
                  <a:cubicBezTo>
                    <a:pt x="75129" y="479816"/>
                    <a:pt x="80540" y="482555"/>
                    <a:pt x="83899" y="487034"/>
                  </a:cubicBezTo>
                  <a:cubicBezTo>
                    <a:pt x="92462" y="498452"/>
                    <a:pt x="107650" y="522660"/>
                    <a:pt x="107650" y="522660"/>
                  </a:cubicBezTo>
                  <a:cubicBezTo>
                    <a:pt x="122324" y="566683"/>
                    <a:pt x="113927" y="547090"/>
                    <a:pt x="131400" y="582036"/>
                  </a:cubicBezTo>
                  <a:cubicBezTo>
                    <a:pt x="133379" y="609745"/>
                    <a:pt x="135207" y="637466"/>
                    <a:pt x="137338" y="665164"/>
                  </a:cubicBezTo>
                  <a:cubicBezTo>
                    <a:pt x="139166" y="688927"/>
                    <a:pt x="142455" y="712597"/>
                    <a:pt x="143276" y="736416"/>
                  </a:cubicBezTo>
                  <a:cubicBezTo>
                    <a:pt x="146414" y="827427"/>
                    <a:pt x="144341" y="918613"/>
                    <a:pt x="149213" y="1009548"/>
                  </a:cubicBezTo>
                  <a:cubicBezTo>
                    <a:pt x="150293" y="1029703"/>
                    <a:pt x="154706" y="1049776"/>
                    <a:pt x="161089" y="1068925"/>
                  </a:cubicBezTo>
                  <a:cubicBezTo>
                    <a:pt x="165047" y="1080800"/>
                    <a:pt x="164113" y="1095700"/>
                    <a:pt x="172964" y="1104551"/>
                  </a:cubicBezTo>
                  <a:lnTo>
                    <a:pt x="190777" y="1122364"/>
                  </a:lnTo>
                  <a:cubicBezTo>
                    <a:pt x="192756" y="1128302"/>
                    <a:pt x="193243" y="1134969"/>
                    <a:pt x="196715" y="1140177"/>
                  </a:cubicBezTo>
                  <a:cubicBezTo>
                    <a:pt x="201373" y="1147164"/>
                    <a:pt x="209152" y="1151539"/>
                    <a:pt x="214528" y="1157990"/>
                  </a:cubicBezTo>
                  <a:cubicBezTo>
                    <a:pt x="219096" y="1163472"/>
                    <a:pt x="221835" y="1170321"/>
                    <a:pt x="226403" y="1175803"/>
                  </a:cubicBezTo>
                  <a:cubicBezTo>
                    <a:pt x="231779" y="1182254"/>
                    <a:pt x="238840" y="1187165"/>
                    <a:pt x="244216" y="1193616"/>
                  </a:cubicBezTo>
                  <a:cubicBezTo>
                    <a:pt x="248784" y="1199098"/>
                    <a:pt x="251633" y="1205857"/>
                    <a:pt x="256091" y="1211429"/>
                  </a:cubicBezTo>
                  <a:cubicBezTo>
                    <a:pt x="259588" y="1215800"/>
                    <a:pt x="264608" y="1218825"/>
                    <a:pt x="267967" y="1223304"/>
                  </a:cubicBezTo>
                  <a:cubicBezTo>
                    <a:pt x="276530" y="1234722"/>
                    <a:pt x="281625" y="1248838"/>
                    <a:pt x="291717" y="1258930"/>
                  </a:cubicBezTo>
                  <a:cubicBezTo>
                    <a:pt x="299634" y="1266847"/>
                    <a:pt x="309258" y="1273365"/>
                    <a:pt x="315468" y="1282681"/>
                  </a:cubicBezTo>
                  <a:cubicBezTo>
                    <a:pt x="319426" y="1288619"/>
                    <a:pt x="322885" y="1294922"/>
                    <a:pt x="327343" y="1300494"/>
                  </a:cubicBezTo>
                  <a:cubicBezTo>
                    <a:pt x="337573" y="1313281"/>
                    <a:pt x="364490" y="1332668"/>
                    <a:pt x="374845" y="1336120"/>
                  </a:cubicBezTo>
                  <a:lnTo>
                    <a:pt x="410471" y="1347995"/>
                  </a:lnTo>
                  <a:cubicBezTo>
                    <a:pt x="416409" y="1349974"/>
                    <a:pt x="422110" y="1352903"/>
                    <a:pt x="428284" y="1353932"/>
                  </a:cubicBezTo>
                  <a:cubicBezTo>
                    <a:pt x="440159" y="1355911"/>
                    <a:pt x="452230" y="1356950"/>
                    <a:pt x="463910" y="1359870"/>
                  </a:cubicBezTo>
                  <a:cubicBezTo>
                    <a:pt x="476054" y="1362906"/>
                    <a:pt x="487391" y="1368709"/>
                    <a:pt x="499535" y="1371745"/>
                  </a:cubicBezTo>
                  <a:lnTo>
                    <a:pt x="547037" y="1383621"/>
                  </a:lnTo>
                  <a:cubicBezTo>
                    <a:pt x="554954" y="1395496"/>
                    <a:pt x="567988" y="1405252"/>
                    <a:pt x="570787" y="1419247"/>
                  </a:cubicBezTo>
                  <a:cubicBezTo>
                    <a:pt x="582126" y="1475939"/>
                    <a:pt x="571882" y="1420964"/>
                    <a:pt x="582663" y="1496436"/>
                  </a:cubicBezTo>
                  <a:cubicBezTo>
                    <a:pt x="585092" y="1513438"/>
                    <a:pt x="590580" y="1552843"/>
                    <a:pt x="600476" y="1567688"/>
                  </a:cubicBezTo>
                  <a:cubicBezTo>
                    <a:pt x="604434" y="1573626"/>
                    <a:pt x="607893" y="1579929"/>
                    <a:pt x="612351" y="1585501"/>
                  </a:cubicBezTo>
                  <a:cubicBezTo>
                    <a:pt x="622022" y="1597590"/>
                    <a:pt x="628810" y="1600433"/>
                    <a:pt x="642039" y="1609252"/>
                  </a:cubicBezTo>
                  <a:cubicBezTo>
                    <a:pt x="645998" y="1615190"/>
                    <a:pt x="648869" y="1622019"/>
                    <a:pt x="653915" y="1627065"/>
                  </a:cubicBezTo>
                  <a:cubicBezTo>
                    <a:pt x="684775" y="1657924"/>
                    <a:pt x="660101" y="1621437"/>
                    <a:pt x="683603" y="1650816"/>
                  </a:cubicBezTo>
                  <a:cubicBezTo>
                    <a:pt x="688061" y="1656388"/>
                    <a:pt x="691020" y="1663057"/>
                    <a:pt x="695478" y="1668629"/>
                  </a:cubicBezTo>
                  <a:cubicBezTo>
                    <a:pt x="708221" y="1684558"/>
                    <a:pt x="708023" y="1678664"/>
                    <a:pt x="725167" y="1692379"/>
                  </a:cubicBezTo>
                  <a:cubicBezTo>
                    <a:pt x="748455" y="1711010"/>
                    <a:pt x="723919" y="1699881"/>
                    <a:pt x="754855" y="1710192"/>
                  </a:cubicBezTo>
                  <a:cubicBezTo>
                    <a:pt x="760793" y="1708213"/>
                    <a:pt x="767661" y="1708010"/>
                    <a:pt x="772668" y="1704255"/>
                  </a:cubicBezTo>
                  <a:cubicBezTo>
                    <a:pt x="783864" y="1695858"/>
                    <a:pt x="792460" y="1684462"/>
                    <a:pt x="802356" y="1674566"/>
                  </a:cubicBezTo>
                  <a:cubicBezTo>
                    <a:pt x="806315" y="1670607"/>
                    <a:pt x="809225" y="1665195"/>
                    <a:pt x="814232" y="1662691"/>
                  </a:cubicBezTo>
                  <a:cubicBezTo>
                    <a:pt x="822149" y="1658733"/>
                    <a:pt x="830617" y="1655726"/>
                    <a:pt x="837982" y="1650816"/>
                  </a:cubicBezTo>
                  <a:cubicBezTo>
                    <a:pt x="842640" y="1647711"/>
                    <a:pt x="844851" y="1641444"/>
                    <a:pt x="849858" y="1638940"/>
                  </a:cubicBezTo>
                  <a:cubicBezTo>
                    <a:pt x="861054" y="1633342"/>
                    <a:pt x="875069" y="1634008"/>
                    <a:pt x="885484" y="1627065"/>
                  </a:cubicBezTo>
                  <a:cubicBezTo>
                    <a:pt x="891422" y="1623107"/>
                    <a:pt x="897725" y="1619648"/>
                    <a:pt x="903297" y="1615190"/>
                  </a:cubicBezTo>
                  <a:cubicBezTo>
                    <a:pt x="915382" y="1605522"/>
                    <a:pt x="918231" y="1598725"/>
                    <a:pt x="927047" y="1585501"/>
                  </a:cubicBezTo>
                  <a:cubicBezTo>
                    <a:pt x="929026" y="1575605"/>
                    <a:pt x="929441" y="1565262"/>
                    <a:pt x="932985" y="1555813"/>
                  </a:cubicBezTo>
                  <a:cubicBezTo>
                    <a:pt x="935491" y="1549131"/>
                    <a:pt x="940119" y="1543334"/>
                    <a:pt x="944860" y="1538000"/>
                  </a:cubicBezTo>
                  <a:cubicBezTo>
                    <a:pt x="956017" y="1525448"/>
                    <a:pt x="966512" y="1511690"/>
                    <a:pt x="980486" y="1502374"/>
                  </a:cubicBezTo>
                  <a:lnTo>
                    <a:pt x="1033925" y="1466748"/>
                  </a:lnTo>
                  <a:cubicBezTo>
                    <a:pt x="1039863" y="1462790"/>
                    <a:pt x="1046692" y="1459919"/>
                    <a:pt x="1051738" y="1454873"/>
                  </a:cubicBezTo>
                  <a:cubicBezTo>
                    <a:pt x="1108922" y="1397689"/>
                    <a:pt x="1048080" y="1455426"/>
                    <a:pt x="1093302" y="1419247"/>
                  </a:cubicBezTo>
                  <a:cubicBezTo>
                    <a:pt x="1097673" y="1415750"/>
                    <a:pt x="1100876" y="1410955"/>
                    <a:pt x="1105177" y="1407371"/>
                  </a:cubicBezTo>
                  <a:cubicBezTo>
                    <a:pt x="1119905" y="1395097"/>
                    <a:pt x="1131317" y="1387965"/>
                    <a:pt x="1146741" y="1377683"/>
                  </a:cubicBezTo>
                  <a:cubicBezTo>
                    <a:pt x="1148720" y="1371745"/>
                    <a:pt x="1148768" y="1364757"/>
                    <a:pt x="1152678" y="1359870"/>
                  </a:cubicBezTo>
                  <a:cubicBezTo>
                    <a:pt x="1158273" y="1352876"/>
                    <a:pt x="1188398" y="1339042"/>
                    <a:pt x="1194242" y="1336120"/>
                  </a:cubicBezTo>
                  <a:cubicBezTo>
                    <a:pt x="1200180" y="1330182"/>
                    <a:pt x="1205604" y="1323683"/>
                    <a:pt x="1212055" y="1318307"/>
                  </a:cubicBezTo>
                  <a:cubicBezTo>
                    <a:pt x="1233721" y="1300252"/>
                    <a:pt x="1228509" y="1313267"/>
                    <a:pt x="1247681" y="1288618"/>
                  </a:cubicBezTo>
                  <a:cubicBezTo>
                    <a:pt x="1256443" y="1277352"/>
                    <a:pt x="1263515" y="1264867"/>
                    <a:pt x="1271432" y="1252992"/>
                  </a:cubicBezTo>
                  <a:lnTo>
                    <a:pt x="1283307" y="1235179"/>
                  </a:lnTo>
                  <a:cubicBezTo>
                    <a:pt x="1287265" y="1229241"/>
                    <a:pt x="1292925" y="1224136"/>
                    <a:pt x="1295182" y="1217366"/>
                  </a:cubicBezTo>
                  <a:lnTo>
                    <a:pt x="1301120" y="1199553"/>
                  </a:lnTo>
                  <a:cubicBezTo>
                    <a:pt x="1299141" y="1108509"/>
                    <a:pt x="1298682" y="1017419"/>
                    <a:pt x="1295182" y="926421"/>
                  </a:cubicBezTo>
                  <a:cubicBezTo>
                    <a:pt x="1294663" y="912938"/>
                    <a:pt x="1287583" y="882009"/>
                    <a:pt x="1283307" y="867044"/>
                  </a:cubicBezTo>
                  <a:cubicBezTo>
                    <a:pt x="1281587" y="861026"/>
                    <a:pt x="1279088" y="855249"/>
                    <a:pt x="1277369" y="849231"/>
                  </a:cubicBezTo>
                  <a:cubicBezTo>
                    <a:pt x="1275127" y="841385"/>
                    <a:pt x="1273777" y="833297"/>
                    <a:pt x="1271432" y="825481"/>
                  </a:cubicBezTo>
                  <a:cubicBezTo>
                    <a:pt x="1267835" y="813491"/>
                    <a:pt x="1262011" y="802130"/>
                    <a:pt x="1259556" y="789855"/>
                  </a:cubicBezTo>
                  <a:cubicBezTo>
                    <a:pt x="1256369" y="773918"/>
                    <a:pt x="1250355" y="737459"/>
                    <a:pt x="1241743" y="724540"/>
                  </a:cubicBezTo>
                  <a:cubicBezTo>
                    <a:pt x="1207711" y="673491"/>
                    <a:pt x="1248513" y="738080"/>
                    <a:pt x="1223930" y="688914"/>
                  </a:cubicBezTo>
                  <a:cubicBezTo>
                    <a:pt x="1220739" y="682531"/>
                    <a:pt x="1214953" y="677622"/>
                    <a:pt x="1212055" y="671101"/>
                  </a:cubicBezTo>
                  <a:cubicBezTo>
                    <a:pt x="1206971" y="659662"/>
                    <a:pt x="1204138" y="647350"/>
                    <a:pt x="1200180" y="635475"/>
                  </a:cubicBezTo>
                  <a:lnTo>
                    <a:pt x="1188304" y="599849"/>
                  </a:lnTo>
                  <a:cubicBezTo>
                    <a:pt x="1186325" y="593911"/>
                    <a:pt x="1186793" y="586461"/>
                    <a:pt x="1182367" y="582036"/>
                  </a:cubicBezTo>
                  <a:lnTo>
                    <a:pt x="1170491" y="570161"/>
                  </a:lnTo>
                  <a:cubicBezTo>
                    <a:pt x="1168587" y="562546"/>
                    <a:pt x="1162877" y="537119"/>
                    <a:pt x="1158616" y="528597"/>
                  </a:cubicBezTo>
                  <a:cubicBezTo>
                    <a:pt x="1155425" y="522214"/>
                    <a:pt x="1149932" y="517167"/>
                    <a:pt x="1146741" y="510784"/>
                  </a:cubicBezTo>
                  <a:cubicBezTo>
                    <a:pt x="1143942" y="505186"/>
                    <a:pt x="1142450" y="499009"/>
                    <a:pt x="1140803" y="492971"/>
                  </a:cubicBezTo>
                  <a:cubicBezTo>
                    <a:pt x="1136509" y="477225"/>
                    <a:pt x="1132886" y="461304"/>
                    <a:pt x="1128928" y="445470"/>
                  </a:cubicBezTo>
                  <a:cubicBezTo>
                    <a:pt x="1126949" y="437553"/>
                    <a:pt x="1125570" y="429462"/>
                    <a:pt x="1122990" y="421720"/>
                  </a:cubicBezTo>
                  <a:lnTo>
                    <a:pt x="1111115" y="386094"/>
                  </a:lnTo>
                  <a:cubicBezTo>
                    <a:pt x="1107156" y="350468"/>
                    <a:pt x="1107932" y="313991"/>
                    <a:pt x="1099239" y="279216"/>
                  </a:cubicBezTo>
                  <a:cubicBezTo>
                    <a:pt x="1080692" y="205019"/>
                    <a:pt x="1104390" y="297240"/>
                    <a:pt x="1087364" y="237652"/>
                  </a:cubicBezTo>
                  <a:cubicBezTo>
                    <a:pt x="1085122" y="229805"/>
                    <a:pt x="1083771" y="221718"/>
                    <a:pt x="1081426" y="213901"/>
                  </a:cubicBezTo>
                  <a:cubicBezTo>
                    <a:pt x="1077829" y="201911"/>
                    <a:pt x="1072006" y="190550"/>
                    <a:pt x="1069551" y="178275"/>
                  </a:cubicBezTo>
                  <a:cubicBezTo>
                    <a:pt x="1067572" y="168379"/>
                    <a:pt x="1067157" y="158036"/>
                    <a:pt x="1063613" y="148587"/>
                  </a:cubicBezTo>
                  <a:cubicBezTo>
                    <a:pt x="1057955" y="133499"/>
                    <a:pt x="1020229" y="96520"/>
                    <a:pt x="1016112" y="95148"/>
                  </a:cubicBezTo>
                  <a:cubicBezTo>
                    <a:pt x="963483" y="77606"/>
                    <a:pt x="992927" y="84655"/>
                    <a:pt x="927047" y="77335"/>
                  </a:cubicBezTo>
                  <a:cubicBezTo>
                    <a:pt x="915172" y="73377"/>
                    <a:pt x="900272" y="74312"/>
                    <a:pt x="891421" y="65460"/>
                  </a:cubicBezTo>
                  <a:cubicBezTo>
                    <a:pt x="887463" y="61501"/>
                    <a:pt x="883043" y="57956"/>
                    <a:pt x="879546" y="53584"/>
                  </a:cubicBezTo>
                  <a:cubicBezTo>
                    <a:pt x="875088" y="48012"/>
                    <a:pt x="874441" y="38028"/>
                    <a:pt x="867671" y="35771"/>
                  </a:cubicBezTo>
                  <a:cubicBezTo>
                    <a:pt x="848801" y="29481"/>
                    <a:pt x="828086" y="31813"/>
                    <a:pt x="808294" y="29834"/>
                  </a:cubicBezTo>
                  <a:cubicBezTo>
                    <a:pt x="806315" y="21917"/>
                    <a:pt x="807454" y="12455"/>
                    <a:pt x="802356" y="6083"/>
                  </a:cubicBezTo>
                  <a:cubicBezTo>
                    <a:pt x="798446" y="1196"/>
                    <a:pt x="790764" y="-546"/>
                    <a:pt x="784543" y="145"/>
                  </a:cubicBezTo>
                  <a:cubicBezTo>
                    <a:pt x="772102" y="1527"/>
                    <a:pt x="761192" y="9566"/>
                    <a:pt x="748917" y="12021"/>
                  </a:cubicBezTo>
                  <a:lnTo>
                    <a:pt x="719229" y="17958"/>
                  </a:lnTo>
                  <a:lnTo>
                    <a:pt x="683603" y="41709"/>
                  </a:lnTo>
                  <a:cubicBezTo>
                    <a:pt x="677665" y="45667"/>
                    <a:pt x="672560" y="51327"/>
                    <a:pt x="665790" y="53584"/>
                  </a:cubicBezTo>
                  <a:lnTo>
                    <a:pt x="647977" y="59522"/>
                  </a:lnTo>
                  <a:cubicBezTo>
                    <a:pt x="638081" y="57543"/>
                    <a:pt x="628080" y="56032"/>
                    <a:pt x="618289" y="53584"/>
                  </a:cubicBezTo>
                  <a:cubicBezTo>
                    <a:pt x="612217" y="52066"/>
                    <a:pt x="606735" y="47647"/>
                    <a:pt x="600476" y="47647"/>
                  </a:cubicBezTo>
                  <a:cubicBezTo>
                    <a:pt x="590384" y="47647"/>
                    <a:pt x="580742" y="51925"/>
                    <a:pt x="570787" y="53584"/>
                  </a:cubicBezTo>
                  <a:cubicBezTo>
                    <a:pt x="556982" y="55885"/>
                    <a:pt x="543078" y="57543"/>
                    <a:pt x="529224" y="59522"/>
                  </a:cubicBezTo>
                  <a:cubicBezTo>
                    <a:pt x="524894" y="63851"/>
                    <a:pt x="505953" y="84343"/>
                    <a:pt x="499535" y="83273"/>
                  </a:cubicBezTo>
                  <a:cubicBezTo>
                    <a:pt x="491252" y="81893"/>
                    <a:pt x="488174" y="70836"/>
                    <a:pt x="481723" y="65460"/>
                  </a:cubicBezTo>
                  <a:cubicBezTo>
                    <a:pt x="466375" y="52669"/>
                    <a:pt x="463951" y="53598"/>
                    <a:pt x="446097" y="47647"/>
                  </a:cubicBezTo>
                  <a:cubicBezTo>
                    <a:pt x="442138" y="41709"/>
                    <a:pt x="439267" y="34880"/>
                    <a:pt x="434221" y="29834"/>
                  </a:cubicBezTo>
                  <a:cubicBezTo>
                    <a:pt x="422709" y="18322"/>
                    <a:pt x="413085" y="16850"/>
                    <a:pt x="398595" y="12021"/>
                  </a:cubicBezTo>
                  <a:cubicBezTo>
                    <a:pt x="392657" y="15979"/>
                    <a:pt x="386589" y="19748"/>
                    <a:pt x="380782" y="23896"/>
                  </a:cubicBezTo>
                  <a:cubicBezTo>
                    <a:pt x="372729" y="29648"/>
                    <a:pt x="365624" y="36799"/>
                    <a:pt x="357032" y="41709"/>
                  </a:cubicBezTo>
                  <a:cubicBezTo>
                    <a:pt x="351598" y="44814"/>
                    <a:pt x="345257" y="46000"/>
                    <a:pt x="339219" y="47647"/>
                  </a:cubicBezTo>
                  <a:cubicBezTo>
                    <a:pt x="323473" y="51941"/>
                    <a:pt x="291717" y="59522"/>
                    <a:pt x="291717" y="59522"/>
                  </a:cubicBezTo>
                  <a:cubicBezTo>
                    <a:pt x="285779" y="65460"/>
                    <a:pt x="278785" y="70502"/>
                    <a:pt x="273904" y="77335"/>
                  </a:cubicBezTo>
                  <a:cubicBezTo>
                    <a:pt x="268759" y="84538"/>
                    <a:pt x="265516" y="92950"/>
                    <a:pt x="262029" y="101086"/>
                  </a:cubicBezTo>
                  <a:cubicBezTo>
                    <a:pt x="256418" y="114179"/>
                    <a:pt x="256617" y="126791"/>
                    <a:pt x="244216" y="136712"/>
                  </a:cubicBezTo>
                  <a:cubicBezTo>
                    <a:pt x="239329" y="140622"/>
                    <a:pt x="232341" y="140670"/>
                    <a:pt x="226403" y="142649"/>
                  </a:cubicBezTo>
                  <a:cubicBezTo>
                    <a:pt x="222445" y="146608"/>
                    <a:pt x="219535" y="152021"/>
                    <a:pt x="214528" y="154525"/>
                  </a:cubicBezTo>
                  <a:cubicBezTo>
                    <a:pt x="203332" y="160123"/>
                    <a:pt x="178902" y="166400"/>
                    <a:pt x="178902" y="166400"/>
                  </a:cubicBezTo>
                  <a:lnTo>
                    <a:pt x="143276" y="154525"/>
                  </a:lnTo>
                  <a:lnTo>
                    <a:pt x="125463" y="148587"/>
                  </a:lnTo>
                  <a:cubicBezTo>
                    <a:pt x="123484" y="154525"/>
                    <a:pt x="124412" y="162490"/>
                    <a:pt x="119525" y="166400"/>
                  </a:cubicBezTo>
                  <a:cubicBezTo>
                    <a:pt x="113153" y="171498"/>
                    <a:pt x="101085" y="166142"/>
                    <a:pt x="95774" y="172338"/>
                  </a:cubicBezTo>
                  <a:cubicBezTo>
                    <a:pt x="87628" y="181842"/>
                    <a:pt x="95774" y="204006"/>
                    <a:pt x="83899" y="207964"/>
                  </a:cubicBezTo>
                  <a:lnTo>
                    <a:pt x="30460" y="225777"/>
                  </a:lnTo>
                  <a:lnTo>
                    <a:pt x="12647" y="231714"/>
                  </a:lnTo>
                  <a:cubicBezTo>
                    <a:pt x="8689" y="235673"/>
                    <a:pt x="1329" y="238020"/>
                    <a:pt x="772" y="243590"/>
                  </a:cubicBezTo>
                  <a:cubicBezTo>
                    <a:pt x="-4370" y="295019"/>
                    <a:pt x="17596" y="238641"/>
                    <a:pt x="24523" y="267340"/>
                  </a:cubicBezTo>
                  <a:close/>
                </a:path>
              </a:pathLst>
            </a:cu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defRPr/>
              </a:pPr>
              <a:endParaRPr lang="ko-KR" altLang="en-US">
                <a:solidFill>
                  <a:srgbClr val="FFFFFF"/>
                </a:solidFill>
              </a:endParaRPr>
            </a:p>
          </p:txBody>
        </p:sp>
      </p:grpSp>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특성</a:t>
            </a:r>
            <a:endParaRPr lang="ko-KR" altLang="en-US"/>
          </a:p>
        </p:txBody>
      </p:sp>
      <p:sp>
        <p:nvSpPr>
          <p:cNvPr id="32" name="직사각형 31"/>
          <p:cNvSpPr/>
          <p:nvPr/>
        </p:nvSpPr>
        <p:spPr>
          <a:xfrm>
            <a:off x="143508" y="1160748"/>
            <a:ext cx="8604956" cy="190821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 지역의 특성 </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육지와 통하는 공항과 항구가 밀집한 지역으로 모든 관광객이 반드시 거쳐가는 지역</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면세점과 주요 호텔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리조트</a:t>
            </a:r>
            <a:r>
              <a:rPr lang="ko-KR" altLang="en-US" sz="1600" spc="100">
                <a:ln>
                  <a:solidFill>
                    <a:prstClr val="black">
                      <a:alpha val="20000"/>
                    </a:prstClr>
                  </a:solidFill>
                </a:ln>
                <a:solidFill>
                  <a:srgbClr val="000000"/>
                </a:solidFill>
                <a:latin typeface="NOVA Bold"/>
                <a:ea typeface="NOVA Bold"/>
                <a:cs typeface="Arial" pitchFamily="34" charset="0"/>
              </a:rPr>
              <a:t> 및 유명 </a:t>
            </a:r>
            <a:r>
              <a:rPr lang="ko-KR" altLang="en-US" sz="1600" spc="100">
                <a:ln>
                  <a:solidFill>
                    <a:prstClr val="black">
                      <a:alpha val="20000"/>
                    </a:prstClr>
                  </a:solidFill>
                </a:ln>
                <a:solidFill>
                  <a:srgbClr val="000000"/>
                </a:solidFill>
                <a:latin typeface="NOVA Bold"/>
                <a:ea typeface="NOVA Bold"/>
                <a:cs typeface="Arial" pitchFamily="34" charset="0"/>
              </a:rPr>
              <a:t>게스트하우스가</a:t>
            </a:r>
            <a:r>
              <a:rPr lang="ko-KR" altLang="en-US" sz="1600" spc="100">
                <a:ln>
                  <a:solidFill>
                    <a:prstClr val="black">
                      <a:alpha val="20000"/>
                    </a:prstClr>
                  </a:solidFill>
                </a:ln>
                <a:solidFill>
                  <a:srgbClr val="000000"/>
                </a:solidFill>
                <a:latin typeface="NOVA Bold"/>
                <a:ea typeface="NOVA Bold"/>
                <a:cs typeface="Arial" pitchFamily="34" charset="0"/>
              </a:rPr>
              <a:t> 다수 위치해 숙박 편의성이 좋음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서귀포</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중문 등 타 지역에 비해 상대적으로 여름철에 인기 있는 관광지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제주도민</a:t>
            </a:r>
            <a:r>
              <a:rPr lang="ko-KR" altLang="en-US" sz="1600" spc="100">
                <a:ln>
                  <a:solidFill>
                    <a:prstClr val="black">
                      <a:alpha val="20000"/>
                    </a:prstClr>
                  </a:solidFill>
                </a:ln>
                <a:solidFill>
                  <a:srgbClr val="000000"/>
                </a:solidFill>
                <a:latin typeface="NOVA Bold"/>
                <a:ea typeface="NOVA Bold"/>
                <a:cs typeface="Arial" pitchFamily="34" charset="0"/>
              </a:rPr>
              <a:t> 거주 밀집 지역이기 때문에 쇼핑</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유흥 소비가 모두 활발하게 이루어짐</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6" name="TextBox 38"/>
          <p:cNvSpPr txBox="1">
            <a:spLocks noChangeArrowheads="1"/>
          </p:cNvSpPr>
          <p:nvPr/>
        </p:nvSpPr>
        <p:spPr bwMode="auto">
          <a:xfrm>
            <a:off x="2716570" y="4152193"/>
            <a:ext cx="55766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900">
                <a:solidFill>
                  <a:srgbClr val="000000"/>
                </a:solidFill>
                <a:latin typeface="NOVA Medium"/>
                <a:ea typeface="NOVA Medium"/>
              </a:rPr>
              <a:t>제주</a:t>
            </a:r>
          </a:p>
        </p:txBody>
      </p:sp>
      <p:sp>
        <p:nvSpPr>
          <p:cNvPr id="27" name="TextBox 40"/>
          <p:cNvSpPr txBox="1">
            <a:spLocks noChangeArrowheads="1"/>
          </p:cNvSpPr>
          <p:nvPr/>
        </p:nvSpPr>
        <p:spPr bwMode="auto">
          <a:xfrm>
            <a:off x="3382801" y="4132967"/>
            <a:ext cx="55766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900">
                <a:solidFill>
                  <a:srgbClr val="000000"/>
                </a:solidFill>
                <a:latin typeface="NOVA Medium"/>
                <a:ea typeface="NOVA Medium"/>
              </a:rPr>
              <a:t>조천읍</a:t>
            </a:r>
          </a:p>
        </p:txBody>
      </p:sp>
      <p:sp>
        <p:nvSpPr>
          <p:cNvPr id="28" name="TextBox 48"/>
          <p:cNvSpPr txBox="1">
            <a:spLocks noChangeArrowheads="1"/>
          </p:cNvSpPr>
          <p:nvPr/>
        </p:nvSpPr>
        <p:spPr bwMode="auto">
          <a:xfrm>
            <a:off x="1963236" y="4343050"/>
            <a:ext cx="5565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ko-KR" smtId="4294967295"/>
            </a:defPPr>
            <a:lvl1pPr marL="0" algn="l" defTabSz="914400" rtl="0" eaLnBrk="1" latinLnBrk="1" hangingPunct="1">
              <a:defRPr sz="1800" kern="1200">
                <a:solidFill>
                  <a:schemeClr val="tx1"/>
                </a:solidFill>
                <a:latin typeface="맑은 고딕" pitchFamily="50" charset="-127"/>
                <a:ea typeface="맑은 고딕" pitchFamily="50" charset="-127"/>
                <a:cs typeface="+mn-cs"/>
              </a:defRPr>
            </a:lvl1pPr>
            <a:lvl2pPr marL="742950" indent="-285750" algn="l" defTabSz="914400" rtl="0" eaLnBrk="1" latinLnBrk="1" hangingPunct="1">
              <a:defRPr sz="1800" kern="1200">
                <a:solidFill>
                  <a:schemeClr val="tx1"/>
                </a:solidFill>
                <a:latin typeface="맑은 고딕" pitchFamily="50" charset="-127"/>
                <a:ea typeface="맑은 고딕" pitchFamily="50" charset="-127"/>
                <a:cs typeface="+mn-cs"/>
              </a:defRPr>
            </a:lvl2pPr>
            <a:lvl3pPr marL="1143000" indent="-228600" algn="l" defTabSz="914400" rtl="0" eaLnBrk="1" latinLnBrk="1" hangingPunct="1">
              <a:defRPr sz="1800" kern="1200">
                <a:solidFill>
                  <a:schemeClr val="tx1"/>
                </a:solidFill>
                <a:latin typeface="맑은 고딕" pitchFamily="50" charset="-127"/>
                <a:ea typeface="맑은 고딕" pitchFamily="50" charset="-127"/>
                <a:cs typeface="+mn-cs"/>
              </a:defRPr>
            </a:lvl3pPr>
            <a:lvl4pPr marL="1600200" indent="-228600" algn="l" defTabSz="914400" rtl="0" eaLnBrk="1" latinLnBrk="1" hangingPunct="1">
              <a:defRPr sz="1800" kern="1200">
                <a:solidFill>
                  <a:schemeClr val="tx1"/>
                </a:solidFill>
                <a:latin typeface="맑은 고딕" pitchFamily="50" charset="-127"/>
                <a:ea typeface="맑은 고딕" pitchFamily="50" charset="-127"/>
                <a:cs typeface="+mn-cs"/>
              </a:defRPr>
            </a:lvl4pPr>
            <a:lvl5pPr marL="2057400" indent="-228600" algn="l" defTabSz="914400" rtl="0" eaLnBrk="1" latinLnBrk="1" hangingPunct="1">
              <a:defRPr sz="18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6pPr>
            <a:lvl7pPr marL="29718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7pPr>
            <a:lvl8pPr marL="3429000" indent="-228600" algn="l" defTabSz="914400" rtl="0" eaLnBrk="1" fontAlgn="base" latinLnBrk="1" hangingPunct="1">
              <a:spcBef>
                <a:spcPct val="0"/>
              </a:spcBef>
              <a:spcAft>
                <a:spcPct val="0"/>
              </a:spcAft>
              <a:defRPr sz="1800" kern="1200">
                <a:solidFill>
                  <a:schemeClr val="tx1"/>
                </a:solidFill>
                <a:latin typeface="맑은 고딕" pitchFamily="50" charset="-127"/>
                <a:ea typeface="맑은 고딕" pitchFamily="50" charset="-127"/>
                <a:cs typeface="+mn-cs"/>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lgn="ctr"/>
            <a:r>
              <a:rPr lang="ko-KR" altLang="en-US" sz="900">
                <a:solidFill>
                  <a:srgbClr val="000000"/>
                </a:solidFill>
                <a:latin typeface="NOVA Medium"/>
                <a:ea typeface="NOVA Medium"/>
              </a:rPr>
              <a:t>애월읍</a:t>
            </a:r>
          </a:p>
        </p:txBody>
      </p:sp>
      <p:sp>
        <p:nvSpPr>
          <p:cNvPr id="4" name="직사각형 3"/>
          <p:cNvSpPr/>
          <p:nvPr/>
        </p:nvSpPr>
        <p:spPr>
          <a:xfrm>
            <a:off x="2627784" y="3751983"/>
            <a:ext cx="384641" cy="380866"/>
          </a:xfrm>
          <a:prstGeom prst="rect">
            <a:avLst/>
          </a:prstGeom>
          <a:solidFill>
            <a:srgbClr val="FF0000">
              <a:alpha val="34000"/>
            </a:srgbClr>
          </a:solidFill>
          <a:ln w="15875">
            <a:solidFill>
              <a:srgbClr val="FF0000"/>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1" name="직선 연결선 30"/>
          <p:cNvCxnSpPr>
            <a:stCxn id="4" idx="3"/>
          </p:cNvCxnSpPr>
          <p:nvPr/>
        </p:nvCxnSpPr>
        <p:spPr>
          <a:xfrm flipV="1">
            <a:off x="3012425" y="3918060"/>
            <a:ext cx="2567687" cy="24356"/>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688124" y="3679724"/>
            <a:ext cx="2844316" cy="78034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제주국제공항</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제주연안여객터미널</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 등 </a:t>
            </a:r>
            <a:endPar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관광객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유입로와</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 호텔</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면세점이 위치</a:t>
            </a:r>
            <a:endParaRPr lang="en-US" altLang="ko-KR" sz="1200" spc="100">
              <a:ln>
                <a:solidFill>
                  <a:prstClr val="black">
                    <a:alpha val="20000"/>
                  </a:prstClr>
                </a:solidFill>
              </a:ln>
              <a:solidFill>
                <a:srgbClr val="000000">
                  <a:lumMod val="75000"/>
                  <a:lumOff val="25000"/>
                </a:srgbClr>
              </a:solidFill>
              <a:cs typeface="Arial" pitchFamily="34" charset="0"/>
            </a:endParaRPr>
          </a:p>
        </p:txBody>
      </p:sp>
      <p:cxnSp>
        <p:nvCxnSpPr>
          <p:cNvPr id="42" name="직선 연결선 41"/>
          <p:cNvCxnSpPr/>
          <p:nvPr/>
        </p:nvCxnSpPr>
        <p:spPr>
          <a:xfrm flipH="1">
            <a:off x="2796572" y="4698934"/>
            <a:ext cx="3508" cy="817853"/>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flipV="1">
            <a:off x="2807804" y="5508397"/>
            <a:ext cx="2340260" cy="1"/>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220072" y="5256495"/>
            <a:ext cx="3312368" cy="70565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제주공룡랜드</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러브랜드</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프시케월드</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 등 </a:t>
            </a:r>
            <a:endPar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상업적 관광 시설이 주로 밀집한 지역</a:t>
            </a:r>
            <a:endParaRPr lang="en-US" altLang="ko-KR" sz="1200" spc="100">
              <a:ln>
                <a:solidFill>
                  <a:prstClr val="black">
                    <a:alpha val="20000"/>
                  </a:prstClr>
                </a:solidFill>
              </a:ln>
              <a:solidFill>
                <a:srgbClr val="000000">
                  <a:lumMod val="75000"/>
                  <a:lumOff val="25000"/>
                </a:srgbClr>
              </a:solidFill>
              <a:cs typeface="Arial" pitchFamily="34" charset="0"/>
            </a:endParaRPr>
          </a:p>
        </p:txBody>
      </p:sp>
      <p:sp>
        <p:nvSpPr>
          <p:cNvPr id="60" name="직사각형 59"/>
          <p:cNvSpPr/>
          <p:nvPr/>
        </p:nvSpPr>
        <p:spPr>
          <a:xfrm>
            <a:off x="2472122" y="4374081"/>
            <a:ext cx="715360" cy="328242"/>
          </a:xfrm>
          <a:prstGeom prst="rect">
            <a:avLst/>
          </a:prstGeom>
          <a:solidFill>
            <a:schemeClr val="bg1">
              <a:alpha val="33000"/>
            </a:schemeClr>
          </a:solidFill>
          <a:ln w="127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93" name="모서리가 둥근 직사각형 92"/>
          <p:cNvSpPr/>
          <p:nvPr/>
        </p:nvSpPr>
        <p:spPr>
          <a:xfrm>
            <a:off x="262710" y="3392996"/>
            <a:ext cx="8485754" cy="295232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440145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북</a:t>
            </a:r>
            <a:r>
              <a:rPr lang="ko-KR" altLang="en-US" smtClean="0"/>
              <a:t>부 지역의 주요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북부의 주요 소비 업종은 면세점</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슈퍼마켓</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화장품</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대형마트</a:t>
            </a:r>
            <a:r>
              <a:rPr lang="ko-KR" altLang="en-US" sz="1600" spc="100">
                <a:ln>
                  <a:solidFill>
                    <a:prstClr val="black">
                      <a:alpha val="20000"/>
                    </a:prstClr>
                  </a:solidFill>
                </a:ln>
                <a:solidFill>
                  <a:srgbClr val="000000"/>
                </a:solidFill>
                <a:ea typeface="NOVA Bold"/>
                <a:cs typeface="Arial" pitchFamily="34" charset="0"/>
              </a:rPr>
              <a:t>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제주도민의</a:t>
            </a:r>
            <a:r>
              <a:rPr lang="ko-KR" altLang="en-US" sz="1600" spc="100">
                <a:ln>
                  <a:solidFill>
                    <a:prstClr val="black">
                      <a:alpha val="20000"/>
                    </a:prstClr>
                  </a:solidFill>
                </a:ln>
                <a:solidFill>
                  <a:srgbClr val="000000"/>
                </a:solidFill>
                <a:ea typeface="NOVA Bold"/>
                <a:cs typeface="Arial" pitchFamily="34" charset="0"/>
              </a:rPr>
              <a:t> 소비 비중이 높은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슈퍼마켓 등은 전년 대비 </a:t>
            </a:r>
            <a:r>
              <a:rPr lang="en-US" altLang="ko-KR" sz="1600" spc="100">
                <a:ln>
                  <a:solidFill>
                    <a:prstClr val="black">
                      <a:alpha val="20000"/>
                    </a:prstClr>
                  </a:solidFill>
                </a:ln>
                <a:solidFill>
                  <a:srgbClr val="000000"/>
                </a:solidFill>
                <a:ea typeface="NOVA Bold"/>
                <a:cs typeface="Arial" pitchFamily="34" charset="0"/>
              </a:rPr>
              <a:t>15~17% </a:t>
            </a:r>
            <a:r>
              <a:rPr lang="ko-KR" altLang="en-US" sz="1600" spc="100">
                <a:ln>
                  <a:solidFill>
                    <a:prstClr val="black">
                      <a:alpha val="20000"/>
                    </a:prstClr>
                  </a:solidFill>
                </a:ln>
                <a:solidFill>
                  <a:srgbClr val="000000"/>
                </a:solidFill>
                <a:ea typeface="NOVA Bold"/>
                <a:cs typeface="Arial" pitchFamily="34" charset="0"/>
              </a:rPr>
              <a:t>성장</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중국인 소비 비중이 높은 면세점 소비는 면세점 이전과 맞물려 전년 대비 </a:t>
            </a:r>
            <a:r>
              <a:rPr lang="en-US" altLang="ko-KR" sz="1600" spc="100">
                <a:ln>
                  <a:solidFill>
                    <a:prstClr val="black">
                      <a:alpha val="20000"/>
                    </a:prstClr>
                  </a:solidFill>
                </a:ln>
                <a:solidFill>
                  <a:srgbClr val="000000"/>
                </a:solidFill>
                <a:ea typeface="NOVA Bold"/>
                <a:cs typeface="Arial" pitchFamily="34" charset="0"/>
              </a:rPr>
              <a:t>208%</a:t>
            </a:r>
            <a:r>
              <a:rPr lang="ko-KR" altLang="en-US" sz="1600" spc="100">
                <a:ln>
                  <a:solidFill>
                    <a:prstClr val="black">
                      <a:alpha val="20000"/>
                    </a:prstClr>
                  </a:solidFill>
                </a:ln>
                <a:solidFill>
                  <a:srgbClr val="000000"/>
                </a:solidFill>
                <a:ea typeface="NOVA Bold"/>
                <a:cs typeface="Arial" pitchFamily="34" charset="0"/>
              </a:rPr>
              <a:t> 크게 증가</a:t>
            </a:r>
            <a:endParaRPr lang="en-US" altLang="ko-KR" sz="1600" spc="100">
              <a:ln>
                <a:solidFill>
                  <a:prstClr val="black">
                    <a:alpha val="20000"/>
                  </a:prstClr>
                </a:solidFill>
              </a:ln>
              <a:solidFill>
                <a:srgbClr val="000000"/>
              </a:solidFill>
              <a:ea typeface="NOVA Bold"/>
              <a:cs typeface="Arial" pitchFamily="34" charset="0"/>
            </a:endParaRPr>
          </a:p>
        </p:txBody>
      </p:sp>
      <p:graphicFrame>
        <p:nvGraphicFramePr>
          <p:cNvPr id="61" name="표 60"/>
          <p:cNvGraphicFramePr>
            <a:graphicFrameLocks noGrp="1"/>
          </p:cNvGraphicFramePr>
          <p:nvPr>
            <p:extLst>
              <p:ext uri="{D42A27DB-BD31-4B8C-83A1-F6EECF244321}">
                <p14:modId xmlns:p14="http://schemas.microsoft.com/office/powerpoint/2010/main" val="3097831092"/>
              </p:ext>
            </p:extLst>
          </p:nvPr>
        </p:nvGraphicFramePr>
        <p:xfrm>
          <a:off x="539552" y="4820559"/>
          <a:ext cx="7959606" cy="1344745"/>
        </p:xfrm>
        <a:graphic>
          <a:graphicData uri="http://schemas.openxmlformats.org/drawingml/2006/table">
            <a:tbl>
              <a:tblPr firstRow="1" bandRow="1">
                <a:tableStyleId>{21E4AEA4-8DFA-4A89-87EB-49C32662AFE0}</a:tableStyleId>
              </a:tblPr>
              <a:tblGrid>
                <a:gridCol w="516528"/>
                <a:gridCol w="1512168"/>
                <a:gridCol w="1186182"/>
                <a:gridCol w="1186182"/>
                <a:gridCol w="1186182"/>
                <a:gridCol w="1186182"/>
                <a:gridCol w="1186182"/>
              </a:tblGrid>
              <a:tr h="474616">
                <a:tc>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업종매출</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억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이용객수</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명</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인당이용금액</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제주도민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중국인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면세점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4,661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159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29.3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2.9</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49.6</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 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2,609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237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11.0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67.1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0.7</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슈퍼 마켓</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1,200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14.7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85.7</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0.3</a:t>
                      </a:r>
                      <a:endParaRPr lang="ko-KR" altLang="en-US" sz="1050">
                        <a:solidFill>
                          <a:schemeClr val="tx1">
                            <a:lumMod val="75000"/>
                            <a:lumOff val="25000"/>
                          </a:schemeClr>
                        </a:solidFill>
                        <a:latin typeface="+mn-ea"/>
                        <a:ea typeface="+mn-ea"/>
                      </a:endParaRPr>
                    </a:p>
                  </a:txBody>
                  <a:tcPr anchor="ctr"/>
                </a:tc>
              </a:tr>
            </a:tbl>
          </a:graphicData>
        </a:graphic>
      </p:graphicFrame>
      <p:sp>
        <p:nvSpPr>
          <p:cNvPr id="8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452302" y="2312876"/>
            <a:ext cx="420793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72917"/>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0319" y="2995540"/>
            <a:ext cx="8222121" cy="1657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789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1263" y="2672916"/>
            <a:ext cx="7969169" cy="3520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주요 업종 현황</a:t>
            </a:r>
            <a:endParaRPr lang="ko-KR" altLang="en-US"/>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주요 업종의 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6"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면세점은 작년 초여름에 </a:t>
            </a:r>
            <a:r>
              <a:rPr lang="ko-KR" altLang="en-US" sz="1600" spc="100">
                <a:ln>
                  <a:solidFill>
                    <a:prstClr val="black">
                      <a:alpha val="20000"/>
                    </a:prstClr>
                  </a:solidFill>
                </a:ln>
                <a:solidFill>
                  <a:srgbClr val="000000"/>
                </a:solidFill>
                <a:latin typeface="NOVA Bold"/>
                <a:ea typeface="NOVA Bold"/>
                <a:cs typeface="Arial" pitchFamily="34" charset="0"/>
              </a:rPr>
              <a:t>메르스</a:t>
            </a:r>
            <a:r>
              <a:rPr lang="ko-KR" altLang="en-US" sz="1600" spc="100">
                <a:ln>
                  <a:solidFill>
                    <a:prstClr val="black">
                      <a:alpha val="20000"/>
                    </a:prstClr>
                  </a:solidFill>
                </a:ln>
                <a:solidFill>
                  <a:srgbClr val="000000"/>
                </a:solidFill>
                <a:latin typeface="NOVA Bold"/>
                <a:ea typeface="NOVA Bold"/>
                <a:cs typeface="Arial" pitchFamily="34" charset="0"/>
              </a:rPr>
              <a:t> 영향을 받았으나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월 이후 빠르게 회복하며 증가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제주도민의</a:t>
            </a:r>
            <a:r>
              <a:rPr lang="ko-KR" altLang="en-US" sz="1600" spc="100">
                <a:ln>
                  <a:solidFill>
                    <a:prstClr val="black">
                      <a:alpha val="20000"/>
                    </a:prstClr>
                  </a:solidFill>
                </a:ln>
                <a:solidFill>
                  <a:srgbClr val="000000"/>
                </a:solidFill>
                <a:latin typeface="NOVA Bold"/>
                <a:ea typeface="NOVA Bold"/>
                <a:cs typeface="Arial" pitchFamily="34" charset="0"/>
              </a:rPr>
              <a:t> 소비 비율이 높은 슈퍼마켓과 한식 소비는 외부 요인 영향 없이 증가 추세</a:t>
            </a: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311860" y="3933056"/>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a:t>
            </a:r>
            <a:r>
              <a:rPr lang="ko-KR" altLang="en-US" sz="1050" spc="100">
                <a:ln>
                  <a:solidFill>
                    <a:prstClr val="black">
                      <a:alpha val="20000"/>
                    </a:prstClr>
                  </a:solidFill>
                </a:ln>
                <a:solidFill>
                  <a:srgbClr val="FF0000"/>
                </a:solidFill>
                <a:latin typeface="NOVA Bold"/>
                <a:ea typeface="NOVA Bold"/>
                <a:cs typeface="Arial" pitchFamily="34" charset="0"/>
              </a:rPr>
              <a:t>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43908" y="4293096"/>
            <a:ext cx="612068" cy="828092"/>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116383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영업 기간별 가맹점 현황</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신규 가맹점 창업은 봄에 가장 많고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겨울에는 상대적으로 적은 계절적 추세를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3</a:t>
            </a:r>
            <a:r>
              <a:rPr lang="ko-KR" altLang="en-US" sz="1600" spc="100">
                <a:ln>
                  <a:solidFill>
                    <a:prstClr val="black">
                      <a:alpha val="20000"/>
                    </a:prstClr>
                  </a:solidFill>
                </a:ln>
                <a:solidFill>
                  <a:srgbClr val="000000"/>
                </a:solidFill>
                <a:latin typeface="NOVA Bold"/>
                <a:ea typeface="NOVA Bold"/>
                <a:cs typeface="Arial" pitchFamily="34" charset="0"/>
              </a:rPr>
              <a:t>년 이상 장기 영업 가맹점이 </a:t>
            </a:r>
            <a:r>
              <a:rPr lang="en-US" altLang="ko-KR" sz="1600" spc="100">
                <a:ln>
                  <a:solidFill>
                    <a:prstClr val="black">
                      <a:alpha val="20000"/>
                    </a:prstClr>
                  </a:solidFill>
                </a:ln>
                <a:solidFill>
                  <a:srgbClr val="000000"/>
                </a:solidFill>
                <a:latin typeface="NOVA Bold"/>
                <a:ea typeface="NOVA Bold"/>
                <a:cs typeface="Arial" pitchFamily="34" charset="0"/>
              </a:rPr>
              <a:t>58%</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년 미만 신규 가맹점은 </a:t>
            </a:r>
            <a:r>
              <a:rPr lang="en-US" altLang="ko-KR" sz="1600" spc="100">
                <a:ln>
                  <a:solidFill>
                    <a:prstClr val="black">
                      <a:alpha val="20000"/>
                    </a:prstClr>
                  </a:solidFill>
                </a:ln>
                <a:solidFill>
                  <a:srgbClr val="000000"/>
                </a:solidFill>
                <a:latin typeface="NOVA Bold"/>
                <a:ea typeface="NOVA Bold"/>
                <a:cs typeface="Arial" pitchFamily="34" charset="0"/>
              </a:rPr>
              <a:t>17%</a:t>
            </a:r>
            <a:r>
              <a:rPr lang="ko-KR" altLang="en-US" sz="1600" spc="100">
                <a:ln>
                  <a:solidFill>
                    <a:prstClr val="black">
                      <a:alpha val="20000"/>
                    </a:prstClr>
                  </a:solidFill>
                </a:ln>
                <a:solidFill>
                  <a:srgbClr val="000000"/>
                </a:solidFill>
                <a:latin typeface="NOVA Bold"/>
                <a:ea typeface="NOVA Bold"/>
                <a:cs typeface="Arial" pitchFamily="34" charset="0"/>
              </a:rPr>
              <a:t> 내외임</a:t>
            </a:r>
          </a:p>
        </p:txBody>
      </p:sp>
      <p:sp>
        <p:nvSpPr>
          <p:cNvPr id="94" name="타원 93"/>
          <p:cNvSpPr/>
          <p:nvPr/>
        </p:nvSpPr>
        <p:spPr>
          <a:xfrm>
            <a:off x="2771800" y="3215172"/>
            <a:ext cx="1008112" cy="993146"/>
          </a:xfrm>
          <a:prstGeom prst="ellipse">
            <a:avLst/>
          </a:prstGeom>
          <a:solidFill>
            <a:srgbClr val="FFC000">
              <a:alpha val="40000"/>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42342"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069" y="2600908"/>
            <a:ext cx="3598875" cy="365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직사각형 37"/>
          <p:cNvSpPr/>
          <p:nvPr/>
        </p:nvSpPr>
        <p:spPr>
          <a:xfrm>
            <a:off x="4572000" y="2168860"/>
            <a:ext cx="4134866"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영업기간별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가맹점 비율</a:t>
            </a:r>
            <a:endParaRPr lang="en-US" altLang="ko-KR"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신규 가맹점 월별 창업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36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6016" y="2643674"/>
            <a:ext cx="3812590" cy="3665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3176972"/>
            <a:ext cx="320894" cy="262082"/>
          </a:xfrm>
          <a:prstGeom prst="rect">
            <a:avLst/>
          </a:prstGeom>
        </p:spPr>
      </p:pic>
      <p:pic>
        <p:nvPicPr>
          <p:cNvPr id="19" name="그림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409" y="2907467"/>
            <a:ext cx="320894" cy="262082"/>
          </a:xfrm>
          <a:prstGeom prst="rect">
            <a:avLst/>
          </a:prstGeom>
        </p:spPr>
      </p:pic>
      <p:pic>
        <p:nvPicPr>
          <p:cNvPr id="20" name="그림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465" y="3176972"/>
            <a:ext cx="320894" cy="262082"/>
          </a:xfrm>
          <a:prstGeom prst="rect">
            <a:avLst/>
          </a:prstGeom>
        </p:spPr>
      </p:pic>
    </p:spTree>
    <p:extLst>
      <p:ext uri="{BB962C8B-B14F-4D97-AF65-F5344CB8AC3E}">
        <p14:creationId xmlns:p14="http://schemas.microsoft.com/office/powerpoint/2010/main" val="3641799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전통시장 업종 및 인근 대형마트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전통시장 업종 분포 및 인근 대형마트 분석  </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359932" y="2348880"/>
            <a:ext cx="349198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9531" y="2024844"/>
            <a:ext cx="3329301"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전통 시장 업종 분포</a:t>
            </a:r>
          </a:p>
        </p:txBody>
      </p:sp>
      <p:cxnSp>
        <p:nvCxnSpPr>
          <p:cNvPr id="38" name="직선 연결선 37"/>
          <p:cNvCxnSpPr/>
          <p:nvPr/>
        </p:nvCxnSpPr>
        <p:spPr>
          <a:xfrm>
            <a:off x="4237777" y="2348880"/>
            <a:ext cx="4618699"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247964" y="2024844"/>
            <a:ext cx="460851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도내 전통시장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vs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대형마트 거리 현황</a:t>
            </a:r>
          </a:p>
        </p:txBody>
      </p:sp>
      <p:sp>
        <p:nvSpPr>
          <p:cNvPr id="55" name="직사각형 54"/>
          <p:cNvSpPr/>
          <p:nvPr/>
        </p:nvSpPr>
        <p:spPr>
          <a:xfrm>
            <a:off x="287523" y="2855362"/>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시장 전체</a:t>
            </a:r>
          </a:p>
        </p:txBody>
      </p:sp>
      <p:sp>
        <p:nvSpPr>
          <p:cNvPr id="59" name="직사각형 58"/>
          <p:cNvSpPr/>
          <p:nvPr/>
        </p:nvSpPr>
        <p:spPr>
          <a:xfrm>
            <a:off x="1331640" y="2427429"/>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가맹점 수</a:t>
            </a:r>
          </a:p>
        </p:txBody>
      </p:sp>
      <p:sp>
        <p:nvSpPr>
          <p:cNvPr id="60" name="직사각형 59"/>
          <p:cNvSpPr/>
          <p:nvPr/>
        </p:nvSpPr>
        <p:spPr>
          <a:xfrm>
            <a:off x="2087736" y="2427429"/>
            <a:ext cx="190821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업종현황</a:t>
            </a:r>
          </a:p>
        </p:txBody>
      </p:sp>
      <p:sp>
        <p:nvSpPr>
          <p:cNvPr id="62" name="직사각형 61"/>
          <p:cNvSpPr/>
          <p:nvPr/>
        </p:nvSpPr>
        <p:spPr>
          <a:xfrm>
            <a:off x="1331640" y="2855362"/>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1,039</a:t>
            </a:r>
            <a:r>
              <a:rPr lang="ko-KR" altLang="en-US" sz="1100" kern="0">
                <a:solidFill>
                  <a:prstClr val="black"/>
                </a:solidFill>
              </a:rPr>
              <a:t>개</a:t>
            </a:r>
          </a:p>
        </p:txBody>
      </p:sp>
      <p:sp>
        <p:nvSpPr>
          <p:cNvPr id="63" name="직사각형 62"/>
          <p:cNvSpPr/>
          <p:nvPr/>
        </p:nvSpPr>
        <p:spPr>
          <a:xfrm>
            <a:off x="2087724" y="2852238"/>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42%, </a:t>
            </a:r>
            <a:r>
              <a:rPr lang="ko-KR" altLang="en-US" sz="1000" kern="0">
                <a:solidFill>
                  <a:prstClr val="black"/>
                </a:solidFill>
              </a:rPr>
              <a:t>일반음식 </a:t>
            </a:r>
            <a:r>
              <a:rPr lang="en-US" altLang="ko-KR" sz="1000" kern="0">
                <a:solidFill>
                  <a:prstClr val="black"/>
                </a:solidFill>
              </a:rPr>
              <a:t>16%, </a:t>
            </a:r>
            <a:r>
              <a:rPr lang="ko-KR" altLang="en-US" sz="1000" kern="0">
                <a:solidFill>
                  <a:prstClr val="black"/>
                </a:solidFill>
              </a:rPr>
              <a:t>의류 </a:t>
            </a:r>
            <a:r>
              <a:rPr lang="en-US" altLang="ko-KR" sz="1000" kern="0">
                <a:solidFill>
                  <a:prstClr val="black"/>
                </a:solidFill>
              </a:rPr>
              <a:t>10%, </a:t>
            </a:r>
            <a:r>
              <a:rPr lang="ko-KR" altLang="en-US" sz="1000" kern="0">
                <a:solidFill>
                  <a:prstClr val="black"/>
                </a:solidFill>
              </a:rPr>
              <a:t>보건위생 </a:t>
            </a:r>
            <a:r>
              <a:rPr lang="en-US" altLang="ko-KR" sz="1000" kern="0">
                <a:solidFill>
                  <a:prstClr val="black"/>
                </a:solidFill>
              </a:rPr>
              <a:t>5%,</a:t>
            </a:r>
            <a:endParaRPr lang="ko-KR" altLang="en-US" sz="1000" kern="0">
              <a:solidFill>
                <a:prstClr val="black"/>
              </a:solidFill>
            </a:endParaRPr>
          </a:p>
        </p:txBody>
      </p:sp>
      <p:sp>
        <p:nvSpPr>
          <p:cNvPr id="48" name="직사각형 47"/>
          <p:cNvSpPr/>
          <p:nvPr/>
        </p:nvSpPr>
        <p:spPr>
          <a:xfrm>
            <a:off x="287523" y="3258693"/>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제주</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동문시장</a:t>
            </a:r>
          </a:p>
        </p:txBody>
      </p:sp>
      <p:sp>
        <p:nvSpPr>
          <p:cNvPr id="50" name="직사각형 49"/>
          <p:cNvSpPr/>
          <p:nvPr/>
        </p:nvSpPr>
        <p:spPr>
          <a:xfrm>
            <a:off x="1331640" y="3258693"/>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411</a:t>
            </a:r>
            <a:r>
              <a:rPr lang="ko-KR" altLang="en-US" sz="1100" kern="0">
                <a:solidFill>
                  <a:prstClr val="black"/>
                </a:solidFill>
              </a:rPr>
              <a:t>개</a:t>
            </a:r>
          </a:p>
        </p:txBody>
      </p:sp>
      <p:sp>
        <p:nvSpPr>
          <p:cNvPr id="51" name="직사각형 50"/>
          <p:cNvSpPr/>
          <p:nvPr/>
        </p:nvSpPr>
        <p:spPr>
          <a:xfrm>
            <a:off x="2087724" y="3255569"/>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58%, </a:t>
            </a:r>
            <a:r>
              <a:rPr lang="ko-KR" altLang="en-US" sz="1000" kern="0">
                <a:solidFill>
                  <a:prstClr val="black"/>
                </a:solidFill>
              </a:rPr>
              <a:t>일반음식 </a:t>
            </a:r>
            <a:r>
              <a:rPr lang="en-US" altLang="ko-KR" sz="1000" kern="0">
                <a:solidFill>
                  <a:prstClr val="black"/>
                </a:solidFill>
              </a:rPr>
              <a:t>10%, </a:t>
            </a:r>
            <a:r>
              <a:rPr lang="ko-KR" altLang="en-US" sz="1000" kern="0">
                <a:solidFill>
                  <a:prstClr val="black"/>
                </a:solidFill>
              </a:rPr>
              <a:t>의류 </a:t>
            </a:r>
            <a:r>
              <a:rPr lang="en-US" altLang="ko-KR" sz="1000" kern="0">
                <a:solidFill>
                  <a:prstClr val="black"/>
                </a:solidFill>
              </a:rPr>
              <a:t>8%, </a:t>
            </a:r>
            <a:r>
              <a:rPr lang="ko-KR" altLang="en-US" sz="1000" kern="0">
                <a:solidFill>
                  <a:prstClr val="black"/>
                </a:solidFill>
              </a:rPr>
              <a:t>유통업영리 </a:t>
            </a:r>
            <a:r>
              <a:rPr lang="en-US" altLang="ko-KR" sz="1000" kern="0">
                <a:solidFill>
                  <a:prstClr val="black"/>
                </a:solidFill>
              </a:rPr>
              <a:t>4%</a:t>
            </a:r>
            <a:endParaRPr lang="ko-KR" altLang="en-US" sz="1000" kern="0">
              <a:solidFill>
                <a:prstClr val="black"/>
              </a:solidFill>
            </a:endParaRPr>
          </a:p>
        </p:txBody>
      </p:sp>
      <p:sp>
        <p:nvSpPr>
          <p:cNvPr id="52" name="직사각형 51"/>
          <p:cNvSpPr/>
          <p:nvPr/>
        </p:nvSpPr>
        <p:spPr>
          <a:xfrm>
            <a:off x="287523" y="3661976"/>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제주</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서문시장</a:t>
            </a:r>
          </a:p>
        </p:txBody>
      </p:sp>
      <p:sp>
        <p:nvSpPr>
          <p:cNvPr id="53" name="직사각형 52"/>
          <p:cNvSpPr/>
          <p:nvPr/>
        </p:nvSpPr>
        <p:spPr>
          <a:xfrm>
            <a:off x="1331640" y="3661976"/>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43</a:t>
            </a:r>
            <a:r>
              <a:rPr lang="ko-KR" altLang="en-US" sz="1100" kern="0">
                <a:solidFill>
                  <a:prstClr val="black"/>
                </a:solidFill>
              </a:rPr>
              <a:t>개</a:t>
            </a:r>
          </a:p>
        </p:txBody>
      </p:sp>
      <p:sp>
        <p:nvSpPr>
          <p:cNvPr id="54" name="직사각형 53"/>
          <p:cNvSpPr/>
          <p:nvPr/>
        </p:nvSpPr>
        <p:spPr>
          <a:xfrm>
            <a:off x="2087724" y="3658852"/>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일반음식 </a:t>
            </a:r>
            <a:r>
              <a:rPr lang="en-US" altLang="ko-KR" sz="1000" kern="0">
                <a:solidFill>
                  <a:prstClr val="black"/>
                </a:solidFill>
              </a:rPr>
              <a:t>40%, </a:t>
            </a:r>
            <a:r>
              <a:rPr lang="ko-KR" altLang="en-US" sz="1000" kern="0">
                <a:solidFill>
                  <a:prstClr val="black"/>
                </a:solidFill>
              </a:rPr>
              <a:t>음식료품 </a:t>
            </a:r>
            <a:r>
              <a:rPr lang="en-US" altLang="ko-KR" sz="1000" kern="0">
                <a:solidFill>
                  <a:prstClr val="black"/>
                </a:solidFill>
              </a:rPr>
              <a:t>26%, </a:t>
            </a:r>
            <a:r>
              <a:rPr lang="ko-KR" altLang="en-US" sz="1000" kern="0">
                <a:solidFill>
                  <a:prstClr val="black"/>
                </a:solidFill>
              </a:rPr>
              <a:t>직물 </a:t>
            </a:r>
            <a:r>
              <a:rPr lang="en-US" altLang="ko-KR" sz="1000" kern="0">
                <a:solidFill>
                  <a:prstClr val="black"/>
                </a:solidFill>
              </a:rPr>
              <a:t>14%, </a:t>
            </a:r>
            <a:r>
              <a:rPr lang="ko-KR" altLang="en-US" sz="1000" kern="0">
                <a:solidFill>
                  <a:prstClr val="black"/>
                </a:solidFill>
              </a:rPr>
              <a:t>의류 </a:t>
            </a:r>
            <a:r>
              <a:rPr lang="en-US" altLang="ko-KR" sz="1000" kern="0">
                <a:solidFill>
                  <a:prstClr val="black"/>
                </a:solidFill>
              </a:rPr>
              <a:t>9%, </a:t>
            </a:r>
            <a:r>
              <a:rPr lang="ko-KR" altLang="en-US" sz="1000" kern="0">
                <a:solidFill>
                  <a:prstClr val="black"/>
                </a:solidFill>
              </a:rPr>
              <a:t>신변잡화 </a:t>
            </a:r>
            <a:r>
              <a:rPr lang="en-US" altLang="ko-KR" sz="1000" kern="0">
                <a:solidFill>
                  <a:prstClr val="black"/>
                </a:solidFill>
              </a:rPr>
              <a:t>7%</a:t>
            </a:r>
            <a:endParaRPr lang="ko-KR" altLang="en-US" sz="1000" kern="0">
              <a:solidFill>
                <a:prstClr val="black"/>
              </a:solidFill>
            </a:endParaRPr>
          </a:p>
        </p:txBody>
      </p:sp>
      <p:sp>
        <p:nvSpPr>
          <p:cNvPr id="71" name="직사각형 70"/>
          <p:cNvSpPr/>
          <p:nvPr/>
        </p:nvSpPr>
        <p:spPr>
          <a:xfrm>
            <a:off x="287523" y="4065259"/>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제주</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보성시장</a:t>
            </a:r>
          </a:p>
        </p:txBody>
      </p:sp>
      <p:sp>
        <p:nvSpPr>
          <p:cNvPr id="72" name="직사각형 71"/>
          <p:cNvSpPr/>
          <p:nvPr/>
        </p:nvSpPr>
        <p:spPr>
          <a:xfrm>
            <a:off x="1331640" y="4065259"/>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106</a:t>
            </a:r>
            <a:r>
              <a:rPr lang="ko-KR" altLang="en-US" sz="1100" kern="0">
                <a:solidFill>
                  <a:prstClr val="black"/>
                </a:solidFill>
              </a:rPr>
              <a:t>개</a:t>
            </a:r>
          </a:p>
        </p:txBody>
      </p:sp>
      <p:sp>
        <p:nvSpPr>
          <p:cNvPr id="73" name="직사각형 72"/>
          <p:cNvSpPr/>
          <p:nvPr/>
        </p:nvSpPr>
        <p:spPr>
          <a:xfrm>
            <a:off x="2087724" y="4062135"/>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26%, </a:t>
            </a:r>
            <a:r>
              <a:rPr lang="ko-KR" altLang="en-US" sz="1000" kern="0">
                <a:solidFill>
                  <a:prstClr val="black"/>
                </a:solidFill>
              </a:rPr>
              <a:t>보건위생 </a:t>
            </a:r>
            <a:r>
              <a:rPr lang="en-US" altLang="ko-KR" sz="1000" kern="0">
                <a:solidFill>
                  <a:prstClr val="black"/>
                </a:solidFill>
              </a:rPr>
              <a:t>24%, </a:t>
            </a:r>
            <a:r>
              <a:rPr lang="ko-KR" altLang="en-US" sz="1000" kern="0">
                <a:solidFill>
                  <a:prstClr val="black"/>
                </a:solidFill>
              </a:rPr>
              <a:t>일반음식 </a:t>
            </a:r>
            <a:r>
              <a:rPr lang="en-US" altLang="ko-KR" sz="1000" kern="0">
                <a:solidFill>
                  <a:prstClr val="black"/>
                </a:solidFill>
              </a:rPr>
              <a:t>18%, </a:t>
            </a:r>
            <a:r>
              <a:rPr lang="ko-KR" altLang="en-US" sz="1000" kern="0">
                <a:solidFill>
                  <a:prstClr val="black"/>
                </a:solidFill>
              </a:rPr>
              <a:t>신변잡화 </a:t>
            </a:r>
            <a:r>
              <a:rPr lang="en-US" altLang="ko-KR" sz="1000" kern="0">
                <a:solidFill>
                  <a:prstClr val="black"/>
                </a:solidFill>
              </a:rPr>
              <a:t>8%</a:t>
            </a:r>
            <a:endParaRPr lang="ko-KR" altLang="en-US" sz="1000" kern="0">
              <a:solidFill>
                <a:prstClr val="black"/>
              </a:solidFill>
            </a:endParaRPr>
          </a:p>
        </p:txBody>
      </p:sp>
      <p:sp>
        <p:nvSpPr>
          <p:cNvPr id="74" name="직사각형 73"/>
          <p:cNvSpPr/>
          <p:nvPr/>
        </p:nvSpPr>
        <p:spPr>
          <a:xfrm>
            <a:off x="287523" y="4468542"/>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서귀포</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매일올레시장</a:t>
            </a:r>
          </a:p>
        </p:txBody>
      </p:sp>
      <p:sp>
        <p:nvSpPr>
          <p:cNvPr id="75" name="직사각형 74"/>
          <p:cNvSpPr/>
          <p:nvPr/>
        </p:nvSpPr>
        <p:spPr>
          <a:xfrm>
            <a:off x="1331640" y="4468542"/>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397</a:t>
            </a:r>
            <a:r>
              <a:rPr lang="ko-KR" altLang="en-US" sz="1100" kern="0">
                <a:solidFill>
                  <a:prstClr val="black"/>
                </a:solidFill>
              </a:rPr>
              <a:t>개</a:t>
            </a:r>
          </a:p>
        </p:txBody>
      </p:sp>
      <p:sp>
        <p:nvSpPr>
          <p:cNvPr id="76" name="직사각형 75"/>
          <p:cNvSpPr/>
          <p:nvPr/>
        </p:nvSpPr>
        <p:spPr>
          <a:xfrm>
            <a:off x="2087724" y="4465418"/>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31%, </a:t>
            </a:r>
            <a:r>
              <a:rPr lang="ko-KR" altLang="en-US" sz="1000" kern="0">
                <a:solidFill>
                  <a:prstClr val="black"/>
                </a:solidFill>
              </a:rPr>
              <a:t>일반음식 </a:t>
            </a:r>
            <a:r>
              <a:rPr lang="en-US" altLang="ko-KR" sz="1000" kern="0">
                <a:solidFill>
                  <a:prstClr val="black"/>
                </a:solidFill>
              </a:rPr>
              <a:t>18%, </a:t>
            </a:r>
            <a:r>
              <a:rPr lang="ko-KR" altLang="en-US" sz="1000" kern="0">
                <a:solidFill>
                  <a:prstClr val="black"/>
                </a:solidFill>
              </a:rPr>
              <a:t>의류 </a:t>
            </a:r>
            <a:r>
              <a:rPr lang="en-US" altLang="ko-KR" sz="1000" kern="0">
                <a:solidFill>
                  <a:prstClr val="black"/>
                </a:solidFill>
              </a:rPr>
              <a:t>14%, </a:t>
            </a:r>
            <a:r>
              <a:rPr lang="ko-KR" altLang="en-US" sz="1000" kern="0">
                <a:solidFill>
                  <a:prstClr val="black"/>
                </a:solidFill>
              </a:rPr>
              <a:t>레져용품 </a:t>
            </a:r>
            <a:r>
              <a:rPr lang="en-US" altLang="ko-KR" sz="1000" kern="0">
                <a:solidFill>
                  <a:prstClr val="black"/>
                </a:solidFill>
              </a:rPr>
              <a:t>6%</a:t>
            </a:r>
            <a:endParaRPr lang="ko-KR" altLang="en-US" sz="1000" kern="0">
              <a:solidFill>
                <a:prstClr val="black"/>
              </a:solidFill>
            </a:endParaRPr>
          </a:p>
        </p:txBody>
      </p:sp>
      <p:sp>
        <p:nvSpPr>
          <p:cNvPr id="77" name="직사각형 76"/>
          <p:cNvSpPr/>
          <p:nvPr/>
        </p:nvSpPr>
        <p:spPr>
          <a:xfrm>
            <a:off x="287523" y="4871825"/>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모슬포</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중앙시장</a:t>
            </a:r>
          </a:p>
        </p:txBody>
      </p:sp>
      <p:sp>
        <p:nvSpPr>
          <p:cNvPr id="78" name="직사각형 77"/>
          <p:cNvSpPr/>
          <p:nvPr/>
        </p:nvSpPr>
        <p:spPr>
          <a:xfrm>
            <a:off x="1331640" y="4871825"/>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26</a:t>
            </a:r>
            <a:r>
              <a:rPr lang="ko-KR" altLang="en-US" sz="1100" kern="0">
                <a:solidFill>
                  <a:prstClr val="black"/>
                </a:solidFill>
              </a:rPr>
              <a:t>개</a:t>
            </a:r>
          </a:p>
        </p:txBody>
      </p:sp>
      <p:sp>
        <p:nvSpPr>
          <p:cNvPr id="79" name="직사각형 78"/>
          <p:cNvSpPr/>
          <p:nvPr/>
        </p:nvSpPr>
        <p:spPr>
          <a:xfrm>
            <a:off x="2087724" y="4868701"/>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69%, </a:t>
            </a:r>
            <a:r>
              <a:rPr lang="ko-KR" altLang="en-US" sz="1000" kern="0">
                <a:solidFill>
                  <a:prstClr val="black"/>
                </a:solidFill>
              </a:rPr>
              <a:t>보건위생 </a:t>
            </a:r>
            <a:r>
              <a:rPr lang="en-US" altLang="ko-KR" sz="1000" kern="0">
                <a:solidFill>
                  <a:prstClr val="black"/>
                </a:solidFill>
              </a:rPr>
              <a:t>8%, </a:t>
            </a:r>
            <a:r>
              <a:rPr lang="ko-KR" altLang="en-US" sz="1000" kern="0">
                <a:solidFill>
                  <a:prstClr val="black"/>
                </a:solidFill>
              </a:rPr>
              <a:t>유흥주점 </a:t>
            </a:r>
            <a:r>
              <a:rPr lang="en-US" altLang="ko-KR" sz="1000" kern="0">
                <a:solidFill>
                  <a:prstClr val="black"/>
                </a:solidFill>
              </a:rPr>
              <a:t>8%, </a:t>
            </a:r>
            <a:r>
              <a:rPr lang="ko-KR" altLang="en-US" sz="1000" kern="0">
                <a:solidFill>
                  <a:prstClr val="black"/>
                </a:solidFill>
              </a:rPr>
              <a:t>일반음식 </a:t>
            </a:r>
            <a:r>
              <a:rPr lang="en-US" altLang="ko-KR" sz="1000" kern="0">
                <a:solidFill>
                  <a:prstClr val="black"/>
                </a:solidFill>
              </a:rPr>
              <a:t>8%</a:t>
            </a:r>
            <a:endParaRPr lang="ko-KR" altLang="en-US" sz="1000" kern="0">
              <a:solidFill>
                <a:prstClr val="black"/>
              </a:solidFill>
            </a:endParaRPr>
          </a:p>
        </p:txBody>
      </p:sp>
      <p:sp>
        <p:nvSpPr>
          <p:cNvPr id="80" name="직사각형 79"/>
          <p:cNvSpPr/>
          <p:nvPr/>
        </p:nvSpPr>
        <p:spPr>
          <a:xfrm>
            <a:off x="287523" y="5275108"/>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서귀포</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향토</a:t>
            </a:r>
            <a:r>
              <a:rPr lang="en-US" altLang="ko-KR" sz="1100" kern="0">
                <a:solidFill>
                  <a:prstClr val="black"/>
                </a:solidFill>
                <a:latin typeface="NOVA Bold"/>
                <a:ea typeface="NOVA Bold"/>
              </a:rPr>
              <a:t>5</a:t>
            </a:r>
            <a:r>
              <a:rPr lang="ko-KR" altLang="en-US" sz="1100" kern="0">
                <a:solidFill>
                  <a:prstClr val="black"/>
                </a:solidFill>
                <a:latin typeface="NOVA Bold"/>
                <a:ea typeface="NOVA Bold"/>
              </a:rPr>
              <a:t>일시장</a:t>
            </a:r>
          </a:p>
        </p:txBody>
      </p:sp>
      <p:sp>
        <p:nvSpPr>
          <p:cNvPr id="81" name="직사각형 80"/>
          <p:cNvSpPr/>
          <p:nvPr/>
        </p:nvSpPr>
        <p:spPr>
          <a:xfrm>
            <a:off x="1331640" y="5275108"/>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29</a:t>
            </a:r>
            <a:r>
              <a:rPr lang="ko-KR" altLang="en-US" sz="1100" kern="0">
                <a:solidFill>
                  <a:prstClr val="black"/>
                </a:solidFill>
              </a:rPr>
              <a:t>개</a:t>
            </a:r>
          </a:p>
        </p:txBody>
      </p:sp>
      <p:sp>
        <p:nvSpPr>
          <p:cNvPr id="82" name="직사각형 81"/>
          <p:cNvSpPr/>
          <p:nvPr/>
        </p:nvSpPr>
        <p:spPr>
          <a:xfrm>
            <a:off x="2087724" y="5271984"/>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28%, </a:t>
            </a:r>
            <a:r>
              <a:rPr lang="ko-KR" altLang="en-US" sz="1000" kern="0">
                <a:solidFill>
                  <a:prstClr val="black"/>
                </a:solidFill>
              </a:rPr>
              <a:t>일반음식 </a:t>
            </a:r>
            <a:r>
              <a:rPr lang="en-US" altLang="ko-KR" sz="1000" kern="0">
                <a:solidFill>
                  <a:prstClr val="black"/>
                </a:solidFill>
              </a:rPr>
              <a:t>17%,</a:t>
            </a:r>
          </a:p>
          <a:p>
            <a:pPr algn="ctr" latinLnBrk="0"/>
            <a:r>
              <a:rPr lang="ko-KR" altLang="en-US" sz="1000" kern="0">
                <a:solidFill>
                  <a:prstClr val="black"/>
                </a:solidFill>
              </a:rPr>
              <a:t>주방용품 </a:t>
            </a:r>
            <a:r>
              <a:rPr lang="en-US" altLang="ko-KR" sz="1000" kern="0">
                <a:solidFill>
                  <a:prstClr val="black"/>
                </a:solidFill>
              </a:rPr>
              <a:t>10%,  </a:t>
            </a:r>
            <a:r>
              <a:rPr lang="ko-KR" altLang="en-US" sz="1000" kern="0">
                <a:solidFill>
                  <a:prstClr val="black"/>
                </a:solidFill>
              </a:rPr>
              <a:t>신변잡화 </a:t>
            </a:r>
            <a:r>
              <a:rPr lang="en-US" altLang="ko-KR" sz="1000" kern="0">
                <a:solidFill>
                  <a:prstClr val="black"/>
                </a:solidFill>
              </a:rPr>
              <a:t>7%</a:t>
            </a:r>
            <a:endParaRPr lang="ko-KR" altLang="en-US" sz="1000" kern="0">
              <a:solidFill>
                <a:prstClr val="black"/>
              </a:solidFill>
            </a:endParaRPr>
          </a:p>
        </p:txBody>
      </p:sp>
      <p:sp>
        <p:nvSpPr>
          <p:cNvPr id="83" name="직사각형 82"/>
          <p:cNvSpPr/>
          <p:nvPr/>
        </p:nvSpPr>
        <p:spPr>
          <a:xfrm>
            <a:off x="287523" y="5675220"/>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제주</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민속</a:t>
            </a:r>
            <a:r>
              <a:rPr lang="en-US" altLang="ko-KR" sz="1100" kern="0">
                <a:solidFill>
                  <a:prstClr val="black"/>
                </a:solidFill>
                <a:latin typeface="NOVA Bold"/>
                <a:ea typeface="NOVA Bold"/>
              </a:rPr>
              <a:t>5</a:t>
            </a:r>
            <a:r>
              <a:rPr lang="ko-KR" altLang="en-US" sz="1100" kern="0">
                <a:solidFill>
                  <a:prstClr val="black"/>
                </a:solidFill>
                <a:latin typeface="NOVA Bold"/>
                <a:ea typeface="NOVA Bold"/>
              </a:rPr>
              <a:t>일시장</a:t>
            </a:r>
          </a:p>
        </p:txBody>
      </p:sp>
      <p:sp>
        <p:nvSpPr>
          <p:cNvPr id="84" name="직사각형 83"/>
          <p:cNvSpPr/>
          <p:nvPr/>
        </p:nvSpPr>
        <p:spPr>
          <a:xfrm>
            <a:off x="1331640" y="5675220"/>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24</a:t>
            </a:r>
            <a:r>
              <a:rPr lang="ko-KR" altLang="en-US" sz="1100" kern="0">
                <a:solidFill>
                  <a:prstClr val="black"/>
                </a:solidFill>
              </a:rPr>
              <a:t>개</a:t>
            </a:r>
          </a:p>
        </p:txBody>
      </p:sp>
      <p:sp>
        <p:nvSpPr>
          <p:cNvPr id="85" name="직사각형 84"/>
          <p:cNvSpPr/>
          <p:nvPr/>
        </p:nvSpPr>
        <p:spPr>
          <a:xfrm>
            <a:off x="2087724" y="5672096"/>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음식료품 </a:t>
            </a:r>
            <a:r>
              <a:rPr lang="en-US" altLang="ko-KR" sz="1000" kern="0">
                <a:solidFill>
                  <a:prstClr val="black"/>
                </a:solidFill>
              </a:rPr>
              <a:t>29%, </a:t>
            </a:r>
            <a:r>
              <a:rPr lang="ko-KR" altLang="en-US" sz="1000" kern="0">
                <a:solidFill>
                  <a:prstClr val="black"/>
                </a:solidFill>
              </a:rPr>
              <a:t>일반음식 </a:t>
            </a:r>
            <a:r>
              <a:rPr lang="en-US" altLang="ko-KR" sz="1000" kern="0">
                <a:solidFill>
                  <a:prstClr val="black"/>
                </a:solidFill>
              </a:rPr>
              <a:t>29%, </a:t>
            </a:r>
            <a:r>
              <a:rPr lang="ko-KR" altLang="en-US" sz="1000" kern="0">
                <a:solidFill>
                  <a:prstClr val="black"/>
                </a:solidFill>
              </a:rPr>
              <a:t>직물</a:t>
            </a:r>
            <a:r>
              <a:rPr lang="en-US" altLang="ko-KR" sz="1000" kern="0">
                <a:solidFill>
                  <a:prstClr val="black"/>
                </a:solidFill>
              </a:rPr>
              <a:t>13%, </a:t>
            </a:r>
            <a:r>
              <a:rPr lang="ko-KR" altLang="en-US" sz="1000" kern="0">
                <a:solidFill>
                  <a:prstClr val="black"/>
                </a:solidFill>
              </a:rPr>
              <a:t>용역서비스 </a:t>
            </a:r>
            <a:r>
              <a:rPr lang="en-US" altLang="ko-KR" sz="1000" kern="0">
                <a:solidFill>
                  <a:prstClr val="black"/>
                </a:solidFill>
              </a:rPr>
              <a:t>8%</a:t>
            </a:r>
            <a:endParaRPr lang="ko-KR" altLang="en-US" sz="1000" kern="0">
              <a:solidFill>
                <a:prstClr val="black"/>
              </a:solidFill>
            </a:endParaRPr>
          </a:p>
        </p:txBody>
      </p:sp>
      <p:sp>
        <p:nvSpPr>
          <p:cNvPr id="86" name="직사각형 85"/>
          <p:cNvSpPr/>
          <p:nvPr/>
        </p:nvSpPr>
        <p:spPr>
          <a:xfrm>
            <a:off x="287523" y="6075332"/>
            <a:ext cx="923209"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중문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향토</a:t>
            </a:r>
            <a:r>
              <a:rPr lang="en-US" altLang="ko-KR" sz="1100" kern="0">
                <a:solidFill>
                  <a:prstClr val="black"/>
                </a:solidFill>
                <a:latin typeface="NOVA Bold"/>
                <a:ea typeface="NOVA Bold"/>
              </a:rPr>
              <a:t>5</a:t>
            </a:r>
            <a:r>
              <a:rPr lang="ko-KR" altLang="en-US" sz="1100" kern="0">
                <a:solidFill>
                  <a:prstClr val="black"/>
                </a:solidFill>
                <a:latin typeface="NOVA Bold"/>
                <a:ea typeface="NOVA Bold"/>
              </a:rPr>
              <a:t>일시장</a:t>
            </a:r>
          </a:p>
        </p:txBody>
      </p:sp>
      <p:sp>
        <p:nvSpPr>
          <p:cNvPr id="87" name="직사각형 86"/>
          <p:cNvSpPr/>
          <p:nvPr/>
        </p:nvSpPr>
        <p:spPr>
          <a:xfrm>
            <a:off x="1331640" y="6075332"/>
            <a:ext cx="692742"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a:t>
            </a:r>
            <a:r>
              <a:rPr lang="ko-KR" altLang="en-US" sz="1100" kern="0">
                <a:solidFill>
                  <a:prstClr val="black"/>
                </a:solidFill>
              </a:rPr>
              <a:t>개</a:t>
            </a:r>
          </a:p>
        </p:txBody>
      </p:sp>
      <p:sp>
        <p:nvSpPr>
          <p:cNvPr id="88" name="직사각형 87"/>
          <p:cNvSpPr/>
          <p:nvPr/>
        </p:nvSpPr>
        <p:spPr>
          <a:xfrm>
            <a:off x="2087724" y="6072208"/>
            <a:ext cx="1908212" cy="342000"/>
          </a:xfrm>
          <a:prstGeom prst="rect">
            <a:avLst/>
          </a:prstGeom>
          <a:noFill/>
          <a:ln w="19050" cap="flat" cmpd="sng" algn="ctr">
            <a:solidFill>
              <a:schemeClr val="bg1">
                <a:lumMod val="75000"/>
              </a:scheme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000" kern="0">
                <a:solidFill>
                  <a:prstClr val="black"/>
                </a:solidFill>
              </a:rPr>
              <a:t>일반음식 </a:t>
            </a:r>
            <a:r>
              <a:rPr lang="en-US" altLang="ko-KR" sz="1000" kern="0">
                <a:solidFill>
                  <a:prstClr val="black"/>
                </a:solidFill>
              </a:rPr>
              <a:t>100%</a:t>
            </a:r>
            <a:endParaRPr lang="ko-KR" altLang="en-US" sz="1000" kern="0">
              <a:solidFill>
                <a:prstClr val="black"/>
              </a:solidFill>
            </a:endParaRPr>
          </a:p>
        </p:txBody>
      </p:sp>
      <p:sp>
        <p:nvSpPr>
          <p:cNvPr id="89" name="직사각형 88"/>
          <p:cNvSpPr/>
          <p:nvPr/>
        </p:nvSpPr>
        <p:spPr>
          <a:xfrm>
            <a:off x="4229962"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이마트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제주점</a:t>
            </a:r>
          </a:p>
        </p:txBody>
      </p:sp>
      <p:sp>
        <p:nvSpPr>
          <p:cNvPr id="90" name="직사각형 89"/>
          <p:cNvSpPr/>
          <p:nvPr/>
        </p:nvSpPr>
        <p:spPr>
          <a:xfrm>
            <a:off x="5018450"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이마트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신제주점</a:t>
            </a:r>
          </a:p>
        </p:txBody>
      </p:sp>
      <p:sp>
        <p:nvSpPr>
          <p:cNvPr id="91" name="직사각형 90"/>
          <p:cNvSpPr/>
          <p:nvPr/>
        </p:nvSpPr>
        <p:spPr>
          <a:xfrm>
            <a:off x="5806938"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롯데마트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제주점</a:t>
            </a:r>
          </a:p>
        </p:txBody>
      </p:sp>
      <p:sp>
        <p:nvSpPr>
          <p:cNvPr id="92" name="직사각형 91"/>
          <p:cNvSpPr/>
          <p:nvPr/>
        </p:nvSpPr>
        <p:spPr>
          <a:xfrm>
            <a:off x="6595426"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하나로마트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제주점</a:t>
            </a:r>
          </a:p>
        </p:txBody>
      </p:sp>
      <p:sp>
        <p:nvSpPr>
          <p:cNvPr id="93" name="직사각형 92"/>
          <p:cNvSpPr/>
          <p:nvPr/>
        </p:nvSpPr>
        <p:spPr>
          <a:xfrm>
            <a:off x="7383914"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이마트</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서귀포점</a:t>
            </a:r>
          </a:p>
        </p:txBody>
      </p:sp>
      <p:sp>
        <p:nvSpPr>
          <p:cNvPr id="94" name="직사각형 93"/>
          <p:cNvSpPr/>
          <p:nvPr/>
        </p:nvSpPr>
        <p:spPr>
          <a:xfrm>
            <a:off x="8172400" y="2427429"/>
            <a:ext cx="720080" cy="342000"/>
          </a:xfrm>
          <a:prstGeom prst="rect">
            <a:avLst/>
          </a:prstGeom>
          <a:noFill/>
          <a:ln w="28575" cap="flat" cmpd="sng" algn="ctr">
            <a:solidFill>
              <a:sysClr val="window" lastClr="FFFFFF">
                <a:lumMod val="50000"/>
              </a:sysClr>
            </a:solidFill>
            <a:prstDash val="solid"/>
            <a:tailEnd type="arrow" w="lg" len="med"/>
          </a:ln>
        </p:spPr>
        <p:txBody>
          <a:bodyPr wrap="none"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ko-KR" altLang="en-US" sz="1100" kern="0">
                <a:solidFill>
                  <a:prstClr val="black"/>
                </a:solidFill>
                <a:latin typeface="NOVA Bold"/>
                <a:ea typeface="NOVA Bold"/>
              </a:rPr>
              <a:t>홈플러스</a:t>
            </a:r>
            <a:endParaRPr lang="en-US" altLang="ko-KR" sz="1100" kern="0">
              <a:solidFill>
                <a:prstClr val="black"/>
              </a:solidFill>
              <a:latin typeface="NOVA Bold"/>
              <a:ea typeface="NOVA Bold"/>
            </a:endParaRPr>
          </a:p>
          <a:p>
            <a:pPr algn="ctr" latinLnBrk="0"/>
            <a:r>
              <a:rPr lang="ko-KR" altLang="en-US" sz="1100" kern="0">
                <a:solidFill>
                  <a:prstClr val="black"/>
                </a:solidFill>
                <a:latin typeface="NOVA Bold"/>
                <a:ea typeface="NOVA Bold"/>
              </a:rPr>
              <a:t>서귀포점</a:t>
            </a:r>
          </a:p>
        </p:txBody>
      </p:sp>
      <p:sp>
        <p:nvSpPr>
          <p:cNvPr id="46" name="직사각형 45"/>
          <p:cNvSpPr/>
          <p:nvPr/>
        </p:nvSpPr>
        <p:spPr>
          <a:xfrm>
            <a:off x="5807018" y="3255521"/>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5.5 km</a:t>
            </a:r>
            <a:endParaRPr lang="ko-KR" altLang="en-US" sz="1100" kern="0">
              <a:solidFill>
                <a:prstClr val="black"/>
              </a:solidFill>
            </a:endParaRPr>
          </a:p>
        </p:txBody>
      </p:sp>
      <p:sp>
        <p:nvSpPr>
          <p:cNvPr id="47" name="직사각형 46"/>
          <p:cNvSpPr/>
          <p:nvPr/>
        </p:nvSpPr>
        <p:spPr>
          <a:xfrm>
            <a:off x="7383994" y="3255521"/>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29 km</a:t>
            </a:r>
            <a:endParaRPr lang="ko-KR" altLang="en-US" sz="1100" kern="0">
              <a:solidFill>
                <a:prstClr val="black"/>
              </a:solidFill>
            </a:endParaRPr>
          </a:p>
        </p:txBody>
      </p:sp>
      <p:sp>
        <p:nvSpPr>
          <p:cNvPr id="49" name="직사각형 48"/>
          <p:cNvSpPr/>
          <p:nvPr/>
        </p:nvSpPr>
        <p:spPr>
          <a:xfrm>
            <a:off x="4235557" y="3255521"/>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0.9 km</a:t>
            </a:r>
            <a:endParaRPr lang="ko-KR" altLang="en-US" sz="1100" kern="0">
              <a:solidFill>
                <a:srgbClr val="FF0000"/>
              </a:solidFill>
            </a:endParaRPr>
          </a:p>
        </p:txBody>
      </p:sp>
      <p:sp>
        <p:nvSpPr>
          <p:cNvPr id="56" name="직사각형 55"/>
          <p:cNvSpPr/>
          <p:nvPr/>
        </p:nvSpPr>
        <p:spPr>
          <a:xfrm>
            <a:off x="6595426" y="3255521"/>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2.6 km</a:t>
            </a:r>
            <a:endParaRPr lang="ko-KR" altLang="en-US" sz="1100" kern="0">
              <a:solidFill>
                <a:srgbClr val="FF0000"/>
              </a:solidFill>
            </a:endParaRPr>
          </a:p>
        </p:txBody>
      </p:sp>
      <p:sp>
        <p:nvSpPr>
          <p:cNvPr id="61" name="직사각형 60"/>
          <p:cNvSpPr/>
          <p:nvPr/>
        </p:nvSpPr>
        <p:spPr>
          <a:xfrm>
            <a:off x="8172480" y="3255521"/>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64" name="직사각형 63"/>
          <p:cNvSpPr/>
          <p:nvPr/>
        </p:nvSpPr>
        <p:spPr>
          <a:xfrm>
            <a:off x="5018450" y="3255521"/>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5.4 km</a:t>
            </a:r>
            <a:endParaRPr lang="ko-KR" altLang="en-US" sz="1100" kern="0">
              <a:solidFill>
                <a:prstClr val="black"/>
              </a:solidFill>
            </a:endParaRPr>
          </a:p>
        </p:txBody>
      </p:sp>
      <p:sp>
        <p:nvSpPr>
          <p:cNvPr id="65" name="직사각형 64"/>
          <p:cNvSpPr/>
          <p:nvPr/>
        </p:nvSpPr>
        <p:spPr>
          <a:xfrm>
            <a:off x="5801423" y="3658852"/>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4.6 km</a:t>
            </a:r>
            <a:endParaRPr lang="ko-KR" altLang="en-US" sz="1100" kern="0">
              <a:solidFill>
                <a:prstClr val="black"/>
              </a:solidFill>
            </a:endParaRPr>
          </a:p>
        </p:txBody>
      </p:sp>
      <p:sp>
        <p:nvSpPr>
          <p:cNvPr id="66" name="직사각형 65"/>
          <p:cNvSpPr/>
          <p:nvPr/>
        </p:nvSpPr>
        <p:spPr>
          <a:xfrm>
            <a:off x="7378399" y="3658852"/>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29 km</a:t>
            </a:r>
            <a:endParaRPr lang="ko-KR" altLang="en-US" sz="1100" kern="0">
              <a:solidFill>
                <a:prstClr val="black"/>
              </a:solidFill>
            </a:endParaRPr>
          </a:p>
        </p:txBody>
      </p:sp>
      <p:sp>
        <p:nvSpPr>
          <p:cNvPr id="67" name="직사각형 66"/>
          <p:cNvSpPr/>
          <p:nvPr/>
        </p:nvSpPr>
        <p:spPr>
          <a:xfrm>
            <a:off x="4229962" y="3658852"/>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0.8 km</a:t>
            </a:r>
            <a:endParaRPr lang="ko-KR" altLang="en-US" sz="1100" kern="0">
              <a:solidFill>
                <a:srgbClr val="FF0000"/>
              </a:solidFill>
            </a:endParaRPr>
          </a:p>
        </p:txBody>
      </p:sp>
      <p:sp>
        <p:nvSpPr>
          <p:cNvPr id="68" name="직사각형 67"/>
          <p:cNvSpPr/>
          <p:nvPr/>
        </p:nvSpPr>
        <p:spPr>
          <a:xfrm>
            <a:off x="6589831" y="3658852"/>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3.5 km</a:t>
            </a:r>
            <a:endParaRPr lang="ko-KR" altLang="en-US" sz="1100" kern="0">
              <a:solidFill>
                <a:srgbClr val="FF0000"/>
              </a:solidFill>
            </a:endParaRPr>
          </a:p>
        </p:txBody>
      </p:sp>
      <p:sp>
        <p:nvSpPr>
          <p:cNvPr id="69" name="직사각형 68"/>
          <p:cNvSpPr/>
          <p:nvPr/>
        </p:nvSpPr>
        <p:spPr>
          <a:xfrm>
            <a:off x="8166885" y="3658852"/>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70" name="직사각형 69"/>
          <p:cNvSpPr/>
          <p:nvPr/>
        </p:nvSpPr>
        <p:spPr>
          <a:xfrm>
            <a:off x="5012855" y="3658852"/>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4.5 km</a:t>
            </a:r>
            <a:endParaRPr lang="ko-KR" altLang="en-US" sz="1100" kern="0">
              <a:solidFill>
                <a:prstClr val="black"/>
              </a:solidFill>
            </a:endParaRPr>
          </a:p>
        </p:txBody>
      </p:sp>
      <p:sp>
        <p:nvSpPr>
          <p:cNvPr id="96" name="직사각형 95"/>
          <p:cNvSpPr/>
          <p:nvPr/>
        </p:nvSpPr>
        <p:spPr>
          <a:xfrm>
            <a:off x="5809238" y="4068430"/>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4.9 km</a:t>
            </a:r>
            <a:endParaRPr lang="ko-KR" altLang="en-US" sz="1100" kern="0">
              <a:solidFill>
                <a:prstClr val="black"/>
              </a:solidFill>
            </a:endParaRPr>
          </a:p>
        </p:txBody>
      </p:sp>
      <p:sp>
        <p:nvSpPr>
          <p:cNvPr id="97" name="직사각형 96"/>
          <p:cNvSpPr/>
          <p:nvPr/>
        </p:nvSpPr>
        <p:spPr>
          <a:xfrm>
            <a:off x="7386214" y="4068430"/>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98" name="직사각형 97"/>
          <p:cNvSpPr/>
          <p:nvPr/>
        </p:nvSpPr>
        <p:spPr>
          <a:xfrm>
            <a:off x="4237777" y="4068430"/>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1.7 km</a:t>
            </a:r>
            <a:endParaRPr lang="ko-KR" altLang="en-US" sz="1100" kern="0">
              <a:solidFill>
                <a:srgbClr val="FF0000"/>
              </a:solidFill>
            </a:endParaRPr>
          </a:p>
        </p:txBody>
      </p:sp>
      <p:sp>
        <p:nvSpPr>
          <p:cNvPr id="99" name="직사각형 98"/>
          <p:cNvSpPr/>
          <p:nvPr/>
        </p:nvSpPr>
        <p:spPr>
          <a:xfrm>
            <a:off x="6597646" y="4068430"/>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2.5 km</a:t>
            </a:r>
            <a:endParaRPr lang="ko-KR" altLang="en-US" sz="1100" kern="0">
              <a:solidFill>
                <a:srgbClr val="FF0000"/>
              </a:solidFill>
            </a:endParaRPr>
          </a:p>
        </p:txBody>
      </p:sp>
      <p:sp>
        <p:nvSpPr>
          <p:cNvPr id="100" name="직사각형 99"/>
          <p:cNvSpPr/>
          <p:nvPr/>
        </p:nvSpPr>
        <p:spPr>
          <a:xfrm>
            <a:off x="8174700" y="4068430"/>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101" name="직사각형 100"/>
          <p:cNvSpPr/>
          <p:nvPr/>
        </p:nvSpPr>
        <p:spPr>
          <a:xfrm>
            <a:off x="5020670" y="4068430"/>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4.8 km</a:t>
            </a:r>
            <a:endParaRPr lang="ko-KR" altLang="en-US" sz="1100" kern="0">
              <a:solidFill>
                <a:prstClr val="black"/>
              </a:solidFill>
            </a:endParaRPr>
          </a:p>
        </p:txBody>
      </p:sp>
      <p:sp>
        <p:nvSpPr>
          <p:cNvPr id="102" name="직사각형 101"/>
          <p:cNvSpPr/>
          <p:nvPr/>
        </p:nvSpPr>
        <p:spPr>
          <a:xfrm>
            <a:off x="5801423" y="446541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103" name="직사각형 102"/>
          <p:cNvSpPr/>
          <p:nvPr/>
        </p:nvSpPr>
        <p:spPr>
          <a:xfrm>
            <a:off x="7378399" y="4465418"/>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5.1 km</a:t>
            </a:r>
            <a:endParaRPr lang="ko-KR" altLang="en-US" sz="1100" kern="0">
              <a:solidFill>
                <a:prstClr val="black"/>
              </a:solidFill>
            </a:endParaRPr>
          </a:p>
        </p:txBody>
      </p:sp>
      <p:sp>
        <p:nvSpPr>
          <p:cNvPr id="104" name="직사각형 103"/>
          <p:cNvSpPr/>
          <p:nvPr/>
        </p:nvSpPr>
        <p:spPr>
          <a:xfrm>
            <a:off x="4229962" y="4465418"/>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30 km</a:t>
            </a:r>
            <a:endParaRPr lang="ko-KR" altLang="en-US" sz="1100" kern="0">
              <a:solidFill>
                <a:prstClr val="black"/>
              </a:solidFill>
            </a:endParaRPr>
          </a:p>
        </p:txBody>
      </p:sp>
      <p:sp>
        <p:nvSpPr>
          <p:cNvPr id="105" name="직사각형 104"/>
          <p:cNvSpPr/>
          <p:nvPr/>
        </p:nvSpPr>
        <p:spPr>
          <a:xfrm>
            <a:off x="6589831" y="446541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106" name="직사각형 105"/>
          <p:cNvSpPr/>
          <p:nvPr/>
        </p:nvSpPr>
        <p:spPr>
          <a:xfrm>
            <a:off x="8166885" y="4465418"/>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1.2 km</a:t>
            </a:r>
            <a:endParaRPr lang="ko-KR" altLang="en-US" sz="1100" kern="0">
              <a:solidFill>
                <a:srgbClr val="FF0000"/>
              </a:solidFill>
            </a:endParaRPr>
          </a:p>
        </p:txBody>
      </p:sp>
      <p:sp>
        <p:nvSpPr>
          <p:cNvPr id="107" name="직사각형 106"/>
          <p:cNvSpPr/>
          <p:nvPr/>
        </p:nvSpPr>
        <p:spPr>
          <a:xfrm>
            <a:off x="5012855" y="4465418"/>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108" name="직사각형 107"/>
          <p:cNvSpPr/>
          <p:nvPr/>
        </p:nvSpPr>
        <p:spPr>
          <a:xfrm>
            <a:off x="5807018" y="4871825"/>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36 km</a:t>
            </a:r>
            <a:endParaRPr lang="ko-KR" altLang="en-US" sz="1100" kern="0">
              <a:solidFill>
                <a:prstClr val="black"/>
              </a:solidFill>
            </a:endParaRPr>
          </a:p>
        </p:txBody>
      </p:sp>
      <p:sp>
        <p:nvSpPr>
          <p:cNvPr id="109" name="직사각형 108"/>
          <p:cNvSpPr/>
          <p:nvPr/>
        </p:nvSpPr>
        <p:spPr>
          <a:xfrm>
            <a:off x="7383994" y="4871825"/>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24 km</a:t>
            </a:r>
            <a:endParaRPr lang="ko-KR" altLang="en-US" sz="1100" kern="0">
              <a:solidFill>
                <a:prstClr val="black"/>
              </a:solidFill>
            </a:endParaRPr>
          </a:p>
        </p:txBody>
      </p:sp>
      <p:sp>
        <p:nvSpPr>
          <p:cNvPr id="110" name="직사각형 109"/>
          <p:cNvSpPr/>
          <p:nvPr/>
        </p:nvSpPr>
        <p:spPr>
          <a:xfrm>
            <a:off x="4235557" y="4871825"/>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41 km</a:t>
            </a:r>
            <a:endParaRPr lang="ko-KR" altLang="en-US" sz="1100" kern="0">
              <a:solidFill>
                <a:prstClr val="black"/>
              </a:solidFill>
            </a:endParaRPr>
          </a:p>
        </p:txBody>
      </p:sp>
      <p:sp>
        <p:nvSpPr>
          <p:cNvPr id="111" name="직사각형 110"/>
          <p:cNvSpPr/>
          <p:nvPr/>
        </p:nvSpPr>
        <p:spPr>
          <a:xfrm>
            <a:off x="6595426" y="4871825"/>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42 km</a:t>
            </a:r>
            <a:endParaRPr lang="ko-KR" altLang="en-US" sz="1100" kern="0">
              <a:solidFill>
                <a:prstClr val="black"/>
              </a:solidFill>
            </a:endParaRPr>
          </a:p>
        </p:txBody>
      </p:sp>
      <p:sp>
        <p:nvSpPr>
          <p:cNvPr id="112" name="직사각형 111"/>
          <p:cNvSpPr/>
          <p:nvPr/>
        </p:nvSpPr>
        <p:spPr>
          <a:xfrm>
            <a:off x="8172480" y="4871825"/>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29 km</a:t>
            </a:r>
            <a:endParaRPr lang="ko-KR" altLang="en-US" sz="1100" kern="0">
              <a:solidFill>
                <a:prstClr val="black"/>
              </a:solidFill>
            </a:endParaRPr>
          </a:p>
        </p:txBody>
      </p:sp>
      <p:sp>
        <p:nvSpPr>
          <p:cNvPr id="113" name="직사각형 112"/>
          <p:cNvSpPr/>
          <p:nvPr/>
        </p:nvSpPr>
        <p:spPr>
          <a:xfrm>
            <a:off x="5018450" y="4871825"/>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36 km</a:t>
            </a:r>
            <a:endParaRPr lang="ko-KR" altLang="en-US" sz="1100" kern="0">
              <a:solidFill>
                <a:prstClr val="black"/>
              </a:solidFill>
            </a:endParaRPr>
          </a:p>
        </p:txBody>
      </p:sp>
      <p:sp>
        <p:nvSpPr>
          <p:cNvPr id="114" name="직사각형 113"/>
          <p:cNvSpPr/>
          <p:nvPr/>
        </p:nvSpPr>
        <p:spPr>
          <a:xfrm>
            <a:off x="5801423" y="5271984"/>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25 km</a:t>
            </a:r>
            <a:endParaRPr lang="ko-KR" altLang="en-US" sz="1100" kern="0">
              <a:solidFill>
                <a:prstClr val="black"/>
              </a:solidFill>
            </a:endParaRPr>
          </a:p>
        </p:txBody>
      </p:sp>
      <p:sp>
        <p:nvSpPr>
          <p:cNvPr id="115" name="직사각형 114"/>
          <p:cNvSpPr/>
          <p:nvPr/>
        </p:nvSpPr>
        <p:spPr>
          <a:xfrm>
            <a:off x="7378399" y="5271984"/>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6.3 km</a:t>
            </a:r>
            <a:endParaRPr lang="ko-KR" altLang="en-US" sz="1100" kern="0">
              <a:solidFill>
                <a:prstClr val="black"/>
              </a:solidFill>
            </a:endParaRPr>
          </a:p>
        </p:txBody>
      </p:sp>
      <p:sp>
        <p:nvSpPr>
          <p:cNvPr id="116" name="직사각형 115"/>
          <p:cNvSpPr/>
          <p:nvPr/>
        </p:nvSpPr>
        <p:spPr>
          <a:xfrm>
            <a:off x="4229962" y="5271984"/>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28km</a:t>
            </a:r>
            <a:endParaRPr lang="ko-KR" altLang="en-US" sz="1100" kern="0">
              <a:solidFill>
                <a:prstClr val="black"/>
              </a:solidFill>
            </a:endParaRPr>
          </a:p>
        </p:txBody>
      </p:sp>
      <p:sp>
        <p:nvSpPr>
          <p:cNvPr id="117" name="직사각형 116"/>
          <p:cNvSpPr/>
          <p:nvPr/>
        </p:nvSpPr>
        <p:spPr>
          <a:xfrm>
            <a:off x="6589831" y="5271984"/>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26 km</a:t>
            </a:r>
            <a:endParaRPr lang="ko-KR" altLang="en-US" sz="1100" kern="0">
              <a:solidFill>
                <a:prstClr val="black"/>
              </a:solidFill>
            </a:endParaRPr>
          </a:p>
        </p:txBody>
      </p:sp>
      <p:sp>
        <p:nvSpPr>
          <p:cNvPr id="118" name="직사각형 117"/>
          <p:cNvSpPr/>
          <p:nvPr/>
        </p:nvSpPr>
        <p:spPr>
          <a:xfrm>
            <a:off x="8166885" y="5271984"/>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1.4 km</a:t>
            </a:r>
            <a:endParaRPr lang="ko-KR" altLang="en-US" sz="1100" kern="0">
              <a:solidFill>
                <a:srgbClr val="FF0000"/>
              </a:solidFill>
            </a:endParaRPr>
          </a:p>
        </p:txBody>
      </p:sp>
      <p:sp>
        <p:nvSpPr>
          <p:cNvPr id="119" name="직사각형 118"/>
          <p:cNvSpPr/>
          <p:nvPr/>
        </p:nvSpPr>
        <p:spPr>
          <a:xfrm>
            <a:off x="5012855" y="5271984"/>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26 km</a:t>
            </a:r>
            <a:endParaRPr lang="ko-KR" altLang="en-US" sz="1100" kern="0">
              <a:solidFill>
                <a:prstClr val="black"/>
              </a:solidFill>
            </a:endParaRPr>
          </a:p>
        </p:txBody>
      </p:sp>
      <p:sp>
        <p:nvSpPr>
          <p:cNvPr id="120" name="직사각형 119"/>
          <p:cNvSpPr/>
          <p:nvPr/>
        </p:nvSpPr>
        <p:spPr>
          <a:xfrm>
            <a:off x="5801423" y="5675220"/>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1.6 km</a:t>
            </a:r>
            <a:endParaRPr lang="ko-KR" altLang="en-US" sz="1100" kern="0">
              <a:solidFill>
                <a:srgbClr val="FF0000"/>
              </a:solidFill>
            </a:endParaRPr>
          </a:p>
        </p:txBody>
      </p:sp>
      <p:sp>
        <p:nvSpPr>
          <p:cNvPr id="121" name="직사각형 120"/>
          <p:cNvSpPr/>
          <p:nvPr/>
        </p:nvSpPr>
        <p:spPr>
          <a:xfrm>
            <a:off x="7378399" y="5675220"/>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28 km</a:t>
            </a:r>
            <a:endParaRPr lang="ko-KR" altLang="en-US" sz="1100" kern="0">
              <a:solidFill>
                <a:prstClr val="black"/>
              </a:solidFill>
            </a:endParaRPr>
          </a:p>
        </p:txBody>
      </p:sp>
      <p:sp>
        <p:nvSpPr>
          <p:cNvPr id="122" name="직사각형 121"/>
          <p:cNvSpPr/>
          <p:nvPr/>
        </p:nvSpPr>
        <p:spPr>
          <a:xfrm>
            <a:off x="4229962" y="5675220"/>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4.8 km</a:t>
            </a:r>
            <a:endParaRPr lang="ko-KR" altLang="en-US" sz="1100" kern="0">
              <a:solidFill>
                <a:prstClr val="black"/>
              </a:solidFill>
            </a:endParaRPr>
          </a:p>
        </p:txBody>
      </p:sp>
      <p:sp>
        <p:nvSpPr>
          <p:cNvPr id="123" name="직사각형 122"/>
          <p:cNvSpPr/>
          <p:nvPr/>
        </p:nvSpPr>
        <p:spPr>
          <a:xfrm>
            <a:off x="6589831" y="5675220"/>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7.4 km</a:t>
            </a:r>
            <a:endParaRPr lang="ko-KR" altLang="en-US" sz="1100" kern="0">
              <a:solidFill>
                <a:prstClr val="black"/>
              </a:solidFill>
            </a:endParaRPr>
          </a:p>
        </p:txBody>
      </p:sp>
      <p:sp>
        <p:nvSpPr>
          <p:cNvPr id="124" name="직사각형 123"/>
          <p:cNvSpPr/>
          <p:nvPr/>
        </p:nvSpPr>
        <p:spPr>
          <a:xfrm>
            <a:off x="8166885" y="5675220"/>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125" name="직사각형 124"/>
          <p:cNvSpPr/>
          <p:nvPr/>
        </p:nvSpPr>
        <p:spPr>
          <a:xfrm>
            <a:off x="5012855" y="5675220"/>
            <a:ext cx="72008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srgbClr val="FF0000"/>
                </a:solidFill>
              </a:rPr>
              <a:t>1.3 km</a:t>
            </a:r>
            <a:endParaRPr lang="ko-KR" altLang="en-US" sz="1100" kern="0">
              <a:solidFill>
                <a:srgbClr val="FF0000"/>
              </a:solidFill>
            </a:endParaRPr>
          </a:p>
        </p:txBody>
      </p:sp>
      <p:sp>
        <p:nvSpPr>
          <p:cNvPr id="126" name="직사각형 125"/>
          <p:cNvSpPr/>
          <p:nvPr/>
        </p:nvSpPr>
        <p:spPr>
          <a:xfrm>
            <a:off x="5801423" y="607220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26 km</a:t>
            </a:r>
            <a:endParaRPr lang="ko-KR" altLang="en-US" sz="1100" kern="0">
              <a:solidFill>
                <a:prstClr val="black"/>
              </a:solidFill>
            </a:endParaRPr>
          </a:p>
        </p:txBody>
      </p:sp>
      <p:sp>
        <p:nvSpPr>
          <p:cNvPr id="127" name="직사각형 126"/>
          <p:cNvSpPr/>
          <p:nvPr/>
        </p:nvSpPr>
        <p:spPr>
          <a:xfrm>
            <a:off x="7378399" y="6072208"/>
            <a:ext cx="720000" cy="342000"/>
          </a:xfrm>
          <a:prstGeom prst="rect">
            <a:avLst/>
          </a:prstGeom>
          <a:solidFill>
            <a:schemeClr val="bg1">
              <a:lumMod val="85000"/>
            </a:schemeClr>
          </a:solid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7.9 km</a:t>
            </a:r>
            <a:endParaRPr lang="ko-KR" altLang="en-US" sz="1100" kern="0">
              <a:solidFill>
                <a:prstClr val="black"/>
              </a:solidFill>
            </a:endParaRPr>
          </a:p>
        </p:txBody>
      </p:sp>
      <p:sp>
        <p:nvSpPr>
          <p:cNvPr id="128" name="직사각형 127"/>
          <p:cNvSpPr/>
          <p:nvPr/>
        </p:nvSpPr>
        <p:spPr>
          <a:xfrm>
            <a:off x="4229962" y="6072208"/>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31 km</a:t>
            </a:r>
            <a:endParaRPr lang="ko-KR" altLang="en-US" sz="1100" kern="0">
              <a:solidFill>
                <a:prstClr val="black"/>
              </a:solidFill>
            </a:endParaRPr>
          </a:p>
        </p:txBody>
      </p:sp>
      <p:sp>
        <p:nvSpPr>
          <p:cNvPr id="129" name="직사각형 128"/>
          <p:cNvSpPr/>
          <p:nvPr/>
        </p:nvSpPr>
        <p:spPr>
          <a:xfrm>
            <a:off x="6589831" y="607220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31 km</a:t>
            </a:r>
            <a:endParaRPr lang="ko-KR" altLang="en-US" sz="1100" kern="0">
              <a:solidFill>
                <a:prstClr val="black"/>
              </a:solidFill>
            </a:endParaRPr>
          </a:p>
        </p:txBody>
      </p:sp>
      <p:sp>
        <p:nvSpPr>
          <p:cNvPr id="130" name="직사각형 129"/>
          <p:cNvSpPr/>
          <p:nvPr/>
        </p:nvSpPr>
        <p:spPr>
          <a:xfrm>
            <a:off x="8166885" y="6072208"/>
            <a:ext cx="72000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13 km</a:t>
            </a:r>
            <a:endParaRPr lang="ko-KR" altLang="en-US" sz="1100" kern="0">
              <a:solidFill>
                <a:prstClr val="black"/>
              </a:solidFill>
            </a:endParaRPr>
          </a:p>
        </p:txBody>
      </p:sp>
      <p:sp>
        <p:nvSpPr>
          <p:cNvPr id="131" name="직사각형 130"/>
          <p:cNvSpPr/>
          <p:nvPr/>
        </p:nvSpPr>
        <p:spPr>
          <a:xfrm>
            <a:off x="5012855" y="6072208"/>
            <a:ext cx="720080" cy="342000"/>
          </a:xfrm>
          <a:prstGeom prst="rect">
            <a:avLst/>
          </a:prstGeom>
          <a:noFill/>
          <a:ln w="19050" cap="flat" cmpd="sng" algn="ctr">
            <a:solidFill>
              <a:sysClr val="window" lastClr="FFFFFF">
                <a:lumMod val="50000"/>
              </a:sysClr>
            </a:solidFill>
            <a:prstDash val="solid"/>
            <a:tailEnd type="arrow" w="lg" len="med"/>
          </a:ln>
        </p:spPr>
        <p:txBody>
          <a:bodyPr lIns="36000" rIns="3600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a:solidFill>
                  <a:prstClr val="black"/>
                </a:solidFill>
              </a:rPr>
              <a:t>27 km</a:t>
            </a:r>
            <a:endParaRPr lang="ko-KR" altLang="en-US" sz="1100" kern="0">
              <a:solidFill>
                <a:prstClr val="black"/>
              </a:solidFill>
            </a:endParaRPr>
          </a:p>
        </p:txBody>
      </p:sp>
      <p:sp>
        <p:nvSpPr>
          <p:cNvPr id="95" name="직사각형 94"/>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개 전통시장 업종은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42%, </a:t>
            </a:r>
            <a:r>
              <a:rPr lang="ko-KR" altLang="en-US" sz="1600" spc="100">
                <a:ln>
                  <a:solidFill>
                    <a:prstClr val="black">
                      <a:alpha val="20000"/>
                    </a:prstClr>
                  </a:solidFill>
                </a:ln>
                <a:solidFill>
                  <a:srgbClr val="000000"/>
                </a:solidFill>
                <a:latin typeface="NOVA Bold"/>
                <a:ea typeface="NOVA Bold"/>
                <a:cs typeface="Arial" pitchFamily="34" charset="0"/>
              </a:rPr>
              <a:t>일반음식 </a:t>
            </a:r>
            <a:r>
              <a:rPr lang="en-US" altLang="ko-KR" sz="1600" spc="100">
                <a:ln>
                  <a:solidFill>
                    <a:prstClr val="black">
                      <a:alpha val="20000"/>
                    </a:prstClr>
                  </a:solidFill>
                </a:ln>
                <a:solidFill>
                  <a:srgbClr val="000000"/>
                </a:solidFill>
                <a:latin typeface="NOVA Bold"/>
                <a:ea typeface="NOVA Bold"/>
                <a:cs typeface="Arial" pitchFamily="34" charset="0"/>
              </a:rPr>
              <a:t>16%, </a:t>
            </a:r>
            <a:r>
              <a:rPr lang="ko-KR" altLang="en-US" sz="1600" spc="100">
                <a:ln>
                  <a:solidFill>
                    <a:prstClr val="black">
                      <a:alpha val="20000"/>
                    </a:prstClr>
                  </a:solidFill>
                </a:ln>
                <a:solidFill>
                  <a:srgbClr val="000000"/>
                </a:solidFill>
                <a:latin typeface="NOVA Bold"/>
                <a:ea typeface="NOVA Bold"/>
                <a:cs typeface="Arial" pitchFamily="34" charset="0"/>
              </a:rPr>
              <a:t>의류 </a:t>
            </a:r>
            <a:r>
              <a:rPr lang="en-US" altLang="ko-KR" sz="1600" spc="100">
                <a:ln>
                  <a:solidFill>
                    <a:prstClr val="black">
                      <a:alpha val="20000"/>
                    </a:prstClr>
                  </a:solidFill>
                </a:ln>
                <a:solidFill>
                  <a:srgbClr val="000000"/>
                </a:solidFill>
                <a:latin typeface="NOVA Bold"/>
                <a:ea typeface="NOVA Bold"/>
                <a:cs typeface="Arial" pitchFamily="34" charset="0"/>
              </a:rPr>
              <a:t>10%, </a:t>
            </a:r>
            <a:r>
              <a:rPr lang="ko-KR" altLang="en-US" sz="1600" spc="100">
                <a:ln>
                  <a:solidFill>
                    <a:prstClr val="black">
                      <a:alpha val="20000"/>
                    </a:prstClr>
                  </a:solidFill>
                </a:ln>
                <a:solidFill>
                  <a:srgbClr val="000000"/>
                </a:solidFill>
                <a:latin typeface="NOVA Bold"/>
                <a:ea typeface="NOVA Bold"/>
                <a:cs typeface="Arial" pitchFamily="34" charset="0"/>
              </a:rPr>
              <a:t>보건위생 </a:t>
            </a:r>
            <a:r>
              <a:rPr lang="en-US" altLang="ko-KR" sz="1600" spc="100">
                <a:ln>
                  <a:solidFill>
                    <a:prstClr val="black">
                      <a:alpha val="20000"/>
                    </a:prstClr>
                  </a:solidFill>
                </a:ln>
                <a:solidFill>
                  <a:srgbClr val="000000"/>
                </a:solidFill>
                <a:latin typeface="NOVA Bold"/>
                <a:ea typeface="NOVA Bold"/>
                <a:cs typeface="Arial" pitchFamily="34" charset="0"/>
              </a:rPr>
              <a:t>5%, </a:t>
            </a:r>
            <a:r>
              <a:rPr lang="ko-KR" altLang="en-US" sz="1600" spc="100">
                <a:ln>
                  <a:solidFill>
                    <a:prstClr val="black">
                      <a:alpha val="20000"/>
                    </a:prstClr>
                  </a:solidFill>
                </a:ln>
                <a:solidFill>
                  <a:srgbClr val="000000"/>
                </a:solidFill>
                <a:latin typeface="NOVA Bold"/>
                <a:ea typeface="NOVA Bold"/>
                <a:cs typeface="Arial" pitchFamily="34" charset="0"/>
              </a:rPr>
              <a:t>유통업영리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신변잡화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로 구성되며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각 </a:t>
            </a:r>
            <a:r>
              <a:rPr lang="ko-KR" altLang="en-US" sz="1600" spc="100">
                <a:ln>
                  <a:solidFill>
                    <a:prstClr val="black">
                      <a:alpha val="20000"/>
                    </a:prstClr>
                  </a:solidFill>
                </a:ln>
                <a:solidFill>
                  <a:srgbClr val="000000"/>
                </a:solidFill>
                <a:latin typeface="NOVA Bold"/>
                <a:ea typeface="NOVA Bold"/>
                <a:cs typeface="Arial" pitchFamily="34" charset="0"/>
              </a:rPr>
              <a:t>시장별</a:t>
            </a:r>
            <a:r>
              <a:rPr lang="ko-KR" altLang="en-US" sz="1600" spc="100">
                <a:ln>
                  <a:solidFill>
                    <a:prstClr val="black">
                      <a:alpha val="20000"/>
                    </a:prstClr>
                  </a:solidFill>
                </a:ln>
                <a:solidFill>
                  <a:srgbClr val="000000"/>
                </a:solidFill>
                <a:latin typeface="NOVA Bold"/>
                <a:ea typeface="NOVA Bold"/>
                <a:cs typeface="Arial" pitchFamily="34" charset="0"/>
              </a:rPr>
              <a:t> 평균적으로 인근 </a:t>
            </a:r>
            <a:r>
              <a:rPr lang="ko-KR" altLang="en-US" sz="1600" spc="100">
                <a:ln>
                  <a:solidFill>
                    <a:prstClr val="black">
                      <a:alpha val="20000"/>
                    </a:prstClr>
                  </a:solidFill>
                </a:ln>
                <a:solidFill>
                  <a:srgbClr val="000000"/>
                </a:solidFill>
                <a:latin typeface="NOVA Bold"/>
                <a:ea typeface="NOVA Bold"/>
                <a:cs typeface="Arial" pitchFamily="34" charset="0"/>
              </a:rPr>
              <a:t>대형마트</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2.6</a:t>
            </a:r>
            <a:r>
              <a:rPr lang="ko-KR" altLang="en-US" sz="1600" spc="100">
                <a:ln>
                  <a:solidFill>
                    <a:prstClr val="black">
                      <a:alpha val="20000"/>
                    </a:prstClr>
                  </a:solidFill>
                </a:ln>
                <a:solidFill>
                  <a:srgbClr val="000000"/>
                </a:solidFill>
                <a:latin typeface="NOVA Bold"/>
                <a:ea typeface="NOVA Bold"/>
                <a:cs typeface="Arial" pitchFamily="34" charset="0"/>
              </a:rPr>
              <a:t>개와 경쟁하고 있음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4205593563"/>
      </p:ext>
    </p:extLst>
  </p:cSld>
  <p:clrMapOvr>
    <a:masterClrMapping/>
  </p:clrMapOvr>
  <p:transition/>
  <p:timing/>
</p:sld>
</file>

<file path=ppt/slides/slide7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내국인</a:t>
            </a:r>
            <a:r>
              <a:rPr lang="en-US" altLang="ko-KR" smtClean="0"/>
              <a:t>/</a:t>
            </a:r>
            <a:r>
              <a:rPr lang="ko-KR" altLang="en-US" smtClean="0"/>
              <a:t>중국인 소비 현황</a:t>
            </a:r>
            <a:endParaRPr lang="ko-KR" altLang="en-US"/>
          </a:p>
        </p:txBody>
      </p:sp>
      <p:sp>
        <p:nvSpPr>
          <p:cNvPr id="93" name="직사각형 92"/>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소비 증가세는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전후로 안정적이며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중국인 소비가 비교적 가파르게 증가함</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6~7</a:t>
            </a:r>
            <a:r>
              <a:rPr lang="ko-KR" altLang="en-US" sz="1600" spc="100">
                <a:ln>
                  <a:solidFill>
                    <a:prstClr val="black">
                      <a:alpha val="20000"/>
                    </a:prstClr>
                  </a:solidFill>
                </a:ln>
                <a:solidFill>
                  <a:srgbClr val="000000"/>
                </a:solidFill>
                <a:latin typeface="NOVA Bold"/>
                <a:ea typeface="NOVA Bold"/>
                <a:cs typeface="Arial" pitchFamily="34" charset="0"/>
              </a:rPr>
              <a:t>월의 중국인 소비증가율은 작년 메르스 여파에 대한 기저효과로 판단됨</a:t>
            </a:r>
          </a:p>
        </p:txBody>
      </p:sp>
      <p:sp>
        <p:nvSpPr>
          <p:cNvPr id="95"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96" name="모서리가 둥근 직사각형 9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97" name="직사각형 96"/>
          <p:cNvSpPr/>
          <p:nvPr/>
        </p:nvSpPr>
        <p:spPr>
          <a:xfrm>
            <a:off x="295908" y="2096852"/>
            <a:ext cx="8344544"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내국인</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중국인의 월별 소비 추이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전년 동월 대비</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p>
        </p:txBody>
      </p:sp>
      <p:sp>
        <p:nvSpPr>
          <p:cNvPr id="98" name="모서리가 둥근 직사각형 97"/>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직사각형 10"/>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6740"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204" y="2706695"/>
            <a:ext cx="8027232" cy="3566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439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4~50</a:t>
            </a:r>
            <a:r>
              <a:rPr lang="ko-KR" altLang="en-US" sz="1600" spc="100">
                <a:ln>
                  <a:solidFill>
                    <a:prstClr val="black">
                      <a:alpha val="20000"/>
                    </a:prstClr>
                  </a:solidFill>
                </a:ln>
                <a:solidFill>
                  <a:srgbClr val="000000"/>
                </a:solidFill>
                <a:latin typeface="NOVA Bold"/>
                <a:ea typeface="NOVA Bold"/>
                <a:cs typeface="Arial" pitchFamily="34" charset="0"/>
              </a:rPr>
              <a:t>대 남성과 </a:t>
            </a:r>
            <a:r>
              <a:rPr lang="en-US" altLang="ko-KR" sz="1600" spc="100">
                <a:ln>
                  <a:solidFill>
                    <a:prstClr val="black">
                      <a:alpha val="20000"/>
                    </a:prstClr>
                  </a:solidFill>
                </a:ln>
                <a:solidFill>
                  <a:srgbClr val="000000"/>
                </a:solidFill>
                <a:latin typeface="NOVA Bold"/>
                <a:ea typeface="NOVA Bold"/>
                <a:cs typeface="Arial" pitchFamily="34" charset="0"/>
              </a:rPr>
              <a:t>40</a:t>
            </a:r>
            <a:r>
              <a:rPr lang="ko-KR" altLang="en-US" sz="1600" spc="100">
                <a:ln>
                  <a:solidFill>
                    <a:prstClr val="black">
                      <a:alpha val="20000"/>
                    </a:prstClr>
                  </a:solidFill>
                </a:ln>
                <a:solidFill>
                  <a:srgbClr val="000000"/>
                </a:solidFill>
                <a:latin typeface="NOVA Bold"/>
                <a:ea typeface="NOVA Bold"/>
                <a:cs typeface="Arial" pitchFamily="34" charset="0"/>
              </a:rPr>
              <a:t>대 여성의 소비 금액 비중이 높으며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소비가 빠르게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전반적으로 남성 고객 비율이 높지만</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20</a:t>
            </a:r>
            <a:r>
              <a:rPr lang="ko-KR" altLang="en-US" sz="1600" spc="100">
                <a:ln>
                  <a:solidFill>
                    <a:prstClr val="black">
                      <a:alpha val="20000"/>
                    </a:prstClr>
                  </a:solidFill>
                </a:ln>
                <a:solidFill>
                  <a:srgbClr val="000000"/>
                </a:solidFill>
                <a:ea typeface="NOVA Bold"/>
                <a:cs typeface="Arial" pitchFamily="34" charset="0"/>
              </a:rPr>
              <a:t>대의 경우 여성 고객의 비중이 오히려 더 높음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이용고객</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0" name="직사각형 19"/>
          <p:cNvSpPr/>
          <p:nvPr/>
        </p:nvSpPr>
        <p:spPr>
          <a:xfrm>
            <a:off x="450558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44388"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44" y="2672916"/>
            <a:ext cx="3805702" cy="3204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80012" y="2672916"/>
            <a:ext cx="3861824" cy="326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50137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전반적인 이용 금액은 하락세이나 </a:t>
            </a:r>
            <a:r>
              <a:rPr lang="en-US" altLang="ko-KR" sz="1600" spc="100">
                <a:ln>
                  <a:solidFill>
                    <a:prstClr val="black">
                      <a:alpha val="20000"/>
                    </a:prstClr>
                  </a:solidFill>
                </a:ln>
                <a:solidFill>
                  <a:srgbClr val="000000"/>
                </a:solidFill>
                <a:latin typeface="NOVA Bold"/>
                <a:ea typeface="NOVA Bold"/>
                <a:cs typeface="Arial" pitchFamily="34" charset="0"/>
              </a:rPr>
              <a:t>2-30</a:t>
            </a:r>
            <a:r>
              <a:rPr lang="ko-KR" altLang="en-US" sz="1600" spc="100">
                <a:ln>
                  <a:solidFill>
                    <a:prstClr val="black">
                      <a:alpha val="20000"/>
                    </a:prstClr>
                  </a:solidFill>
                </a:ln>
                <a:solidFill>
                  <a:srgbClr val="000000"/>
                </a:solidFill>
                <a:latin typeface="NOVA Bold"/>
                <a:ea typeface="NOVA Bold"/>
                <a:cs typeface="Arial" pitchFamily="34" charset="0"/>
              </a:rPr>
              <a:t>대 여성의 건당</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이용 금액은 오히려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연령별 소비 금액 편차는 점차 줄어드는 추세이며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여성 고객의 연령별 소비 편차가 작은 편</a:t>
            </a: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20486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고객 성</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3866300079"/>
              </p:ext>
            </p:extLst>
          </p:nvPr>
        </p:nvGraphicFramePr>
        <p:xfrm>
          <a:off x="467515" y="2744926"/>
          <a:ext cx="8064924" cy="3420378"/>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3106">
                <a:tc rowSpan="2">
                  <a:txBody>
                    <a:bodyPr/>
                    <a:lstStyle/>
                    <a:p>
                      <a:pPr algn="ctr" latinLnBrk="1"/>
                      <a:r>
                        <a:rPr lang="ko-KR" altLang="en-US" sz="1100" smtClean="0">
                          <a:solidFill>
                            <a:schemeClr val="tx1">
                              <a:lumMod val="75000"/>
                              <a:lumOff val="25000"/>
                            </a:schemeClr>
                          </a:solidFill>
                          <a:latin typeface="+mn-ea"/>
                          <a:ea typeface="+mn-ea"/>
                        </a:rPr>
                        <a:t>구분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100" smtClean="0">
                          <a:solidFill>
                            <a:schemeClr val="tx1">
                              <a:lumMod val="75000"/>
                              <a:lumOff val="25000"/>
                            </a:schemeClr>
                          </a:solidFill>
                          <a:latin typeface="+mn-ea"/>
                          <a:ea typeface="+mn-ea"/>
                        </a:rPr>
                        <a:t>건당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인당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3106">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3106">
                <a:tc>
                  <a:txBody>
                    <a:bodyPr/>
                    <a:lstStyle/>
                    <a:p>
                      <a:pPr algn="ctr" latinLnBrk="1"/>
                      <a:r>
                        <a:rPr lang="en-US" altLang="ko-KR" sz="1100" smtClean="0">
                          <a:solidFill>
                            <a:schemeClr val="tx1">
                              <a:lumMod val="85000"/>
                              <a:lumOff val="15000"/>
                            </a:schemeClr>
                          </a:solidFill>
                          <a:latin typeface="+mn-ea"/>
                          <a:ea typeface="+mn-ea"/>
                        </a:rPr>
                        <a:t>20</a:t>
                      </a:r>
                      <a:r>
                        <a:rPr lang="ko-KR" altLang="en-US" sz="1100" smtClean="0">
                          <a:solidFill>
                            <a:schemeClr val="tx1">
                              <a:lumMod val="85000"/>
                              <a:lumOff val="15000"/>
                            </a:schemeClr>
                          </a:solidFill>
                          <a:latin typeface="+mn-ea"/>
                          <a:ea typeface="+mn-ea"/>
                        </a:rPr>
                        <a:t>대 남성</a:t>
                      </a:r>
                      <a:endParaRPr lang="ko-KR" altLang="en-US" sz="1100">
                        <a:solidFill>
                          <a:schemeClr val="tx1">
                            <a:lumMod val="85000"/>
                            <a:lumOff val="1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20,904 </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21,301 </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1.9</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367,321</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357,580</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-2.7</a:t>
                      </a:r>
                      <a:endParaRPr lang="en-US" altLang="ko-KR" sz="1100" kern="1200">
                        <a:solidFill>
                          <a:schemeClr val="tx1">
                            <a:lumMod val="85000"/>
                            <a:lumOff val="15000"/>
                          </a:schemeClr>
                        </a:solidFill>
                        <a:latin typeface="+mn-ea"/>
                        <a:ea typeface="+mn-ea"/>
                        <a:cs typeface="+mn-cs"/>
                      </a:endParaRPr>
                    </a:p>
                  </a:txBody>
                  <a:tcPr marL="9525" marR="324000" marT="9525" marB="0" anchor="ctr">
                    <a:lnT w="12700" cap="flat" cmpd="sng" algn="ctr">
                      <a:solidFill>
                        <a:schemeClr val="bg1"/>
                      </a:solidFill>
                      <a:prstDash val="solid"/>
                      <a:round/>
                      <a:headEnd type="none" w="med" len="med"/>
                      <a:tailEnd type="none" w="med" len="med"/>
                    </a:lnT>
                    <a:solidFill>
                      <a:srgbClr val="F3F0ED"/>
                    </a:solidFill>
                  </a:tcPr>
                </a:tc>
              </a:tr>
              <a:tr h="263106">
                <a:tc>
                  <a:txBody>
                    <a:bodyPr/>
                    <a:lstStyle/>
                    <a:p>
                      <a:pPr marL="0" algn="ctr" defTabSz="914400" rtl="0" eaLnBrk="1" latinLnBrk="1" hangingPunct="1"/>
                      <a:r>
                        <a:rPr lang="en-US" altLang="ko-KR" sz="1100" kern="1200" smtClean="0">
                          <a:solidFill>
                            <a:schemeClr val="tx1">
                              <a:lumMod val="85000"/>
                              <a:lumOff val="15000"/>
                            </a:schemeClr>
                          </a:solidFill>
                          <a:latin typeface="+mn-ea"/>
                          <a:ea typeface="+mn-ea"/>
                          <a:cs typeface="+mn-cs"/>
                        </a:rPr>
                        <a:t>30</a:t>
                      </a:r>
                      <a:r>
                        <a:rPr lang="ko-KR" altLang="en-US" sz="1100" kern="1200" smtClean="0">
                          <a:solidFill>
                            <a:schemeClr val="tx1">
                              <a:lumMod val="85000"/>
                              <a:lumOff val="15000"/>
                            </a:schemeClr>
                          </a:solidFill>
                          <a:latin typeface="+mn-ea"/>
                          <a:ea typeface="+mn-ea"/>
                          <a:cs typeface="+mn-cs"/>
                        </a:rPr>
                        <a:t>대 남성</a:t>
                      </a:r>
                      <a:endParaRPr lang="ko-KR" altLang="en-US" sz="1100" kern="1200">
                        <a:solidFill>
                          <a:schemeClr val="tx1">
                            <a:lumMod val="85000"/>
                            <a:lumOff val="15000"/>
                          </a:schemeClr>
                        </a:solidFill>
                        <a:latin typeface="+mn-ea"/>
                        <a:ea typeface="+mn-ea"/>
                        <a:cs typeface="+mn-cs"/>
                      </a:endParaRPr>
                    </a:p>
                  </a:txBody>
                  <a:tcPr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34,353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33,261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a:solidFill>
                            <a:schemeClr val="tx1">
                              <a:lumMod val="85000"/>
                              <a:lumOff val="15000"/>
                            </a:schemeClr>
                          </a:solidFill>
                          <a:latin typeface="+mn-ea"/>
                          <a:ea typeface="+mn-ea"/>
                          <a:cs typeface="+mn-cs"/>
                        </a:rPr>
                        <a:t>-</a:t>
                      </a:r>
                      <a:r>
                        <a:rPr lang="en-US" altLang="ko-KR" sz="1100" kern="1200" smtClean="0">
                          <a:solidFill>
                            <a:schemeClr val="tx1">
                              <a:lumMod val="85000"/>
                              <a:lumOff val="15000"/>
                            </a:schemeClr>
                          </a:solidFill>
                          <a:latin typeface="+mn-ea"/>
                          <a:ea typeface="+mn-ea"/>
                          <a:cs typeface="+mn-cs"/>
                        </a:rPr>
                        <a:t>3.2</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555,029</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529,627</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-4.6</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46,444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44,075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a:solidFill>
                            <a:schemeClr val="tx1">
                              <a:lumMod val="85000"/>
                              <a:lumOff val="15000"/>
                            </a:schemeClr>
                          </a:solidFill>
                          <a:latin typeface="+mn-ea"/>
                          <a:ea typeface="+mn-ea"/>
                          <a:cs typeface="+mn-cs"/>
                        </a:rPr>
                        <a:t>-</a:t>
                      </a:r>
                      <a:r>
                        <a:rPr lang="en-US" altLang="ko-KR" sz="1100" kern="1200" smtClean="0">
                          <a:solidFill>
                            <a:schemeClr val="tx1">
                              <a:lumMod val="85000"/>
                              <a:lumOff val="15000"/>
                            </a:schemeClr>
                          </a:solidFill>
                          <a:latin typeface="+mn-ea"/>
                          <a:ea typeface="+mn-ea"/>
                          <a:cs typeface="+mn-cs"/>
                        </a:rPr>
                        <a:t>5.1</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958,259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872,333</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-9.0</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55,380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52,004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a:solidFill>
                            <a:schemeClr val="tx1">
                              <a:lumMod val="85000"/>
                              <a:lumOff val="15000"/>
                            </a:schemeClr>
                          </a:solidFill>
                          <a:latin typeface="+mn-ea"/>
                          <a:ea typeface="+mn-ea"/>
                          <a:cs typeface="+mn-cs"/>
                        </a:rPr>
                        <a:t>-</a:t>
                      </a:r>
                      <a:r>
                        <a:rPr lang="en-US" altLang="ko-KR" sz="1100" kern="1200" smtClean="0">
                          <a:solidFill>
                            <a:schemeClr val="tx1">
                              <a:lumMod val="85000"/>
                              <a:lumOff val="15000"/>
                            </a:schemeClr>
                          </a:solidFill>
                          <a:latin typeface="+mn-ea"/>
                          <a:ea typeface="+mn-ea"/>
                          <a:cs typeface="+mn-cs"/>
                        </a:rPr>
                        <a:t>6.1</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1,037,371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949,025</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-8.5</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60,799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56,860 </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a:solidFill>
                            <a:schemeClr val="tx1">
                              <a:lumMod val="85000"/>
                              <a:lumOff val="15000"/>
                            </a:schemeClr>
                          </a:solidFill>
                          <a:latin typeface="+mn-ea"/>
                          <a:ea typeface="+mn-ea"/>
                          <a:cs typeface="+mn-cs"/>
                        </a:rPr>
                        <a:t>-</a:t>
                      </a:r>
                      <a:r>
                        <a:rPr lang="en-US" altLang="ko-KR" sz="1100" kern="1200" smtClean="0">
                          <a:solidFill>
                            <a:schemeClr val="tx1">
                              <a:lumMod val="85000"/>
                              <a:lumOff val="15000"/>
                            </a:schemeClr>
                          </a:solidFill>
                          <a:latin typeface="+mn-ea"/>
                          <a:ea typeface="+mn-ea"/>
                          <a:cs typeface="+mn-cs"/>
                        </a:rPr>
                        <a:t>6.5</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1,041,257</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956,459</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c>
                  <a:txBody>
                    <a:bodyPr/>
                    <a:lstStyle/>
                    <a:p>
                      <a:pPr marL="0" algn="r" defTabSz="914400" rtl="0" eaLnBrk="1" fontAlgn="ctr" latinLnBrk="1" hangingPunct="1"/>
                      <a:r>
                        <a:rPr lang="en-US" altLang="ko-KR" sz="1100" kern="1200" smtClean="0">
                          <a:solidFill>
                            <a:schemeClr val="tx1">
                              <a:lumMod val="85000"/>
                              <a:lumOff val="15000"/>
                            </a:schemeClr>
                          </a:solidFill>
                          <a:latin typeface="+mn-ea"/>
                          <a:ea typeface="+mn-ea"/>
                          <a:cs typeface="+mn-cs"/>
                        </a:rPr>
                        <a:t>-8.1</a:t>
                      </a:r>
                      <a:endParaRPr lang="en-US" altLang="ko-KR" sz="1100" kern="1200">
                        <a:solidFill>
                          <a:schemeClr val="tx1">
                            <a:lumMod val="85000"/>
                            <a:lumOff val="15000"/>
                          </a:schemeClr>
                        </a:solidFill>
                        <a:latin typeface="+mn-ea"/>
                        <a:ea typeface="+mn-ea"/>
                        <a:cs typeface="+mn-cs"/>
                      </a:endParaRPr>
                    </a:p>
                  </a:txBody>
                  <a:tcPr marL="9525" marR="324000" marT="9525" marB="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20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23,509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24,745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341,473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344,573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0.9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30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37,452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38,309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2.3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524,383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552,737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43,841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42,698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a:solidFill>
                            <a:schemeClr val="tx1">
                              <a:lumMod val="75000"/>
                              <a:lumOff val="25000"/>
                            </a:schemeClr>
                          </a:solidFill>
                          <a:latin typeface="NOVA Medium" pitchFamily="2" charset="-127"/>
                          <a:ea typeface="NOVA Medium" pitchFamily="2" charset="-127"/>
                        </a:rPr>
                        <a:t>-</a:t>
                      </a:r>
                      <a:r>
                        <a:rPr lang="en-US" altLang="ko-KR" sz="1100" b="0" i="0" u="none" strike="noStrike" smtClean="0">
                          <a:solidFill>
                            <a:schemeClr val="tx1">
                              <a:lumMod val="75000"/>
                              <a:lumOff val="25000"/>
                            </a:schemeClr>
                          </a:solidFill>
                          <a:latin typeface="NOVA Medium" pitchFamily="2" charset="-127"/>
                          <a:ea typeface="NOVA Medium" pitchFamily="2" charset="-127"/>
                        </a:rPr>
                        <a:t>2.6</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942,822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872,836</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51,558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49,651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a:solidFill>
                            <a:schemeClr val="tx1">
                              <a:lumMod val="75000"/>
                              <a:lumOff val="25000"/>
                            </a:schemeClr>
                          </a:solidFill>
                          <a:latin typeface="NOVA Medium" pitchFamily="2" charset="-127"/>
                          <a:ea typeface="NOVA Medium" pitchFamily="2" charset="-127"/>
                        </a:rPr>
                        <a:t>-</a:t>
                      </a:r>
                      <a:r>
                        <a:rPr lang="en-US" altLang="ko-KR" sz="1100" b="0" i="0" u="none" strike="noStrike" smtClean="0">
                          <a:solidFill>
                            <a:schemeClr val="tx1">
                              <a:lumMod val="75000"/>
                              <a:lumOff val="25000"/>
                            </a:schemeClr>
                          </a:solidFill>
                          <a:latin typeface="NOVA Medium" pitchFamily="2" charset="-127"/>
                          <a:ea typeface="NOVA Medium" pitchFamily="2" charset="-127"/>
                        </a:rPr>
                        <a:t>3.7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894,788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802,727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-10.3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56,543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54,172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a:solidFill>
                            <a:schemeClr val="tx1">
                              <a:lumMod val="75000"/>
                              <a:lumOff val="25000"/>
                            </a:schemeClr>
                          </a:solidFill>
                          <a:latin typeface="NOVA Medium" pitchFamily="2" charset="-127"/>
                          <a:ea typeface="NOVA Medium" pitchFamily="2" charset="-127"/>
                        </a:rPr>
                        <a:t>-</a:t>
                      </a:r>
                      <a:r>
                        <a:rPr lang="en-US" altLang="ko-KR" sz="1100" b="0" i="0" u="none" strike="noStrike" smtClean="0">
                          <a:solidFill>
                            <a:schemeClr val="tx1">
                              <a:lumMod val="75000"/>
                              <a:lumOff val="25000"/>
                            </a:schemeClr>
                          </a:solidFill>
                          <a:latin typeface="NOVA Medium" pitchFamily="2" charset="-127"/>
                          <a:ea typeface="NOVA Medium" pitchFamily="2" charset="-127"/>
                        </a:rPr>
                        <a:t>4.2</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867,766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782,094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-9.9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9F8F6"/>
                    </a:solidFill>
                  </a:tcPr>
                </a:tc>
              </a:tr>
              <a:tr h="263106">
                <a:tc>
                  <a:txBody>
                    <a:bodyPr/>
                    <a:lstStyle/>
                    <a:p>
                      <a:pPr algn="ctr" latinLnBrk="1"/>
                      <a:r>
                        <a:rPr lang="ko-KR" altLang="en-US" sz="1100" b="1" smtClean="0">
                          <a:solidFill>
                            <a:schemeClr val="tx1">
                              <a:lumMod val="75000"/>
                              <a:lumOff val="25000"/>
                            </a:schemeClr>
                          </a:solidFill>
                          <a:latin typeface="+mn-ea"/>
                          <a:ea typeface="+mn-ea"/>
                        </a:rPr>
                        <a:t>합  계</a:t>
                      </a:r>
                      <a:endParaRPr lang="ko-KR" altLang="en-US" sz="1100" b="1">
                        <a:solidFill>
                          <a:schemeClr val="tx1">
                            <a:lumMod val="75000"/>
                            <a:lumOff val="25000"/>
                          </a:schemeClr>
                        </a:solidFill>
                        <a:latin typeface="+mn-ea"/>
                        <a:ea typeface="+mn-ea"/>
                      </a:endParaRPr>
                    </a:p>
                  </a:txBody>
                  <a:tcPr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42,040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40,085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a:solidFill>
                            <a:schemeClr val="tx1">
                              <a:lumMod val="75000"/>
                              <a:lumOff val="25000"/>
                            </a:schemeClr>
                          </a:solidFill>
                          <a:latin typeface="NOVA Medium" pitchFamily="2" charset="-127"/>
                          <a:ea typeface="NOVA Medium" pitchFamily="2" charset="-127"/>
                        </a:rPr>
                        <a:t>-</a:t>
                      </a:r>
                      <a:r>
                        <a:rPr lang="en-US" altLang="ko-KR" sz="1100" b="0" i="0" u="none" strike="noStrike" smtClean="0">
                          <a:solidFill>
                            <a:schemeClr val="tx1">
                              <a:lumMod val="75000"/>
                              <a:lumOff val="25000"/>
                            </a:schemeClr>
                          </a:solidFill>
                          <a:latin typeface="NOVA Medium" pitchFamily="2" charset="-127"/>
                          <a:ea typeface="NOVA Medium" pitchFamily="2" charset="-127"/>
                        </a:rPr>
                        <a:t>4.7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727,692 </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672,725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c>
                  <a:txBody>
                    <a:bodyPr/>
                    <a:lstStyle/>
                    <a:p>
                      <a:pPr algn="r" fontAlgn="ctr"/>
                      <a:r>
                        <a:rPr lang="en-US" altLang="ko-KR" sz="1100" b="0" i="0" u="none" strike="noStrike" smtClean="0">
                          <a:solidFill>
                            <a:schemeClr val="tx1">
                              <a:lumMod val="75000"/>
                              <a:lumOff val="25000"/>
                            </a:schemeClr>
                          </a:solidFill>
                          <a:latin typeface="NOVA Medium" pitchFamily="2" charset="-127"/>
                          <a:ea typeface="NOVA Medium" pitchFamily="2" charset="-127"/>
                        </a:rPr>
                        <a:t>-7.6</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324000" marT="9525" marB="0" anchor="ctr">
                    <a:solidFill>
                      <a:srgbClr val="F3F0ED"/>
                    </a:solidFill>
                  </a:tcPr>
                </a:tc>
              </a:tr>
            </a:tbl>
          </a:graphicData>
        </a:graphic>
      </p:graphicFrame>
      <p:sp>
        <p:nvSpPr>
          <p:cNvPr id="15" name="모서리가 둥근 직사각형 14"/>
          <p:cNvSpPr/>
          <p:nvPr/>
        </p:nvSpPr>
        <p:spPr>
          <a:xfrm>
            <a:off x="262710" y="2168860"/>
            <a:ext cx="8485754" cy="417646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4561902"/>
            <a:ext cx="421858" cy="324036"/>
          </a:xfrm>
          <a:prstGeom prst="rect">
            <a:avLst/>
          </a:prstGeom>
        </p:spPr>
      </p:pic>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4833156"/>
            <a:ext cx="421858" cy="324036"/>
          </a:xfrm>
          <a:prstGeom prst="rect">
            <a:avLst/>
          </a:prstGeom>
        </p:spPr>
      </p:pic>
    </p:spTree>
    <p:extLst>
      <p:ext uri="{BB962C8B-B14F-4D97-AF65-F5344CB8AC3E}">
        <p14:creationId xmlns:p14="http://schemas.microsoft.com/office/powerpoint/2010/main" val="346835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3910"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3477" y="2595971"/>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540" y="2492896"/>
            <a:ext cx="4143805"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고객 유형별 소비</a:t>
            </a:r>
            <a:r>
              <a:rPr lang="en-US" altLang="ko-KR" smtClean="0"/>
              <a:t>(Type A)</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 지역의 중국인 관광객 소비가 </a:t>
            </a:r>
            <a:r>
              <a:rPr lang="en-US" altLang="ko-KR" sz="1600" spc="100">
                <a:ln>
                  <a:solidFill>
                    <a:prstClr val="black">
                      <a:alpha val="20000"/>
                    </a:prstClr>
                  </a:solidFill>
                </a:ln>
                <a:solidFill>
                  <a:srgbClr val="000000"/>
                </a:solidFill>
                <a:latin typeface="NOVA Bold"/>
                <a:ea typeface="NOVA Bold"/>
                <a:cs typeface="Arial" pitchFamily="34" charset="0"/>
              </a:rPr>
              <a:t>72.5% </a:t>
            </a:r>
            <a:r>
              <a:rPr lang="ko-KR" altLang="en-US" sz="1600" spc="100">
                <a:ln>
                  <a:solidFill>
                    <a:prstClr val="black">
                      <a:alpha val="20000"/>
                    </a:prstClr>
                  </a:solidFill>
                </a:ln>
                <a:solidFill>
                  <a:srgbClr val="000000"/>
                </a:solidFill>
                <a:latin typeface="NOVA Bold"/>
                <a:ea typeface="NOVA Bold"/>
                <a:cs typeface="Arial" pitchFamily="34" charset="0"/>
              </a:rPr>
              <a:t>성장하며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전체 소비 중 </a:t>
            </a:r>
            <a:r>
              <a:rPr lang="en-US" altLang="ko-KR" sz="1600" spc="100">
                <a:ln>
                  <a:solidFill>
                    <a:prstClr val="black">
                      <a:alpha val="20000"/>
                    </a:prstClr>
                  </a:solidFill>
                </a:ln>
                <a:solidFill>
                  <a:srgbClr val="000000"/>
                </a:solidFill>
                <a:latin typeface="NOVA Bold"/>
                <a:ea typeface="NOVA Bold"/>
                <a:cs typeface="Arial" pitchFamily="34" charset="0"/>
              </a:rPr>
              <a:t>10.6%</a:t>
            </a:r>
            <a:r>
              <a:rPr lang="ko-KR" altLang="en-US" sz="1600" spc="100">
                <a:ln>
                  <a:solidFill>
                    <a:prstClr val="black">
                      <a:alpha val="20000"/>
                    </a:prstClr>
                  </a:solidFill>
                </a:ln>
                <a:solidFill>
                  <a:srgbClr val="000000"/>
                </a:solidFill>
                <a:latin typeface="NOVA Bold"/>
                <a:ea typeface="NOVA Bold"/>
                <a:cs typeface="Arial" pitchFamily="34" charset="0"/>
              </a:rPr>
              <a:t>를 차지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외국인 관광객의 소비 비중이 커지면서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제주도민</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법인의 비중은 </a:t>
            </a:r>
            <a:r>
              <a:rPr lang="ko-KR" altLang="en-US" sz="1600" spc="100">
                <a:ln>
                  <a:solidFill>
                    <a:prstClr val="black">
                      <a:alpha val="20000"/>
                    </a:prstClr>
                  </a:solidFill>
                </a:ln>
                <a:solidFill>
                  <a:srgbClr val="000000"/>
                </a:solidFill>
                <a:latin typeface="NOVA Bold"/>
                <a:ea typeface="NOVA Bold"/>
                <a:cs typeface="Arial" pitchFamily="34" charset="0"/>
              </a:rPr>
              <a:t>상대적으로 </a:t>
            </a:r>
            <a:r>
              <a:rPr lang="ko-KR" altLang="en-US" sz="1600" spc="100">
                <a:ln>
                  <a:solidFill>
                    <a:prstClr val="black">
                      <a:alpha val="20000"/>
                    </a:prstClr>
                  </a:solidFill>
                </a:ln>
                <a:solidFill>
                  <a:srgbClr val="000000"/>
                </a:solidFill>
                <a:latin typeface="NOVA Bold"/>
                <a:ea typeface="NOVA Bold"/>
                <a:cs typeface="Arial" pitchFamily="34" charset="0"/>
              </a:rPr>
              <a:t>작아짐</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cxnSp>
        <p:nvCxnSpPr>
          <p:cNvPr id="39" name="직선 연결선 38"/>
          <p:cNvCxnSpPr/>
          <p:nvPr/>
        </p:nvCxnSpPr>
        <p:spPr>
          <a:xfrm flipH="1">
            <a:off x="4752020"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503520"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32040"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 name="TextBox 2"/>
          <p:cNvSpPr txBox="1"/>
          <p:nvPr/>
        </p:nvSpPr>
        <p:spPr>
          <a:xfrm>
            <a:off x="6753446" y="286435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5" name="TextBox 14"/>
          <p:cNvSpPr txBox="1"/>
          <p:nvPr/>
        </p:nvSpPr>
        <p:spPr>
          <a:xfrm>
            <a:off x="6630380" y="3271003"/>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215" y="4481582"/>
            <a:ext cx="368255" cy="282863"/>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703051"/>
            <a:ext cx="540060" cy="414829"/>
          </a:xfrm>
          <a:prstGeom prst="rect">
            <a:avLst/>
          </a:prstGeom>
        </p:spPr>
      </p:pic>
      <p:sp>
        <p:nvSpPr>
          <p:cNvPr id="28" name="직사각형 27"/>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a:t>
            </a:r>
            <a:r>
              <a:rPr lang="ko-KR" altLang="en-US" sz="1050" spc="100">
                <a:ln>
                  <a:solidFill>
                    <a:prstClr val="black">
                      <a:alpha val="20000"/>
                    </a:prstClr>
                  </a:solidFill>
                </a:ln>
                <a:solidFill>
                  <a:srgbClr val="000000">
                    <a:lumMod val="75000"/>
                    <a:lumOff val="25000"/>
                  </a:srgbClr>
                </a:solidFill>
                <a:cs typeface="Arial" pitchFamily="34" charset="0"/>
              </a:rPr>
              <a:t>카드소비</a:t>
            </a:r>
            <a:r>
              <a:rPr lang="ko-KR" altLang="en-US" sz="1050" spc="100">
                <a:ln>
                  <a:solidFill>
                    <a:prstClr val="black">
                      <a:alpha val="20000"/>
                    </a:prstClr>
                  </a:solidFill>
                </a:ln>
                <a:solidFill>
                  <a:srgbClr val="000000">
                    <a:lumMod val="75000"/>
                    <a:lumOff val="25000"/>
                  </a:srgbClr>
                </a:solidFill>
                <a:cs typeface="Arial" pitchFamily="34" charset="0"/>
              </a:rPr>
              <a:t> 데이터를 이용한 </a:t>
            </a:r>
            <a:r>
              <a:rPr lang="ko-KR" altLang="en-US" sz="1050" spc="100">
                <a:ln>
                  <a:solidFill>
                    <a:prstClr val="black">
                      <a:alpha val="20000"/>
                    </a:prstClr>
                  </a:solidFill>
                </a:ln>
                <a:solidFill>
                  <a:srgbClr val="000000">
                    <a:lumMod val="75000"/>
                    <a:lumOff val="25000"/>
                  </a:srgbClr>
                </a:solidFill>
                <a:cs typeface="Arial" pitchFamily="34" charset="0"/>
              </a:rPr>
              <a:t>추정매출값</a:t>
            </a:r>
            <a:r>
              <a:rPr lang="ko-KR" altLang="en-US" sz="1050" spc="100">
                <a:ln>
                  <a:solidFill>
                    <a:prstClr val="black">
                      <a:alpha val="20000"/>
                    </a:prstClr>
                  </a:solidFill>
                </a:ln>
                <a:solidFill>
                  <a:srgbClr val="000000">
                    <a:lumMod val="75000"/>
                    <a:lumOff val="25000"/>
                  </a:srgbClr>
                </a:solidFill>
                <a:cs typeface="Arial" pitchFamily="34" charset="0"/>
              </a:rPr>
              <a:t>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Tree>
    <p:extLst>
      <p:ext uri="{BB962C8B-B14F-4D97-AF65-F5344CB8AC3E}">
        <p14:creationId xmlns:p14="http://schemas.microsoft.com/office/powerpoint/2010/main" val="1393080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49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60032" y="2523963"/>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536" y="2476983"/>
            <a:ext cx="4161416" cy="376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고객 유형별 소비</a:t>
            </a:r>
            <a:r>
              <a:rPr lang="en-US" altLang="ko-KR" smtClean="0"/>
              <a:t>(Type B)</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북부 지역의 중국인 관광객 소비가 </a:t>
            </a:r>
            <a:r>
              <a:rPr lang="en-US" altLang="ko-KR" sz="1600" spc="100">
                <a:ln>
                  <a:solidFill>
                    <a:prstClr val="black">
                      <a:alpha val="20000"/>
                    </a:prstClr>
                  </a:solidFill>
                </a:ln>
                <a:solidFill>
                  <a:srgbClr val="000000"/>
                </a:solidFill>
                <a:latin typeface="NOVA Bold"/>
                <a:ea typeface="NOVA Bold"/>
                <a:cs typeface="Arial" pitchFamily="34" charset="0"/>
              </a:rPr>
              <a:t>84.7% </a:t>
            </a:r>
            <a:r>
              <a:rPr lang="ko-KR" altLang="en-US" sz="1600" spc="100">
                <a:ln>
                  <a:solidFill>
                    <a:prstClr val="black">
                      <a:alpha val="20000"/>
                    </a:prstClr>
                  </a:solidFill>
                </a:ln>
                <a:solidFill>
                  <a:srgbClr val="000000"/>
                </a:solidFill>
                <a:latin typeface="NOVA Bold"/>
                <a:ea typeface="NOVA Bold"/>
                <a:cs typeface="Arial" pitchFamily="34" charset="0"/>
              </a:rPr>
              <a:t>성장하며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전체 소비 중 </a:t>
            </a:r>
            <a:r>
              <a:rPr lang="en-US" altLang="ko-KR" sz="1600" spc="100">
                <a:ln>
                  <a:solidFill>
                    <a:prstClr val="black">
                      <a:alpha val="20000"/>
                    </a:prstClr>
                  </a:solidFill>
                </a:ln>
                <a:solidFill>
                  <a:srgbClr val="000000"/>
                </a:solidFill>
                <a:latin typeface="NOVA Bold"/>
                <a:ea typeface="NOVA Bold"/>
                <a:cs typeface="Arial" pitchFamily="34" charset="0"/>
              </a:rPr>
              <a:t>10.9%</a:t>
            </a:r>
            <a:r>
              <a:rPr lang="ko-KR" altLang="en-US" sz="1600" spc="100">
                <a:ln>
                  <a:solidFill>
                    <a:prstClr val="black">
                      <a:alpha val="20000"/>
                    </a:prstClr>
                  </a:solidFill>
                </a:ln>
                <a:solidFill>
                  <a:srgbClr val="000000"/>
                </a:solidFill>
                <a:latin typeface="NOVA Bold"/>
                <a:ea typeface="NOVA Bold"/>
                <a:cs typeface="Arial" pitchFamily="34" charset="0"/>
              </a:rPr>
              <a:t>를 차지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외국인 관광객의 소비 비중이 커지면서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제주도민</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법인의 비중은 </a:t>
            </a:r>
            <a:r>
              <a:rPr lang="ko-KR" altLang="en-US" sz="1600" spc="100">
                <a:ln>
                  <a:solidFill>
                    <a:prstClr val="black">
                      <a:alpha val="20000"/>
                    </a:prstClr>
                  </a:solidFill>
                </a:ln>
                <a:solidFill>
                  <a:srgbClr val="000000"/>
                </a:solidFill>
                <a:latin typeface="NOVA Bold"/>
                <a:ea typeface="NOVA Bold"/>
                <a:cs typeface="Arial" pitchFamily="34" charset="0"/>
              </a:rPr>
              <a:t>상대적으로 </a:t>
            </a:r>
            <a:r>
              <a:rPr lang="ko-KR" altLang="en-US" sz="1600" spc="100">
                <a:ln>
                  <a:solidFill>
                    <a:prstClr val="black">
                      <a:alpha val="20000"/>
                    </a:prstClr>
                  </a:solidFill>
                </a:ln>
                <a:solidFill>
                  <a:srgbClr val="000000"/>
                </a:solidFill>
                <a:latin typeface="NOVA Bold"/>
                <a:ea typeface="NOVA Bold"/>
                <a:cs typeface="Arial" pitchFamily="34" charset="0"/>
              </a:rPr>
              <a:t>작아짐</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cxnSp>
        <p:nvCxnSpPr>
          <p:cNvPr id="39" name="직선 연결선 38"/>
          <p:cNvCxnSpPr/>
          <p:nvPr/>
        </p:nvCxnSpPr>
        <p:spPr>
          <a:xfrm flipH="1">
            <a:off x="4752020"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503520"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32040"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북부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3" name="TextBox 2"/>
          <p:cNvSpPr txBox="1"/>
          <p:nvPr/>
        </p:nvSpPr>
        <p:spPr>
          <a:xfrm>
            <a:off x="6696236" y="2780928"/>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5" name="TextBox 14"/>
          <p:cNvSpPr txBox="1"/>
          <p:nvPr/>
        </p:nvSpPr>
        <p:spPr>
          <a:xfrm>
            <a:off x="6588224"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533" y="4312166"/>
            <a:ext cx="368255" cy="282863"/>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278" y="3645024"/>
            <a:ext cx="540060" cy="414829"/>
          </a:xfrm>
          <a:prstGeom prst="rect">
            <a:avLst/>
          </a:prstGeom>
        </p:spPr>
      </p:pic>
      <p:sp>
        <p:nvSpPr>
          <p:cNvPr id="28" name="직사각형 27"/>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a:t>
            </a:r>
            <a:r>
              <a:rPr lang="ko-KR" altLang="en-US" sz="1050" spc="100">
                <a:ln>
                  <a:solidFill>
                    <a:prstClr val="black">
                      <a:alpha val="20000"/>
                    </a:prstClr>
                  </a:solidFill>
                </a:ln>
                <a:solidFill>
                  <a:srgbClr val="000000">
                    <a:lumMod val="75000"/>
                    <a:lumOff val="25000"/>
                  </a:srgbClr>
                </a:solidFill>
                <a:cs typeface="Arial" pitchFamily="34" charset="0"/>
              </a:rPr>
              <a:t>카드소비</a:t>
            </a:r>
            <a:r>
              <a:rPr lang="ko-KR" altLang="en-US" sz="1050" spc="100">
                <a:ln>
                  <a:solidFill>
                    <a:prstClr val="black">
                      <a:alpha val="20000"/>
                    </a:prstClr>
                  </a:solidFill>
                </a:ln>
                <a:solidFill>
                  <a:srgbClr val="000000">
                    <a:lumMod val="75000"/>
                    <a:lumOff val="25000"/>
                  </a:srgbClr>
                </a:solidFill>
                <a:cs typeface="Arial" pitchFamily="34" charset="0"/>
              </a:rPr>
              <a:t> 데이터를 이용한 </a:t>
            </a:r>
            <a:r>
              <a:rPr lang="ko-KR" altLang="en-US" sz="1050" spc="100">
                <a:ln>
                  <a:solidFill>
                    <a:prstClr val="black">
                      <a:alpha val="20000"/>
                    </a:prstClr>
                  </a:solidFill>
                </a:ln>
                <a:solidFill>
                  <a:srgbClr val="000000">
                    <a:lumMod val="75000"/>
                    <a:lumOff val="25000"/>
                  </a:srgbClr>
                </a:solidFill>
                <a:cs typeface="Arial" pitchFamily="34" charset="0"/>
              </a:rPr>
              <a:t>추정매출값</a:t>
            </a:r>
            <a:r>
              <a:rPr lang="ko-KR" altLang="en-US" sz="1050" spc="100">
                <a:ln>
                  <a:solidFill>
                    <a:prstClr val="black">
                      <a:alpha val="20000"/>
                    </a:prstClr>
                  </a:solidFill>
                </a:ln>
                <a:solidFill>
                  <a:srgbClr val="000000">
                    <a:lumMod val="75000"/>
                    <a:lumOff val="25000"/>
                  </a:srgbClr>
                </a:solidFill>
                <a:cs typeface="Arial" pitchFamily="34" charset="0"/>
              </a:rPr>
              <a:t>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Tree>
    <p:extLst>
      <p:ext uri="{BB962C8B-B14F-4D97-AF65-F5344CB8AC3E}">
        <p14:creationId xmlns:p14="http://schemas.microsoft.com/office/powerpoint/2010/main" val="2700326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083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80012" y="2551808"/>
            <a:ext cx="3889847" cy="3289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8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7524" y="2515804"/>
            <a:ext cx="4118346" cy="3289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 시간대</a:t>
            </a:r>
            <a:r>
              <a:rPr lang="en-US" altLang="ko-KR" sz="1600" spc="100">
                <a:ln>
                  <a:solidFill>
                    <a:prstClr val="black">
                      <a:alpha val="20000"/>
                    </a:prstClr>
                  </a:solidFill>
                </a:ln>
                <a:solidFill>
                  <a:srgbClr val="000000"/>
                </a:solidFill>
                <a:latin typeface="NOVA Bold"/>
                <a:ea typeface="NOVA Bold"/>
                <a:cs typeface="Arial" pitchFamily="34" charset="0"/>
              </a:rPr>
              <a:t>(14~18</a:t>
            </a:r>
            <a:r>
              <a:rPr lang="ko-KR" altLang="en-US" sz="1600" spc="100">
                <a:ln>
                  <a:solidFill>
                    <a:prstClr val="black">
                      <a:alpha val="20000"/>
                    </a:prstClr>
                  </a:solidFill>
                </a:ln>
                <a:solidFill>
                  <a:srgbClr val="000000"/>
                </a:solidFill>
                <a:latin typeface="NOVA Bold"/>
                <a:ea typeface="NOVA Bold"/>
                <a:cs typeface="Arial" pitchFamily="34" charset="0"/>
              </a:rPr>
              <a:t>시</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의 소비 금액이 가장 크며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 시간대 소비가 비교적 높은 편</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최근 밤 시간대 소비 고객이 증가하고</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오후 시간대 소비 고객은 감소함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3705186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aphicFrame>
        <p:nvGraphicFramePr>
          <p:cNvPr id="19" name="표 18"/>
          <p:cNvGraphicFramePr>
            <a:graphicFrameLocks noGrp="1"/>
          </p:cNvGraphicFramePr>
          <p:nvPr>
            <p:extLst>
              <p:ext uri="{D42A27DB-BD31-4B8C-83A1-F6EECF244321}">
                <p14:modId xmlns:p14="http://schemas.microsoft.com/office/powerpoint/2010/main" val="3253112053"/>
              </p:ext>
            </p:extLst>
          </p:nvPr>
        </p:nvGraphicFramePr>
        <p:xfrm>
          <a:off x="467516" y="4109280"/>
          <a:ext cx="8064924" cy="2128032"/>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6004">
                <a:tc rowSpan="2">
                  <a:txBody>
                    <a:bodyPr/>
                    <a:lstStyle/>
                    <a:p>
                      <a:pPr algn="ctr" latinLnBrk="1"/>
                      <a:r>
                        <a:rPr lang="ko-KR" altLang="en-US" sz="1000" smtClean="0">
                          <a:solidFill>
                            <a:schemeClr val="tx1">
                              <a:lumMod val="75000"/>
                              <a:lumOff val="25000"/>
                            </a:schemeClr>
                          </a:solidFill>
                          <a:latin typeface="+mn-ea"/>
                          <a:ea typeface="+mn-ea"/>
                        </a:rPr>
                        <a:t>구분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000" smtClean="0">
                          <a:solidFill>
                            <a:schemeClr val="tx1">
                              <a:lumMod val="75000"/>
                              <a:lumOff val="25000"/>
                            </a:schemeClr>
                          </a:solidFill>
                          <a:latin typeface="+mn-ea"/>
                          <a:ea typeface="+mn-ea"/>
                        </a:rPr>
                        <a:t>건당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인당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6004">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6004">
                <a:tc>
                  <a:txBody>
                    <a:bodyPr/>
                    <a:lstStyle/>
                    <a:p>
                      <a:pPr algn="ctr" latinLnBrk="1"/>
                      <a:r>
                        <a:rPr lang="ko-KR" altLang="en-US" sz="1000" smtClean="0">
                          <a:solidFill>
                            <a:schemeClr val="tx1">
                              <a:lumMod val="75000"/>
                              <a:lumOff val="25000"/>
                            </a:schemeClr>
                          </a:solidFill>
                          <a:latin typeface="+mn-ea"/>
                          <a:ea typeface="+mn-ea"/>
                        </a:rPr>
                        <a:t>오전</a:t>
                      </a:r>
                      <a:r>
                        <a:rPr lang="en-US" altLang="ko-KR" sz="1000" smtClean="0">
                          <a:solidFill>
                            <a:schemeClr val="tx1">
                              <a:lumMod val="75000"/>
                              <a:lumOff val="25000"/>
                            </a:schemeClr>
                          </a:solidFill>
                          <a:latin typeface="+mn-ea"/>
                          <a:ea typeface="+mn-ea"/>
                        </a:rPr>
                        <a:t>(08~11</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44,530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42,017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-5.6%</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236,914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224,811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-5.1%</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점심</a:t>
                      </a:r>
                      <a:r>
                        <a:rPr lang="en-US" altLang="ko-KR" sz="1000" smtClean="0">
                          <a:solidFill>
                            <a:schemeClr val="tx1">
                              <a:lumMod val="75000"/>
                              <a:lumOff val="25000"/>
                            </a:schemeClr>
                          </a:solidFill>
                          <a:latin typeface="+mn-ea"/>
                          <a:ea typeface="+mn-ea"/>
                        </a:rPr>
                        <a:t>(11~14</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42,406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40,433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-4.7%</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309,528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293,155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-5.3%</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오후</a:t>
                      </a:r>
                      <a:r>
                        <a:rPr lang="en-US" altLang="ko-KR" sz="1000" smtClean="0">
                          <a:solidFill>
                            <a:schemeClr val="tx1">
                              <a:lumMod val="75000"/>
                              <a:lumOff val="25000"/>
                            </a:schemeClr>
                          </a:solidFill>
                          <a:latin typeface="+mn-ea"/>
                          <a:ea typeface="+mn-ea"/>
                        </a:rPr>
                        <a:t>(14~18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47,009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44,720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-4.9%</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375,086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352,673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-6.0%</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저녁</a:t>
                      </a:r>
                      <a:r>
                        <a:rPr lang="en-US" altLang="ko-KR" sz="1000" smtClean="0">
                          <a:solidFill>
                            <a:schemeClr val="tx1">
                              <a:lumMod val="75000"/>
                              <a:lumOff val="25000"/>
                            </a:schemeClr>
                          </a:solidFill>
                          <a:latin typeface="+mn-ea"/>
                          <a:ea typeface="+mn-ea"/>
                        </a:rPr>
                        <a:t>(18~22</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37,189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36,046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-3.1%</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352,169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330,838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-6.1%</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밤</a:t>
                      </a:r>
                      <a:r>
                        <a:rPr lang="en-US" altLang="ko-KR" sz="1000" smtClean="0">
                          <a:solidFill>
                            <a:schemeClr val="tx1">
                              <a:lumMod val="75000"/>
                              <a:lumOff val="25000"/>
                            </a:schemeClr>
                          </a:solidFill>
                          <a:latin typeface="+mn-ea"/>
                          <a:ea typeface="+mn-ea"/>
                        </a:rPr>
                        <a:t>(22~08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39,466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36,643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-7.2%</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337,618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281,886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-16.5%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b="1" smtClean="0">
                          <a:solidFill>
                            <a:schemeClr val="tx1">
                              <a:lumMod val="75000"/>
                              <a:lumOff val="25000"/>
                            </a:schemeClr>
                          </a:solidFill>
                          <a:latin typeface="+mn-ea"/>
                          <a:ea typeface="+mn-ea"/>
                        </a:rPr>
                        <a:t>평   균</a:t>
                      </a:r>
                      <a:endParaRPr lang="ko-KR" altLang="en-US" sz="1000" b="1">
                        <a:solidFill>
                          <a:schemeClr val="tx1">
                            <a:lumMod val="75000"/>
                            <a:lumOff val="25000"/>
                          </a:schemeClr>
                        </a:solidFill>
                        <a:latin typeface="+mn-ea"/>
                        <a:ea typeface="+mn-ea"/>
                      </a:endParaRPr>
                    </a:p>
                  </a:txBody>
                  <a:tcPr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42,043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40,042 </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algn="ctr" fontAlgn="ctr"/>
                      <a:r>
                        <a:rPr lang="en-US" altLang="ko-KR" sz="1000" b="0" i="0" u="none" strike="noStrike">
                          <a:solidFill>
                            <a:srgbClr val="000000"/>
                          </a:solidFill>
                          <a:latin typeface="NOVA Medium" pitchFamily="2" charset="-127"/>
                          <a:ea typeface="NOVA Medium" pitchFamily="2" charset="-127"/>
                        </a:rPr>
                        <a:t>-4.8%</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328,252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304,582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-7.2%</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r>
            </a:tbl>
          </a:graphicData>
        </a:graphic>
      </p:graphicFrame>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894" y="2511041"/>
            <a:ext cx="8083550" cy="11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시간대별 소비 패턴</a:t>
            </a:r>
            <a:endParaRPr lang="ko-KR" altLang="en-US"/>
          </a:p>
        </p:txBody>
      </p:sp>
      <p:sp>
        <p:nvSpPr>
          <p:cNvPr id="93" name="직사각형 92"/>
          <p:cNvSpPr/>
          <p:nvPr/>
        </p:nvSpPr>
        <p:spPr>
          <a:xfrm>
            <a:off x="143507" y="1160748"/>
            <a:ext cx="8714611"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일중</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인당 이용 건수는 아침이 가장 적고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저녁으로 갈수록 늘어나며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밤에 감소함</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건당</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a:t>
            </a:r>
            <a:r>
              <a:rPr lang="ko-KR" altLang="en-US" sz="1600" spc="100">
                <a:ln>
                  <a:solidFill>
                    <a:prstClr val="black">
                      <a:alpha val="20000"/>
                    </a:prstClr>
                  </a:solidFill>
                </a:ln>
                <a:solidFill>
                  <a:srgbClr val="000000"/>
                </a:solidFill>
                <a:ea typeface="NOVA Bold"/>
                <a:cs typeface="Arial" pitchFamily="34" charset="0"/>
              </a:rPr>
              <a:t>이용금액이</a:t>
            </a:r>
            <a:r>
              <a:rPr lang="ko-KR" altLang="en-US" sz="1600" spc="100">
                <a:ln>
                  <a:solidFill>
                    <a:prstClr val="black">
                      <a:alpha val="20000"/>
                    </a:prstClr>
                  </a:solidFill>
                </a:ln>
                <a:solidFill>
                  <a:srgbClr val="000000"/>
                </a:solidFill>
                <a:ea typeface="NOVA Bold"/>
                <a:cs typeface="Arial" pitchFamily="34" charset="0"/>
              </a:rPr>
              <a:t> 가장 높은 시간은 오후이며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밤시간 소비는 더욱 크게 감소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364502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5" name="모서리가 둥근 직사각형 1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3789041"/>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7" name="직사각형 16"/>
          <p:cNvSpPr/>
          <p:nvPr/>
        </p:nvSpPr>
        <p:spPr>
          <a:xfrm>
            <a:off x="251520" y="2060848"/>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건수</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332" y="5626371"/>
            <a:ext cx="747695" cy="468052"/>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5085184"/>
            <a:ext cx="897652" cy="468052"/>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486" y="2456892"/>
            <a:ext cx="554320" cy="396044"/>
          </a:xfrm>
          <a:prstGeom prst="rect">
            <a:avLst/>
          </a:prstGeom>
        </p:spPr>
      </p:pic>
    </p:spTree>
    <p:extLst>
      <p:ext uri="{BB962C8B-B14F-4D97-AF65-F5344CB8AC3E}">
        <p14:creationId xmlns:p14="http://schemas.microsoft.com/office/powerpoint/2010/main" val="26678277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중국인 모두 주말보다 평일에 소비가 활발하며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일요일이 특히 저조함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관광객의 주말 소비 비중도 낮은 편이었으나 최근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년 사이 크게 증가함</a:t>
            </a: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북부 지역 중국인 </a:t>
            </a:r>
            <a:r>
              <a:rPr lang="ko-KR" altLang="en-US" sz="1600" spc="100">
                <a:ln>
                  <a:solidFill>
                    <a:prstClr val="black">
                      <a:alpha val="20000"/>
                    </a:prstClr>
                  </a:solidFill>
                </a:ln>
                <a:solidFill>
                  <a:srgbClr val="000000">
                    <a:lumMod val="75000"/>
                    <a:lumOff val="25000"/>
                  </a:srgbClr>
                </a:solidFill>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ea typeface="NOVA Bold"/>
                <a:cs typeface="Arial" pitchFamily="34" charset="0"/>
              </a:rPr>
              <a:t> </a:t>
            </a:r>
            <a:r>
              <a:rPr lang="ko-KR" altLang="en-US" sz="1600" spc="100">
                <a:ln>
                  <a:solidFill>
                    <a:prstClr val="black">
                      <a:alpha val="20000"/>
                    </a:prstClr>
                  </a:solidFill>
                </a:ln>
                <a:solidFill>
                  <a:srgbClr val="000000">
                    <a:lumMod val="75000"/>
                    <a:lumOff val="25000"/>
                  </a:srgbClr>
                </a:solidFill>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내국인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회색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257" y="2600908"/>
            <a:ext cx="3633699" cy="3313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56249" y="2564905"/>
            <a:ext cx="3288159" cy="335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599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aphicFrame>
        <p:nvGraphicFramePr>
          <p:cNvPr id="11" name="표 10"/>
          <p:cNvGraphicFramePr>
            <a:graphicFrameLocks noGrp="1"/>
          </p:cNvGraphicFramePr>
          <p:nvPr>
            <p:extLst>
              <p:ext uri="{D42A27DB-BD31-4B8C-83A1-F6EECF244321}">
                <p14:modId xmlns:p14="http://schemas.microsoft.com/office/powerpoint/2010/main" val="2633106942"/>
              </p:ext>
            </p:extLst>
          </p:nvPr>
        </p:nvGraphicFramePr>
        <p:xfrm>
          <a:off x="473125" y="2924948"/>
          <a:ext cx="8064924" cy="3276360"/>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364040">
                <a:tc rowSpan="2">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내국인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소비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중국인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소비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364040">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364040">
                <a:tc>
                  <a:txBody>
                    <a:bodyPr/>
                    <a:lstStyle/>
                    <a:p>
                      <a:pPr algn="ctr" latinLnBrk="1"/>
                      <a:r>
                        <a:rPr lang="ko-KR" altLang="en-US" sz="1200" smtClean="0">
                          <a:solidFill>
                            <a:schemeClr val="tx1">
                              <a:lumMod val="75000"/>
                              <a:lumOff val="25000"/>
                            </a:schemeClr>
                          </a:solidFill>
                          <a:latin typeface="+mn-ea"/>
                          <a:ea typeface="+mn-ea"/>
                        </a:rPr>
                        <a:t>월요일</a:t>
                      </a:r>
                      <a:endParaRPr lang="ko-KR" altLang="en-US" sz="12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310,654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286,864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-7.7%</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489,571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468,531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-4.3%</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화요일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323,452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296,758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-8.3%</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492,450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461,207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-6.3%</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수요일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317,758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295,645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-7.0%</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487,064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449,746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-7.7%</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목요일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304,834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292,052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-4.2%</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480,171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438,890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-8.6%</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금요일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310,847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290,955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-6.4%</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452,712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444,607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-1.8%</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토요일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297,767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275,961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-7.3%</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436,881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417,650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-4.4%</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일요일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255,651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235,272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-8.0%</a:t>
                      </a: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387,936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412,689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9525"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6.4%</a:t>
                      </a:r>
                    </a:p>
                  </a:txBody>
                  <a:tcPr marL="9525" marR="9525" marT="9525" marB="0" anchor="ctr">
                    <a:solidFill>
                      <a:srgbClr val="F9F8F6"/>
                    </a:solidFill>
                  </a:tcPr>
                </a:tc>
              </a:tr>
            </a:tbl>
          </a:graphicData>
        </a:graphic>
      </p:graphicFrame>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북부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내국인의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소비금액은 주말에 비해 평일이 높은 편이며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점차 감소하는 추세</a:t>
            </a:r>
            <a:endParaRPr lang="ko-KR" altLang="en-US"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관광객도 내국인과 비슷한 소비 패턴을 보였으며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최근 일요일 소비액이 </a:t>
            </a:r>
            <a:r>
              <a:rPr lang="ko-KR" altLang="en-US" sz="1600" spc="100">
                <a:ln>
                  <a:solidFill>
                    <a:prstClr val="black">
                      <a:alpha val="20000"/>
                    </a:prstClr>
                  </a:solidFill>
                </a:ln>
                <a:solidFill>
                  <a:srgbClr val="000000"/>
                </a:solidFill>
                <a:latin typeface="NOVA Bold"/>
                <a:ea typeface="NOVA Bold"/>
                <a:cs typeface="Arial" pitchFamily="34" charset="0"/>
              </a:rPr>
              <a:t>소폭 상승함</a:t>
            </a:r>
          </a:p>
        </p:txBody>
      </p:sp>
      <p:sp>
        <p:nvSpPr>
          <p:cNvPr id="43" name="제목 2"/>
          <p:cNvSpPr>
            <a:spLocks noGrp="1"/>
          </p:cNvSpPr>
          <p:nvPr>
            <p:ph type="title"/>
          </p:nvPr>
        </p:nvSpPr>
        <p:spPr>
          <a:xfrm>
            <a:off x="226706" y="188640"/>
            <a:ext cx="8136880" cy="274859"/>
          </a:xfrm>
        </p:spPr>
        <p:txBody>
          <a:bodyPr/>
          <a:lstStyle/>
          <a:p>
            <a:r>
              <a:rPr lang="ko-KR" altLang="en-US" smtClean="0"/>
              <a:t>      북부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348880"/>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북부 지역 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외국인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소비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5" name="모서리가 둥근 직사각형 14"/>
          <p:cNvSpPr/>
          <p:nvPr/>
        </p:nvSpPr>
        <p:spPr>
          <a:xfrm>
            <a:off x="262710" y="2276872"/>
            <a:ext cx="8485754" cy="4068452"/>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564904"/>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340" y="5805264"/>
            <a:ext cx="612068" cy="499891"/>
          </a:xfrm>
          <a:prstGeom prst="rect">
            <a:avLst/>
          </a:prstGeom>
        </p:spPr>
      </p:pic>
    </p:spTree>
    <p:extLst>
      <p:ext uri="{BB962C8B-B14F-4D97-AF65-F5344CB8AC3E}">
        <p14:creationId xmlns:p14="http://schemas.microsoft.com/office/powerpoint/2010/main" val="41657132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67744" y="3501008"/>
            <a:ext cx="4697589" cy="2538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특성</a:t>
            </a:r>
            <a:endParaRPr lang="ko-KR" altLang="en-US"/>
          </a:p>
        </p:txBody>
      </p:sp>
      <p:sp>
        <p:nvSpPr>
          <p:cNvPr id="32" name="직사각형 31"/>
          <p:cNvSpPr/>
          <p:nvPr/>
        </p:nvSpPr>
        <p:spPr>
          <a:xfrm>
            <a:off x="143508" y="1160748"/>
            <a:ext cx="8604956" cy="190821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남부 지역의 특성 </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제주에서도 특히 이국적인 풍경을 가지고 있으며</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좋은 </a:t>
            </a:r>
            <a:r>
              <a:rPr lang="ko-KR" altLang="en-US" sz="1600" spc="100">
                <a:ln>
                  <a:solidFill>
                    <a:prstClr val="black">
                      <a:alpha val="20000"/>
                    </a:prstClr>
                  </a:solidFill>
                </a:ln>
                <a:solidFill>
                  <a:srgbClr val="000000"/>
                </a:solidFill>
                <a:latin typeface="NOVA Bold"/>
                <a:ea typeface="NOVA Bold"/>
                <a:cs typeface="Arial" pitchFamily="34" charset="0"/>
              </a:rPr>
              <a:t>숙박시설이</a:t>
            </a:r>
            <a:r>
              <a:rPr lang="ko-KR" altLang="en-US" sz="1600" spc="100">
                <a:ln>
                  <a:solidFill>
                    <a:prstClr val="black">
                      <a:alpha val="20000"/>
                    </a:prstClr>
                  </a:solidFill>
                </a:ln>
                <a:solidFill>
                  <a:srgbClr val="000000"/>
                </a:solidFill>
                <a:latin typeface="NOVA Bold"/>
                <a:ea typeface="NOVA Bold"/>
                <a:cs typeface="Arial" pitchFamily="34" charset="0"/>
              </a:rPr>
              <a:t> 많고 겨울철에도 따뜻한 </a:t>
            </a:r>
            <a:br>
              <a:rPr lang="en-US" altLang="ko-KR" sz="1600" spc="100">
                <a:ln>
                  <a:solidFill>
                    <a:prstClr val="black">
                      <a:alpha val="20000"/>
                    </a:prstClr>
                  </a:solidFill>
                </a:ln>
                <a:solidFill>
                  <a:srgbClr val="000000"/>
                </a:solidFill>
                <a:latin typeface="NOVA Bold"/>
                <a:ea typeface="NOVA Bold"/>
                <a:cs typeface="Arial" pitchFamily="34" charset="0"/>
              </a:rPr>
            </a:b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기온을 유지하기 때문에 사계절 내내 많은 관광객이 찾는 지역</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면세점과 주요 호텔</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리조트</a:t>
            </a:r>
            <a:r>
              <a:rPr lang="ko-KR" altLang="en-US" sz="1600" spc="100">
                <a:ln>
                  <a:solidFill>
                    <a:prstClr val="black">
                      <a:alpha val="20000"/>
                    </a:prstClr>
                  </a:solidFill>
                </a:ln>
                <a:solidFill>
                  <a:srgbClr val="000000"/>
                </a:solidFill>
                <a:latin typeface="NOVA Bold"/>
                <a:ea typeface="NOVA Bold"/>
                <a:cs typeface="Arial" pitchFamily="34" charset="0"/>
              </a:rPr>
              <a:t> 및 유명 </a:t>
            </a:r>
            <a:r>
              <a:rPr lang="ko-KR" altLang="en-US" sz="1600" spc="100">
                <a:ln>
                  <a:solidFill>
                    <a:prstClr val="black">
                      <a:alpha val="20000"/>
                    </a:prstClr>
                  </a:solidFill>
                </a:ln>
                <a:solidFill>
                  <a:srgbClr val="000000"/>
                </a:solidFill>
                <a:latin typeface="NOVA Bold"/>
                <a:ea typeface="NOVA Bold"/>
                <a:cs typeface="Arial" pitchFamily="34" charset="0"/>
              </a:rPr>
              <a:t>게스트하우스가</a:t>
            </a:r>
            <a:r>
              <a:rPr lang="ko-KR" altLang="en-US" sz="1600" spc="100">
                <a:ln>
                  <a:solidFill>
                    <a:prstClr val="black">
                      <a:alpha val="20000"/>
                    </a:prstClr>
                  </a:solidFill>
                </a:ln>
                <a:solidFill>
                  <a:srgbClr val="000000"/>
                </a:solidFill>
                <a:latin typeface="NOVA Bold"/>
                <a:ea typeface="NOVA Bold"/>
                <a:cs typeface="Arial" pitchFamily="34" charset="0"/>
              </a:rPr>
              <a:t> 다수 위치해 숙박 편의성이 좋음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강정 </a:t>
            </a:r>
            <a:r>
              <a:rPr lang="ko-KR" altLang="en-US" sz="1600" spc="100">
                <a:ln>
                  <a:solidFill>
                    <a:prstClr val="black">
                      <a:alpha val="20000"/>
                    </a:prstClr>
                  </a:solidFill>
                </a:ln>
                <a:solidFill>
                  <a:srgbClr val="000000"/>
                </a:solidFill>
                <a:latin typeface="NOVA Bold"/>
                <a:ea typeface="NOVA Bold"/>
                <a:cs typeface="Arial" pitchFamily="34" charset="0"/>
              </a:rPr>
              <a:t>크루즈</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대천동</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서호동</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혁신도시</a:t>
            </a:r>
            <a:r>
              <a:rPr lang="ko-KR" altLang="en-US" sz="1600" spc="100">
                <a:ln>
                  <a:solidFill>
                    <a:prstClr val="black">
                      <a:alpha val="20000"/>
                    </a:prstClr>
                  </a:solidFill>
                </a:ln>
                <a:solidFill>
                  <a:srgbClr val="000000"/>
                </a:solidFill>
                <a:latin typeface="NOVA Bold"/>
                <a:ea typeface="NOVA Bold"/>
                <a:cs typeface="Arial" pitchFamily="34" charset="0"/>
              </a:rPr>
              <a:t> 및 </a:t>
            </a:r>
            <a:r>
              <a:rPr lang="ko-KR" altLang="en-US" sz="1600" spc="100">
                <a:ln>
                  <a:solidFill>
                    <a:prstClr val="black">
                      <a:alpha val="20000"/>
                    </a:prstClr>
                  </a:solidFill>
                </a:ln>
                <a:solidFill>
                  <a:srgbClr val="000000"/>
                </a:solidFill>
                <a:latin typeface="NOVA Bold"/>
                <a:ea typeface="NOVA Bold"/>
                <a:cs typeface="Arial" pitchFamily="34" charset="0"/>
              </a:rPr>
              <a:t>신화역사공원</a:t>
            </a:r>
            <a:r>
              <a:rPr lang="ko-KR" altLang="en-US" sz="1600" spc="100">
                <a:ln>
                  <a:solidFill>
                    <a:prstClr val="black">
                      <a:alpha val="20000"/>
                    </a:prstClr>
                  </a:solidFill>
                </a:ln>
                <a:solidFill>
                  <a:srgbClr val="000000"/>
                </a:solidFill>
                <a:latin typeface="NOVA Bold"/>
                <a:ea typeface="NOVA Bold"/>
                <a:cs typeface="Arial" pitchFamily="34" charset="0"/>
              </a:rPr>
              <a:t> 등 최근 주요 개발 지역이 위치</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 name="직사각형 3"/>
          <p:cNvSpPr/>
          <p:nvPr/>
        </p:nvSpPr>
        <p:spPr>
          <a:xfrm>
            <a:off x="3749882" y="5506411"/>
            <a:ext cx="384641" cy="380866"/>
          </a:xfrm>
          <a:prstGeom prst="rect">
            <a:avLst/>
          </a:prstGeom>
          <a:solidFill>
            <a:srgbClr val="FF0000">
              <a:alpha val="34000"/>
            </a:srgbClr>
          </a:solidFill>
          <a:ln w="15875">
            <a:solidFill>
              <a:srgbClr val="FF0000"/>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1" name="직선 연결선 30"/>
          <p:cNvCxnSpPr>
            <a:stCxn id="60" idx="3"/>
          </p:cNvCxnSpPr>
          <p:nvPr/>
        </p:nvCxnSpPr>
        <p:spPr>
          <a:xfrm>
            <a:off x="4698803" y="5702255"/>
            <a:ext cx="959944" cy="141411"/>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346755" y="5636986"/>
            <a:ext cx="2602329" cy="78034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중문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색달</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 해변과 대포 주상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절리로</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 대표되는 남부의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중문관광단지</a:t>
            </a:r>
            <a:endParaRPr lang="en-US" altLang="ko-KR" sz="1200" spc="100">
              <a:ln>
                <a:solidFill>
                  <a:prstClr val="black">
                    <a:alpha val="20000"/>
                  </a:prstClr>
                </a:solidFill>
              </a:ln>
              <a:solidFill>
                <a:srgbClr val="000000">
                  <a:lumMod val="75000"/>
                  <a:lumOff val="25000"/>
                </a:srgbClr>
              </a:solidFill>
              <a:cs typeface="Arial" pitchFamily="34" charset="0"/>
            </a:endParaRPr>
          </a:p>
        </p:txBody>
      </p:sp>
      <p:cxnSp>
        <p:nvCxnSpPr>
          <p:cNvPr id="46" name="직선 연결선 45"/>
          <p:cNvCxnSpPr/>
          <p:nvPr/>
        </p:nvCxnSpPr>
        <p:spPr>
          <a:xfrm flipV="1">
            <a:off x="2967089" y="5702255"/>
            <a:ext cx="763591" cy="206076"/>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712049" y="5603666"/>
            <a:ext cx="2964407" cy="70565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이중섭거리</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카페골목</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올레시장</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 등으로 최근 재조명 받고 있는 서귀포 관광지</a:t>
            </a:r>
            <a:endParaRPr lang="en-US" altLang="ko-KR" sz="1200" spc="100">
              <a:ln>
                <a:solidFill>
                  <a:prstClr val="black">
                    <a:alpha val="20000"/>
                  </a:prstClr>
                </a:solidFill>
              </a:ln>
              <a:solidFill>
                <a:srgbClr val="000000">
                  <a:lumMod val="75000"/>
                  <a:lumOff val="25000"/>
                </a:srgbClr>
              </a:solidFill>
              <a:cs typeface="Arial" pitchFamily="34" charset="0"/>
            </a:endParaRPr>
          </a:p>
        </p:txBody>
      </p:sp>
      <p:sp>
        <p:nvSpPr>
          <p:cNvPr id="60" name="직사각형 59"/>
          <p:cNvSpPr/>
          <p:nvPr/>
        </p:nvSpPr>
        <p:spPr>
          <a:xfrm>
            <a:off x="4319972" y="5517232"/>
            <a:ext cx="378831" cy="370045"/>
          </a:xfrm>
          <a:prstGeom prst="rect">
            <a:avLst/>
          </a:prstGeom>
          <a:solidFill>
            <a:schemeClr val="bg1">
              <a:alpha val="33000"/>
            </a:schemeClr>
          </a:solidFill>
          <a:ln w="127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93" name="모서리가 둥근 직사각형 92"/>
          <p:cNvSpPr/>
          <p:nvPr/>
        </p:nvSpPr>
        <p:spPr>
          <a:xfrm>
            <a:off x="262710" y="3392996"/>
            <a:ext cx="8485754" cy="295232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077298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전통시장 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전통시장</a:t>
            </a:r>
            <a:r>
              <a:rPr lang="en-US" altLang="ko-KR" smtClean="0"/>
              <a:t>, </a:t>
            </a:r>
            <a:r>
              <a:rPr lang="ko-KR" altLang="en-US" smtClean="0"/>
              <a:t>대형마트 고객층 비교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36" name="직선 연결선 35"/>
          <p:cNvCxnSpPr/>
          <p:nvPr/>
        </p:nvCxnSpPr>
        <p:spPr>
          <a:xfrm>
            <a:off x="431940" y="2638580"/>
            <a:ext cx="29519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31540" y="2314544"/>
            <a:ext cx="295232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고객 현황</a:t>
            </a:r>
          </a:p>
        </p:txBody>
      </p:sp>
      <p:graphicFrame>
        <p:nvGraphicFramePr>
          <p:cNvPr id="10" name="차트 9"/>
          <p:cNvGraphicFramePr/>
          <p:nvPr>
            <p:extLst>
              <p:ext uri="{D42A27DB-BD31-4B8C-83A1-F6EECF244321}">
                <p14:modId xmlns:p14="http://schemas.microsoft.com/office/powerpoint/2010/main" val="995991202"/>
              </p:ext>
            </p:extLst>
          </p:nvPr>
        </p:nvGraphicFramePr>
        <p:xfrm>
          <a:off x="539524" y="2746592"/>
          <a:ext cx="2844316" cy="1728192"/>
        </p:xfrm>
        <a:graphic>
          <a:graphicData uri="http://schemas.openxmlformats.org/drawingml/2006/chart">
            <c:chart xmlns:c="http://schemas.openxmlformats.org/drawingml/2006/chart" r:id="rId2"/>
          </a:graphicData>
        </a:graphic>
      </p:graphicFrame>
      <p:cxnSp>
        <p:nvCxnSpPr>
          <p:cNvPr id="12" name="직선 연결선 11"/>
          <p:cNvCxnSpPr/>
          <p:nvPr/>
        </p:nvCxnSpPr>
        <p:spPr>
          <a:xfrm>
            <a:off x="3852698" y="2347648"/>
            <a:ext cx="500377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52308" y="2023612"/>
            <a:ext cx="5004167"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5" name="표 14"/>
          <p:cNvGraphicFramePr>
            <a:graphicFrameLocks noGrp="1"/>
          </p:cNvGraphicFramePr>
          <p:nvPr>
            <p:extLst>
              <p:ext uri="{D42A27DB-BD31-4B8C-83A1-F6EECF244321}">
                <p14:modId xmlns:p14="http://schemas.microsoft.com/office/powerpoint/2010/main" val="350888366"/>
              </p:ext>
            </p:extLst>
          </p:nvPr>
        </p:nvGraphicFramePr>
        <p:xfrm>
          <a:off x="3851920" y="2420396"/>
          <a:ext cx="5004556" cy="1188130"/>
        </p:xfrm>
        <a:graphic>
          <a:graphicData uri="http://schemas.openxmlformats.org/drawingml/2006/table">
            <a:tbl>
              <a:tblPr/>
              <a:tblGrid>
                <a:gridCol w="635938"/>
                <a:gridCol w="728103"/>
                <a:gridCol w="728103"/>
                <a:gridCol w="728103"/>
                <a:gridCol w="728103"/>
                <a:gridCol w="728103"/>
                <a:gridCol w="728103"/>
              </a:tblGrid>
              <a:tr h="239819">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9819">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616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36164">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18%</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36164">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22%</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위쪽 화살표 6"/>
          <p:cNvSpPr/>
          <p:nvPr/>
        </p:nvSpPr>
        <p:spPr>
          <a:xfrm>
            <a:off x="5652120" y="2960455"/>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rot="10800000">
            <a:off x="4932040" y="2960455"/>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33" name="표 32"/>
          <p:cNvGraphicFramePr>
            <a:graphicFrameLocks noGrp="1"/>
          </p:cNvGraphicFramePr>
          <p:nvPr>
            <p:extLst>
              <p:ext uri="{D42A27DB-BD31-4B8C-83A1-F6EECF244321}">
                <p14:modId xmlns:p14="http://schemas.microsoft.com/office/powerpoint/2010/main" val="2543010397"/>
              </p:ext>
            </p:extLst>
          </p:nvPr>
        </p:nvGraphicFramePr>
        <p:xfrm>
          <a:off x="3851918" y="4184592"/>
          <a:ext cx="5004961" cy="1254146"/>
        </p:xfrm>
        <a:graphic>
          <a:graphicData uri="http://schemas.openxmlformats.org/drawingml/2006/table">
            <a:tbl>
              <a:tblPr/>
              <a:tblGrid>
                <a:gridCol w="635989"/>
                <a:gridCol w="728162"/>
                <a:gridCol w="728162"/>
                <a:gridCol w="728162"/>
                <a:gridCol w="728162"/>
                <a:gridCol w="728162"/>
                <a:gridCol w="728162"/>
              </a:tblGrid>
              <a:tr h="253144">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거리별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개인 고객</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3144">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49286">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74%</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286">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77%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83%</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49286">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75%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FF0000"/>
                          </a:solidFill>
                          <a:latin typeface="+mn-ea"/>
                          <a:ea typeface="+mn-ea"/>
                        </a:rPr>
                        <a:t>83%</a:t>
                      </a:r>
                      <a:endParaRPr lang="ko-KR" altLang="en-US" sz="11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43" name="직선 연결선 42"/>
          <p:cNvCxnSpPr/>
          <p:nvPr/>
        </p:nvCxnSpPr>
        <p:spPr>
          <a:xfrm>
            <a:off x="3852309" y="4112584"/>
            <a:ext cx="5003767"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51920" y="3788548"/>
            <a:ext cx="500415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거리별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분포 현황</a:t>
            </a:r>
          </a:p>
        </p:txBody>
      </p:sp>
      <p:graphicFrame>
        <p:nvGraphicFramePr>
          <p:cNvPr id="45" name="표 44"/>
          <p:cNvGraphicFramePr>
            <a:graphicFrameLocks noGrp="1"/>
          </p:cNvGraphicFramePr>
          <p:nvPr>
            <p:extLst>
              <p:ext uri="{D42A27DB-BD31-4B8C-83A1-F6EECF244321}">
                <p14:modId xmlns:p14="http://schemas.microsoft.com/office/powerpoint/2010/main" val="1586954366"/>
              </p:ext>
            </p:extLst>
          </p:nvPr>
        </p:nvGraphicFramePr>
        <p:xfrm>
          <a:off x="395536" y="5336226"/>
          <a:ext cx="3096344" cy="1080613"/>
        </p:xfrm>
        <a:graphic>
          <a:graphicData uri="http://schemas.openxmlformats.org/drawingml/2006/table">
            <a:tbl>
              <a:tblPr/>
              <a:tblGrid>
                <a:gridCol w="588561"/>
                <a:gridCol w="844458"/>
                <a:gridCol w="870047"/>
                <a:gridCol w="793278"/>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194,223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87,259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155,168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70,622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129,291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62,270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46" name="직선 연결선 45"/>
          <p:cNvCxnSpPr/>
          <p:nvPr/>
        </p:nvCxnSpPr>
        <p:spPr>
          <a:xfrm>
            <a:off x="449528" y="5228707"/>
            <a:ext cx="29519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49128" y="4904671"/>
            <a:ext cx="295232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8" name="TextBox 27"/>
          <p:cNvSpPr txBox="1"/>
          <p:nvPr/>
        </p:nvSpPr>
        <p:spPr>
          <a:xfrm>
            <a:off x="629148" y="4438780"/>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sp>
        <p:nvSpPr>
          <p:cNvPr id="48" name="위쪽 화살표 47"/>
          <p:cNvSpPr/>
          <p:nvPr/>
        </p:nvSpPr>
        <p:spPr>
          <a:xfrm>
            <a:off x="8568444" y="4738125"/>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9" name="위쪽 화살표 48"/>
          <p:cNvSpPr/>
          <p:nvPr/>
        </p:nvSpPr>
        <p:spPr>
          <a:xfrm rot="10800000">
            <a:off x="6372201" y="4738125"/>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0" name="위쪽 화살표 49"/>
          <p:cNvSpPr/>
          <p:nvPr/>
        </p:nvSpPr>
        <p:spPr>
          <a:xfrm rot="10800000">
            <a:off x="7092281" y="4743723"/>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1" name="위쪽 화살표 50"/>
          <p:cNvSpPr/>
          <p:nvPr/>
        </p:nvSpPr>
        <p:spPr>
          <a:xfrm rot="10800000">
            <a:off x="7835870" y="4738125"/>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2" name="위쪽 화살표 51"/>
          <p:cNvSpPr/>
          <p:nvPr/>
        </p:nvSpPr>
        <p:spPr>
          <a:xfrm>
            <a:off x="5660847" y="4724652"/>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3" name="위쪽 화살표 52"/>
          <p:cNvSpPr/>
          <p:nvPr/>
        </p:nvSpPr>
        <p:spPr>
          <a:xfrm rot="10800000">
            <a:off x="4932040" y="4743724"/>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4" name="위쪽 화살표 53"/>
          <p:cNvSpPr/>
          <p:nvPr/>
        </p:nvSpPr>
        <p:spPr>
          <a:xfrm rot="10800000">
            <a:off x="3311860" y="5717727"/>
            <a:ext cx="288032" cy="4115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6" name="위쪽 화살표 55"/>
          <p:cNvSpPr/>
          <p:nvPr/>
        </p:nvSpPr>
        <p:spPr>
          <a:xfrm rot="10800000">
            <a:off x="2446842" y="5702199"/>
            <a:ext cx="288032" cy="4115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57" name="위쪽 화살표 56"/>
          <p:cNvSpPr/>
          <p:nvPr/>
        </p:nvSpPr>
        <p:spPr>
          <a:xfrm rot="3288131">
            <a:off x="2088832" y="2736771"/>
            <a:ext cx="288032" cy="164462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58" name="표 57"/>
          <p:cNvGraphicFramePr>
            <a:graphicFrameLocks noGrp="1"/>
          </p:cNvGraphicFramePr>
          <p:nvPr>
            <p:extLst>
              <p:ext uri="{D42A27DB-BD31-4B8C-83A1-F6EECF244321}">
                <p14:modId xmlns:p14="http://schemas.microsoft.com/office/powerpoint/2010/main" val="563022154"/>
              </p:ext>
            </p:extLst>
          </p:nvPr>
        </p:nvGraphicFramePr>
        <p:xfrm>
          <a:off x="3852698" y="5624752"/>
          <a:ext cx="2231470" cy="1008604"/>
        </p:xfrm>
        <a:graphic>
          <a:graphicData uri="http://schemas.openxmlformats.org/drawingml/2006/table">
            <a:tbl>
              <a:tblPr/>
              <a:tblGrid>
                <a:gridCol w="671956"/>
                <a:gridCol w="779757"/>
                <a:gridCol w="779757"/>
              </a:tblGrid>
              <a:tr h="25506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17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17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179">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24%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76%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9" name="위쪽 화살표 58"/>
          <p:cNvSpPr/>
          <p:nvPr/>
        </p:nvSpPr>
        <p:spPr>
          <a:xfrm rot="10800000">
            <a:off x="5796136" y="5948787"/>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60" name="위쪽 화살표 59"/>
          <p:cNvSpPr/>
          <p:nvPr/>
        </p:nvSpPr>
        <p:spPr>
          <a:xfrm>
            <a:off x="5072785" y="5945009"/>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9" name="위쪽 화살표 38"/>
          <p:cNvSpPr/>
          <p:nvPr/>
        </p:nvSpPr>
        <p:spPr>
          <a:xfrm>
            <a:off x="6372201" y="2960455"/>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위쪽 화살표 39"/>
          <p:cNvSpPr/>
          <p:nvPr/>
        </p:nvSpPr>
        <p:spPr>
          <a:xfrm rot="10800000">
            <a:off x="7823458" y="2960455"/>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1" name="위쪽 화살표 40"/>
          <p:cNvSpPr/>
          <p:nvPr/>
        </p:nvSpPr>
        <p:spPr>
          <a:xfrm rot="10800000">
            <a:off x="8568044" y="2956097"/>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8" name="직사각형 37"/>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수는 증가 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금액 감소로 인해 인당 금액은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관광객 증가로 인해 여성</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수가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저녁시간과 주말 매출이 증가하고 있음</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2" name="모서리가 둥근 직사각형 41"/>
          <p:cNvSpPr/>
          <p:nvPr/>
        </p:nvSpPr>
        <p:spPr>
          <a:xfrm>
            <a:off x="251520" y="2131624"/>
            <a:ext cx="3348372" cy="4501732"/>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751880892"/>
      </p:ext>
    </p:extLst>
  </p:cSld>
  <p:clrMapOvr>
    <a:masterClrMapping/>
  </p:clrMapOvr>
  <p:transition/>
  <p:timing/>
</p:sld>
</file>

<file path=ppt/slides/slide8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주요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남부의 주요 소비 업종은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특급호텔</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대형할인점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제주도민의 소비 비중이 높은 한식과 대형할인점은 각각 전년 대비 </a:t>
            </a:r>
            <a:r>
              <a:rPr lang="en-US" altLang="ko-KR" sz="1600" spc="100">
                <a:ln>
                  <a:solidFill>
                    <a:prstClr val="black">
                      <a:alpha val="20000"/>
                    </a:prstClr>
                  </a:solidFill>
                </a:ln>
                <a:solidFill>
                  <a:srgbClr val="000000"/>
                </a:solidFill>
                <a:ea typeface="NOVA Bold"/>
                <a:cs typeface="Arial" pitchFamily="34" charset="0"/>
              </a:rPr>
              <a:t>22%, 15%</a:t>
            </a:r>
            <a:r>
              <a:rPr lang="ko-KR" altLang="en-US" sz="1600" spc="100">
                <a:ln>
                  <a:solidFill>
                    <a:prstClr val="black">
                      <a:alpha val="20000"/>
                    </a:prstClr>
                  </a:solidFill>
                </a:ln>
                <a:solidFill>
                  <a:srgbClr val="000000"/>
                </a:solidFill>
                <a:ea typeface="NOVA Bold"/>
                <a:cs typeface="Arial" pitchFamily="34" charset="0"/>
              </a:rPr>
              <a:t>만큼</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성장</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중국인 소비 비중이 높은 특급 호텔 업종은 전년대비 </a:t>
            </a:r>
            <a:r>
              <a:rPr lang="en-US" altLang="ko-KR" sz="1600" spc="100">
                <a:ln>
                  <a:solidFill>
                    <a:prstClr val="black">
                      <a:alpha val="20000"/>
                    </a:prstClr>
                  </a:solidFill>
                </a:ln>
                <a:solidFill>
                  <a:srgbClr val="000000"/>
                </a:solidFill>
                <a:ea typeface="NOVA Bold"/>
                <a:cs typeface="Arial" pitchFamily="34" charset="0"/>
              </a:rPr>
              <a:t>-5%</a:t>
            </a:r>
            <a:r>
              <a:rPr lang="ko-KR" altLang="en-US" sz="1600" spc="100">
                <a:ln>
                  <a:solidFill>
                    <a:prstClr val="black">
                      <a:alpha val="20000"/>
                    </a:prstClr>
                  </a:solidFill>
                </a:ln>
                <a:solidFill>
                  <a:srgbClr val="000000"/>
                </a:solidFill>
                <a:ea typeface="NOVA Bold"/>
                <a:cs typeface="Arial" pitchFamily="34" charset="0"/>
              </a:rPr>
              <a:t>로 소폭 감소한 모습</a:t>
            </a:r>
            <a:endParaRPr lang="en-US" altLang="ko-KR" sz="1600" spc="100">
              <a:ln>
                <a:solidFill>
                  <a:prstClr val="black">
                    <a:alpha val="20000"/>
                  </a:prstClr>
                </a:solidFill>
              </a:ln>
              <a:solidFill>
                <a:srgbClr val="000000"/>
              </a:solidFill>
              <a:ea typeface="NOVA Bold"/>
              <a:cs typeface="Arial" pitchFamily="34" charset="0"/>
            </a:endParaRPr>
          </a:p>
        </p:txBody>
      </p:sp>
      <p:graphicFrame>
        <p:nvGraphicFramePr>
          <p:cNvPr id="61" name="표 60"/>
          <p:cNvGraphicFramePr>
            <a:graphicFrameLocks noGrp="1"/>
          </p:cNvGraphicFramePr>
          <p:nvPr>
            <p:extLst>
              <p:ext uri="{D42A27DB-BD31-4B8C-83A1-F6EECF244321}">
                <p14:modId xmlns:p14="http://schemas.microsoft.com/office/powerpoint/2010/main" val="1078381345"/>
              </p:ext>
            </p:extLst>
          </p:nvPr>
        </p:nvGraphicFramePr>
        <p:xfrm>
          <a:off x="539552" y="4820559"/>
          <a:ext cx="7959606" cy="1344745"/>
        </p:xfrm>
        <a:graphic>
          <a:graphicData uri="http://schemas.openxmlformats.org/drawingml/2006/table">
            <a:tbl>
              <a:tblPr firstRow="1" bandRow="1">
                <a:tableStyleId>{21E4AEA4-8DFA-4A89-87EB-49C32662AFE0}</a:tableStyleId>
              </a:tblPr>
              <a:tblGrid>
                <a:gridCol w="516528"/>
                <a:gridCol w="1512168"/>
                <a:gridCol w="1186182"/>
                <a:gridCol w="1186182"/>
                <a:gridCol w="1186182"/>
                <a:gridCol w="1186182"/>
                <a:gridCol w="1186182"/>
              </a:tblGrid>
              <a:tr h="474616">
                <a:tc>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업종매출</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억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이용객수</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명</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인당이용금액</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제주도민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중국인 관광객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 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782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46.4</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0.3</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특급 호텔</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443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42.3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11.2</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10.7</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대형 할인점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275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14</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19.2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67.8</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1.5</a:t>
                      </a:r>
                      <a:endParaRPr lang="ko-KR" altLang="en-US" sz="1050" kern="1200">
                        <a:solidFill>
                          <a:schemeClr val="tx1">
                            <a:lumMod val="75000"/>
                            <a:lumOff val="25000"/>
                          </a:schemeClr>
                        </a:solidFill>
                        <a:latin typeface="+mn-ea"/>
                        <a:ea typeface="+mn-ea"/>
                        <a:cs typeface="+mn-cs"/>
                      </a:endParaRPr>
                    </a:p>
                  </a:txBody>
                  <a:tcPr anchor="ctr"/>
                </a:tc>
              </a:tr>
            </a:tbl>
          </a:graphicData>
        </a:graphic>
      </p:graphicFrame>
      <p:sp>
        <p:nvSpPr>
          <p:cNvPr id="8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452302" y="2312876"/>
            <a:ext cx="420793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72917"/>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528" y="2996952"/>
            <a:ext cx="8195260" cy="1652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711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971" y="2672916"/>
            <a:ext cx="8197477" cy="3621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남</a:t>
            </a:r>
            <a:r>
              <a:rPr lang="ko-KR" altLang="en-US" smtClean="0"/>
              <a:t>부 지역의 주요 업종 현황</a:t>
            </a:r>
            <a:endParaRPr lang="ko-KR" altLang="en-US"/>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주요 업종의 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6"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0" name="직사각형 39"/>
          <p:cNvSpPr/>
          <p:nvPr/>
        </p:nvSpPr>
        <p:spPr>
          <a:xfrm>
            <a:off x="-468560" y="3717032"/>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endParaRPr lang="ko-KR" altLang="en-US" sz="1600" spc="100">
              <a:ln>
                <a:solidFill>
                  <a:prstClr val="black">
                    <a:alpha val="20000"/>
                  </a:prstClr>
                </a:solidFill>
              </a:ln>
              <a:solidFill>
                <a:srgbClr val="000000"/>
              </a:solidFill>
              <a:latin typeface="NOVA Bold"/>
              <a:cs typeface="Arial" pitchFamily="34" charset="0"/>
            </a:endParaRP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311860" y="3717032"/>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a:t>
            </a:r>
            <a:r>
              <a:rPr lang="ko-KR" altLang="en-US" sz="1050" spc="100">
                <a:ln>
                  <a:solidFill>
                    <a:prstClr val="black">
                      <a:alpha val="20000"/>
                    </a:prstClr>
                  </a:solidFill>
                </a:ln>
                <a:solidFill>
                  <a:srgbClr val="FF0000"/>
                </a:solidFill>
                <a:latin typeface="NOVA Bold"/>
                <a:ea typeface="NOVA Bold"/>
                <a:cs typeface="Arial" pitchFamily="34" charset="0"/>
              </a:rPr>
              <a:t>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43908" y="4077072"/>
            <a:ext cx="612068" cy="1044116"/>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2" name="직사각형 11"/>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특급호텔 매출은 메르스 기간을 제외하더라도 전년대비 하락세이며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겨울에 매출이 급감</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한식 소비도 메르스 영향에</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주춤하였으나</a:t>
            </a:r>
            <a:r>
              <a:rPr lang="en-US" altLang="ko-KR"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ea typeface="NOVA Bold"/>
                <a:cs typeface="Arial" pitchFamily="34" charset="0"/>
              </a:rPr>
              <a:t>월 이후 바로 회복하며 견조한 상승세 유지</a:t>
            </a:r>
          </a:p>
        </p:txBody>
      </p:sp>
    </p:spTree>
    <p:extLst>
      <p:ext uri="{BB962C8B-B14F-4D97-AF65-F5344CB8AC3E}">
        <p14:creationId xmlns:p14="http://schemas.microsoft.com/office/powerpoint/2010/main" val="3488793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264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552" y="2600908"/>
            <a:ext cx="3584966" cy="363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영업 기간별 가맹점 현황</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신규 가맹점 창업은 봄에 가장 많고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작년에 비해 신규 창업이 증가하는 추세를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3</a:t>
            </a:r>
            <a:r>
              <a:rPr lang="ko-KR" altLang="en-US" sz="1600" spc="100">
                <a:ln>
                  <a:solidFill>
                    <a:prstClr val="black">
                      <a:alpha val="20000"/>
                    </a:prstClr>
                  </a:solidFill>
                </a:ln>
                <a:solidFill>
                  <a:srgbClr val="000000"/>
                </a:solidFill>
                <a:latin typeface="NOVA Bold"/>
                <a:ea typeface="NOVA Bold"/>
                <a:cs typeface="Arial" pitchFamily="34" charset="0"/>
              </a:rPr>
              <a:t>년 이상 장기 영업 가맹점이 </a:t>
            </a:r>
            <a:r>
              <a:rPr lang="en-US" altLang="ko-KR" sz="1600" spc="100">
                <a:ln>
                  <a:solidFill>
                    <a:prstClr val="black">
                      <a:alpha val="20000"/>
                    </a:prstClr>
                  </a:solidFill>
                </a:ln>
                <a:solidFill>
                  <a:srgbClr val="000000"/>
                </a:solidFill>
                <a:latin typeface="NOVA Bold"/>
                <a:ea typeface="NOVA Bold"/>
                <a:cs typeface="Arial" pitchFamily="34" charset="0"/>
              </a:rPr>
              <a:t>56%</a:t>
            </a:r>
            <a:r>
              <a:rPr lang="ko-KR" altLang="en-US" sz="1600" spc="100">
                <a:ln>
                  <a:solidFill>
                    <a:prstClr val="black">
                      <a:alpha val="20000"/>
                    </a:prstClr>
                  </a:solidFill>
                </a:ln>
                <a:solidFill>
                  <a:srgbClr val="000000"/>
                </a:solidFill>
                <a:latin typeface="NOVA Bold"/>
                <a:ea typeface="NOVA Bold"/>
                <a:cs typeface="Arial" pitchFamily="34" charset="0"/>
              </a:rPr>
              <a:t>를 차지하며</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년 미만 신규 가맹점은 </a:t>
            </a:r>
            <a:r>
              <a:rPr lang="en-US" altLang="ko-KR" sz="1600" spc="100">
                <a:ln>
                  <a:solidFill>
                    <a:prstClr val="black">
                      <a:alpha val="20000"/>
                    </a:prstClr>
                  </a:solidFill>
                </a:ln>
                <a:solidFill>
                  <a:srgbClr val="000000"/>
                </a:solidFill>
                <a:latin typeface="NOVA Bold"/>
                <a:ea typeface="NOVA Bold"/>
                <a:cs typeface="Arial" pitchFamily="34" charset="0"/>
              </a:rPr>
              <a:t>19%</a:t>
            </a:r>
            <a:r>
              <a:rPr lang="ko-KR" altLang="en-US" sz="1600" spc="100">
                <a:ln>
                  <a:solidFill>
                    <a:prstClr val="black">
                      <a:alpha val="20000"/>
                    </a:prstClr>
                  </a:solidFill>
                </a:ln>
                <a:solidFill>
                  <a:srgbClr val="000000"/>
                </a:solidFill>
                <a:latin typeface="NOVA Bold"/>
                <a:ea typeface="NOVA Bold"/>
                <a:cs typeface="Arial" pitchFamily="34" charset="0"/>
              </a:rPr>
              <a:t> 내외임</a:t>
            </a:r>
          </a:p>
        </p:txBody>
      </p:sp>
      <p:sp>
        <p:nvSpPr>
          <p:cNvPr id="38" name="직사각형 37"/>
          <p:cNvSpPr/>
          <p:nvPr/>
        </p:nvSpPr>
        <p:spPr>
          <a:xfrm>
            <a:off x="4541590" y="2168860"/>
            <a:ext cx="4134866"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영업기간별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가맹점 비율</a:t>
            </a:r>
            <a:endParaRPr lang="en-US" altLang="ko-KR"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신규 가맹점 월별 창업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6016" y="2632881"/>
            <a:ext cx="3786368" cy="3640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그림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69" y="3240591"/>
            <a:ext cx="320894" cy="262082"/>
          </a:xfrm>
          <a:prstGeom prst="rect">
            <a:avLst/>
          </a:prstGeom>
        </p:spPr>
      </p:pic>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264" y="2923625"/>
            <a:ext cx="320894" cy="262082"/>
          </a:xfrm>
          <a:prstGeom prst="rect">
            <a:avLst/>
          </a:prstGeom>
        </p:spPr>
      </p:pic>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6" y="3202922"/>
            <a:ext cx="320894" cy="262082"/>
          </a:xfrm>
          <a:prstGeom prst="rect">
            <a:avLst/>
          </a:prstGeom>
        </p:spPr>
      </p:pic>
    </p:spTree>
    <p:extLst>
      <p:ext uri="{BB962C8B-B14F-4D97-AF65-F5344CB8AC3E}">
        <p14:creationId xmlns:p14="http://schemas.microsoft.com/office/powerpoint/2010/main" val="610989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내국인</a:t>
            </a:r>
            <a:r>
              <a:rPr lang="en-US" altLang="ko-KR" smtClean="0"/>
              <a:t>/</a:t>
            </a:r>
            <a:r>
              <a:rPr lang="ko-KR" altLang="en-US" smtClean="0"/>
              <a:t>중국인 소비 현황</a:t>
            </a:r>
            <a:endParaRPr lang="ko-KR" altLang="en-US"/>
          </a:p>
        </p:txBody>
      </p:sp>
      <p:sp>
        <p:nvSpPr>
          <p:cNvPr id="93" name="직사각형 92"/>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소비는 안정적이나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면세점 이전으로 인해 중국인 소비는 전년 대비 뚜렷하게 하락</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2016</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월 중국인 소비 증가율은 작년 메르스 악영향에 대한 기저효과로 파악됨</a:t>
            </a:r>
          </a:p>
        </p:txBody>
      </p:sp>
      <p:sp>
        <p:nvSpPr>
          <p:cNvPr id="95"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96" name="모서리가 둥근 직사각형 9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97" name="직사각형 96"/>
          <p:cNvSpPr/>
          <p:nvPr/>
        </p:nvSpPr>
        <p:spPr>
          <a:xfrm>
            <a:off x="295908" y="2096852"/>
            <a:ext cx="8344544"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내국인</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중국인의 월별 소비 추이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전년 동월 대비</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p>
        </p:txBody>
      </p:sp>
      <p:sp>
        <p:nvSpPr>
          <p:cNvPr id="98" name="모서리가 둥근 직사각형 97"/>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직사각형 10"/>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215" y="2708920"/>
            <a:ext cx="8022222" cy="3564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5353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소비 금액은 </a:t>
            </a:r>
            <a:r>
              <a:rPr lang="en-US" altLang="ko-KR" sz="1600" spc="100">
                <a:ln>
                  <a:solidFill>
                    <a:prstClr val="black">
                      <a:alpha val="20000"/>
                    </a:prstClr>
                  </a:solidFill>
                </a:ln>
                <a:solidFill>
                  <a:srgbClr val="000000"/>
                </a:solidFill>
                <a:latin typeface="NOVA Bold"/>
                <a:ea typeface="NOVA Bold"/>
                <a:cs typeface="Arial" pitchFamily="34" charset="0"/>
              </a:rPr>
              <a:t>40</a:t>
            </a:r>
            <a:r>
              <a:rPr lang="ko-KR" altLang="en-US" sz="1600" spc="100">
                <a:ln>
                  <a:solidFill>
                    <a:prstClr val="black">
                      <a:alpha val="20000"/>
                    </a:prstClr>
                  </a:solidFill>
                </a:ln>
                <a:solidFill>
                  <a:srgbClr val="000000"/>
                </a:solidFill>
                <a:latin typeface="NOVA Bold"/>
                <a:ea typeface="NOVA Bold"/>
                <a:cs typeface="Arial" pitchFamily="34" charset="0"/>
              </a:rPr>
              <a:t>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고객수는 </a:t>
            </a:r>
            <a:r>
              <a:rPr lang="en-US" altLang="ko-KR" sz="1600" spc="100">
                <a:ln>
                  <a:solidFill>
                    <a:prstClr val="black">
                      <a:alpha val="20000"/>
                    </a:prstClr>
                  </a:solidFill>
                </a:ln>
                <a:solidFill>
                  <a:srgbClr val="000000"/>
                </a:solidFill>
                <a:latin typeface="NOVA Bold"/>
                <a:ea typeface="NOVA Bold"/>
                <a:cs typeface="Arial" pitchFamily="34" charset="0"/>
              </a:rPr>
              <a:t>30</a:t>
            </a:r>
            <a:r>
              <a:rPr lang="ko-KR" altLang="en-US" sz="1600" spc="100">
                <a:ln>
                  <a:solidFill>
                    <a:prstClr val="black">
                      <a:alpha val="20000"/>
                    </a:prstClr>
                  </a:solidFill>
                </a:ln>
                <a:solidFill>
                  <a:srgbClr val="000000"/>
                </a:solidFill>
                <a:latin typeface="NOVA Bold"/>
                <a:ea typeface="NOVA Bold"/>
                <a:cs typeface="Arial" pitchFamily="34" charset="0"/>
              </a:rPr>
              <a:t>대가 가장 많으며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여성 소비가 증가세를 보임</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20</a:t>
            </a:r>
            <a:r>
              <a:rPr lang="ko-KR" altLang="en-US" sz="1600" spc="100">
                <a:ln>
                  <a:solidFill>
                    <a:prstClr val="black">
                      <a:alpha val="20000"/>
                    </a:prstClr>
                  </a:solidFill>
                </a:ln>
                <a:solidFill>
                  <a:srgbClr val="000000"/>
                </a:solidFill>
                <a:ea typeface="NOVA Bold"/>
                <a:cs typeface="Arial" pitchFamily="34" charset="0"/>
              </a:rPr>
              <a:t>대 고객이 차지하는 비중이 점차 늘고 있으나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구매력은 여전히 떨어지는 것으로 나타남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이용고객</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a:t>
            </a:r>
            <a:r>
              <a:rPr lang="ko-KR" altLang="en-US"/>
              <a:t>남</a:t>
            </a:r>
            <a:r>
              <a:rPr lang="ko-KR" altLang="en-US" smtClean="0"/>
              <a:t>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0" name="직사각형 19"/>
          <p:cNvSpPr/>
          <p:nvPr/>
        </p:nvSpPr>
        <p:spPr>
          <a:xfrm>
            <a:off x="450558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l="14566" r="13547"/>
          <a:stretch>
            <a:fillRect/>
          </a:stretch>
        </p:blipFill>
        <p:spPr bwMode="auto">
          <a:xfrm>
            <a:off x="395508" y="2708920"/>
            <a:ext cx="3996472" cy="320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3" name="Picture 3"/>
          <p:cNvPicPr>
            <a:picLocks noChangeAspect="1" noChangeArrowheads="1"/>
          </p:cNvPicPr>
          <p:nvPr/>
        </p:nvPicPr>
        <p:blipFill>
          <a:blip r:embed="rId3">
            <a:extLst>
              <a:ext uri="{28A0092B-C50C-407E-A947-70E740481C1C}">
                <a14:useLocalDpi xmlns:a14="http://schemas.microsoft.com/office/drawing/2010/main" val="0"/>
              </a:ext>
            </a:extLst>
          </a:blip>
          <a:srcRect l="21382" r="20391"/>
          <a:stretch>
            <a:fillRect/>
          </a:stretch>
        </p:blipFill>
        <p:spPr bwMode="auto">
          <a:xfrm>
            <a:off x="4608004" y="2680302"/>
            <a:ext cx="4086311" cy="3232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6286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전반적인 이용 금액이 하락세이며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연령대가 높아질수록 하락폭이 더욱 커짐</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이용액은 대체로 남성이 높지만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건당 이용액은 남여가 비슷하거나 여성이 더 높음</a:t>
            </a: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20486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고객 성</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1387316906"/>
              </p:ext>
            </p:extLst>
          </p:nvPr>
        </p:nvGraphicFramePr>
        <p:xfrm>
          <a:off x="467515" y="2744926"/>
          <a:ext cx="8064924" cy="3420378"/>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3106">
                <a:tc rowSpan="2">
                  <a:txBody>
                    <a:bodyPr/>
                    <a:lstStyle/>
                    <a:p>
                      <a:pPr algn="ctr" latinLnBrk="1"/>
                      <a:r>
                        <a:rPr lang="ko-KR" altLang="en-US" sz="1100" smtClean="0">
                          <a:solidFill>
                            <a:schemeClr val="tx1">
                              <a:lumMod val="75000"/>
                              <a:lumOff val="25000"/>
                            </a:schemeClr>
                          </a:solidFill>
                          <a:latin typeface="+mn-ea"/>
                          <a:ea typeface="+mn-ea"/>
                        </a:rPr>
                        <a:t>구분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100" smtClean="0">
                          <a:solidFill>
                            <a:schemeClr val="tx1">
                              <a:lumMod val="75000"/>
                              <a:lumOff val="25000"/>
                            </a:schemeClr>
                          </a:solidFill>
                          <a:latin typeface="+mn-ea"/>
                          <a:ea typeface="+mn-ea"/>
                        </a:rPr>
                        <a:t>건당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인당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3106">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3106">
                <a:tc>
                  <a:txBody>
                    <a:bodyPr/>
                    <a:lstStyle/>
                    <a:p>
                      <a:pPr algn="ctr" latinLnBrk="1"/>
                      <a:r>
                        <a:rPr lang="en-US" altLang="ko-KR" sz="1100" smtClean="0">
                          <a:solidFill>
                            <a:schemeClr val="tx1">
                              <a:lumMod val="85000"/>
                              <a:lumOff val="15000"/>
                            </a:schemeClr>
                          </a:solidFill>
                          <a:latin typeface="+mn-ea"/>
                          <a:ea typeface="+mn-ea"/>
                        </a:rPr>
                        <a:t>20</a:t>
                      </a:r>
                      <a:r>
                        <a:rPr lang="ko-KR" altLang="en-US" sz="1100" smtClean="0">
                          <a:solidFill>
                            <a:schemeClr val="tx1">
                              <a:lumMod val="85000"/>
                              <a:lumOff val="15000"/>
                            </a:schemeClr>
                          </a:solidFill>
                          <a:latin typeface="+mn-ea"/>
                          <a:ea typeface="+mn-ea"/>
                        </a:rPr>
                        <a:t>대 남성</a:t>
                      </a:r>
                      <a:endParaRPr lang="ko-KR" altLang="en-US" sz="1100">
                        <a:solidFill>
                          <a:schemeClr val="tx1">
                            <a:lumMod val="85000"/>
                            <a:lumOff val="1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21,675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ko-KR" altLang="en-US" sz="1100" b="0" i="0" u="none" strike="noStrike" kern="1200">
                          <a:solidFill>
                            <a:schemeClr val="tx1">
                              <a:lumMod val="75000"/>
                              <a:lumOff val="25000"/>
                            </a:schemeClr>
                          </a:solidFill>
                          <a:latin typeface="NOVA Medium" pitchFamily="2" charset="-127"/>
                          <a:ea typeface="NOVA Medium" pitchFamily="2" charset="-127"/>
                          <a:cs typeface="+mn-cs"/>
                        </a:rPr>
                        <a:t> </a:t>
                      </a:r>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21,186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-2.3</a:t>
                      </a:r>
                      <a:endParaRPr lang="en-US" altLang="ko-KR" sz="1100" kern="1200">
                        <a:solidFill>
                          <a:schemeClr val="tx1">
                            <a:lumMod val="85000"/>
                            <a:lumOff val="15000"/>
                          </a:schemeClr>
                        </a:solidFill>
                        <a:latin typeface="+mn-ea"/>
                        <a:ea typeface="+mn-ea"/>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145,672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154,900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6.3</a:t>
                      </a:r>
                      <a:endParaRPr lang="en-US" altLang="ko-KR" sz="1100" kern="1200">
                        <a:solidFill>
                          <a:schemeClr val="tx1">
                            <a:lumMod val="85000"/>
                            <a:lumOff val="15000"/>
                          </a:schemeClr>
                        </a:solidFill>
                        <a:latin typeface="+mn-ea"/>
                        <a:ea typeface="+mn-ea"/>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r>
              <a:tr h="263106">
                <a:tc>
                  <a:txBody>
                    <a:bodyPr/>
                    <a:lstStyle/>
                    <a:p>
                      <a:pPr marL="0" algn="ctr" defTabSz="914400" rtl="0" eaLnBrk="1" latinLnBrk="1" hangingPunct="1"/>
                      <a:r>
                        <a:rPr lang="en-US" altLang="ko-KR" sz="1100" kern="1200" smtClean="0">
                          <a:solidFill>
                            <a:schemeClr val="tx1">
                              <a:lumMod val="85000"/>
                              <a:lumOff val="15000"/>
                            </a:schemeClr>
                          </a:solidFill>
                          <a:latin typeface="+mn-ea"/>
                          <a:ea typeface="+mn-ea"/>
                          <a:cs typeface="+mn-cs"/>
                        </a:rPr>
                        <a:t>30</a:t>
                      </a:r>
                      <a:r>
                        <a:rPr lang="ko-KR" altLang="en-US" sz="1100" kern="1200" smtClean="0">
                          <a:solidFill>
                            <a:schemeClr val="tx1">
                              <a:lumMod val="85000"/>
                              <a:lumOff val="15000"/>
                            </a:schemeClr>
                          </a:solidFill>
                          <a:latin typeface="+mn-ea"/>
                          <a:ea typeface="+mn-ea"/>
                          <a:cs typeface="+mn-cs"/>
                        </a:rPr>
                        <a:t>대 남성</a:t>
                      </a:r>
                      <a:endParaRPr lang="ko-KR" altLang="en-US" sz="1100" kern="1200">
                        <a:solidFill>
                          <a:schemeClr val="tx1">
                            <a:lumMod val="85000"/>
                            <a:lumOff val="15000"/>
                          </a:schemeClr>
                        </a:solidFill>
                        <a:latin typeface="+mn-ea"/>
                        <a:ea typeface="+mn-ea"/>
                        <a:cs typeface="+mn-cs"/>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34,728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33,137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-4.6</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258,377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271,282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5.0</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47,209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43,215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-8.5</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490,202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475,770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-2.9</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56,225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50,877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-9.5</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597,249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561,655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-6.0</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61,370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54,693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-10.9</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681,629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622,818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-8.6</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20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23,055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22,797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-1.1</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124,238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129,118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3.9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30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36,398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35,934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-1.3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235,694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251,688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6.8</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44,448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42,253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-4.9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435,346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409,123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-6.0</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53,125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50,275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-5.4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495,409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446,749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-9.8</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58,611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53,789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-8.2</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511,015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472,481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-7.5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ko-KR" altLang="en-US" sz="1100" b="1" smtClean="0">
                          <a:solidFill>
                            <a:schemeClr val="tx1">
                              <a:lumMod val="75000"/>
                              <a:lumOff val="25000"/>
                            </a:schemeClr>
                          </a:solidFill>
                          <a:latin typeface="+mn-ea"/>
                          <a:ea typeface="+mn-ea"/>
                        </a:rPr>
                        <a:t>합  계</a:t>
                      </a:r>
                      <a:endParaRPr lang="ko-KR" altLang="en-US" sz="11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43,770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40,133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-8.3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366,651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348,478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-5.0</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3F0ED"/>
                    </a:solidFill>
                  </a:tcPr>
                </a:tc>
              </a:tr>
            </a:tbl>
          </a:graphicData>
        </a:graphic>
      </p:graphicFrame>
      <p:sp>
        <p:nvSpPr>
          <p:cNvPr id="15" name="모서리가 둥근 직사각형 14"/>
          <p:cNvSpPr/>
          <p:nvPr/>
        </p:nvSpPr>
        <p:spPr>
          <a:xfrm>
            <a:off x="262710" y="2168860"/>
            <a:ext cx="8485754" cy="417646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3248980"/>
            <a:ext cx="421858" cy="324036"/>
          </a:xfrm>
          <a:prstGeom prst="rect">
            <a:avLst/>
          </a:prstGeom>
        </p:spPr>
      </p:pic>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4833156"/>
            <a:ext cx="421858" cy="324036"/>
          </a:xfrm>
          <a:prstGeom prst="rect">
            <a:avLst/>
          </a:prstGeom>
        </p:spPr>
      </p:pic>
    </p:spTree>
    <p:extLst>
      <p:ext uri="{BB962C8B-B14F-4D97-AF65-F5344CB8AC3E}">
        <p14:creationId xmlns:p14="http://schemas.microsoft.com/office/powerpoint/2010/main" val="1356179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595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506064"/>
            <a:ext cx="4208922" cy="380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32040" y="2506064"/>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고객 유형별 소비</a:t>
            </a:r>
            <a:r>
              <a:rPr lang="en-US" altLang="ko-KR" smtClean="0"/>
              <a:t>(Type A)</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 이전 영향으로 남부 지역의 중국인 관광객 소비 금액 및 비중이 급격히 감소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a:t>
            </a:r>
            <a:r>
              <a:rPr lang="ko-KR" altLang="en-US" sz="1600" spc="100">
                <a:ln>
                  <a:solidFill>
                    <a:prstClr val="black">
                      <a:alpha val="20000"/>
                    </a:prstClr>
                  </a:solidFill>
                </a:ln>
                <a:solidFill>
                  <a:srgbClr val="000000"/>
                </a:solidFill>
                <a:latin typeface="NOVA Bold"/>
                <a:ea typeface="NOVA Bold"/>
                <a:cs typeface="Arial" pitchFamily="34" charset="0"/>
              </a:rPr>
              <a:t>소비금액이</a:t>
            </a:r>
            <a:r>
              <a:rPr lang="ko-KR" altLang="en-US" sz="1600" spc="100">
                <a:ln>
                  <a:solidFill>
                    <a:prstClr val="black">
                      <a:alpha val="20000"/>
                    </a:prstClr>
                  </a:solidFill>
                </a:ln>
                <a:solidFill>
                  <a:srgbClr val="000000"/>
                </a:solidFill>
                <a:latin typeface="NOVA Bold"/>
                <a:ea typeface="NOVA Bold"/>
                <a:cs typeface="Arial" pitchFamily="34" charset="0"/>
              </a:rPr>
              <a:t> 모두 증가세이며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내국인 관광객 소비가 </a:t>
            </a:r>
            <a:r>
              <a:rPr lang="en-US" altLang="ko-KR" sz="1600" spc="100">
                <a:ln>
                  <a:solidFill>
                    <a:prstClr val="black">
                      <a:alpha val="20000"/>
                    </a:prstClr>
                  </a:solidFill>
                </a:ln>
                <a:solidFill>
                  <a:srgbClr val="000000"/>
                </a:solidFill>
                <a:latin typeface="NOVA Bold"/>
                <a:ea typeface="NOVA Bold"/>
                <a:cs typeface="Arial" pitchFamily="34" charset="0"/>
              </a:rPr>
              <a:t>28%</a:t>
            </a:r>
            <a:r>
              <a:rPr lang="ko-KR" altLang="en-US" sz="1600" spc="100">
                <a:ln>
                  <a:solidFill>
                    <a:prstClr val="black">
                      <a:alpha val="20000"/>
                    </a:prstClr>
                  </a:solidFill>
                </a:ln>
                <a:solidFill>
                  <a:srgbClr val="000000"/>
                </a:solidFill>
                <a:latin typeface="NOVA Bold"/>
                <a:ea typeface="NOVA Bold"/>
                <a:cs typeface="Arial" pitchFamily="34" charset="0"/>
              </a:rPr>
              <a:t> 급성장</a:t>
            </a:r>
          </a:p>
        </p:txBody>
      </p:sp>
      <p:cxnSp>
        <p:nvCxnSpPr>
          <p:cNvPr id="39" name="직선 연결선 38"/>
          <p:cNvCxnSpPr/>
          <p:nvPr/>
        </p:nvCxnSpPr>
        <p:spPr>
          <a:xfrm flipH="1">
            <a:off x="4788024"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543593"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3" name="직사각형 12"/>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a:t>
            </a:r>
            <a:r>
              <a:rPr lang="ko-KR" altLang="en-US" sz="1050" spc="100">
                <a:ln>
                  <a:solidFill>
                    <a:prstClr val="black">
                      <a:alpha val="20000"/>
                    </a:prstClr>
                  </a:solidFill>
                </a:ln>
                <a:solidFill>
                  <a:srgbClr val="000000">
                    <a:lumMod val="75000"/>
                    <a:lumOff val="25000"/>
                  </a:srgbClr>
                </a:solidFill>
                <a:cs typeface="Arial" pitchFamily="34" charset="0"/>
              </a:rPr>
              <a:t>카드소비</a:t>
            </a:r>
            <a:r>
              <a:rPr lang="ko-KR" altLang="en-US" sz="1050" spc="100">
                <a:ln>
                  <a:solidFill>
                    <a:prstClr val="black">
                      <a:alpha val="20000"/>
                    </a:prstClr>
                  </a:solidFill>
                </a:ln>
                <a:solidFill>
                  <a:srgbClr val="000000">
                    <a:lumMod val="75000"/>
                    <a:lumOff val="25000"/>
                  </a:srgbClr>
                </a:solidFill>
                <a:cs typeface="Arial" pitchFamily="34" charset="0"/>
              </a:rPr>
              <a:t> 데이터를 이용한 </a:t>
            </a:r>
            <a:r>
              <a:rPr lang="ko-KR" altLang="en-US" sz="1050" spc="100">
                <a:ln>
                  <a:solidFill>
                    <a:prstClr val="black">
                      <a:alpha val="20000"/>
                    </a:prstClr>
                  </a:solidFill>
                </a:ln>
                <a:solidFill>
                  <a:srgbClr val="000000">
                    <a:lumMod val="75000"/>
                    <a:lumOff val="25000"/>
                  </a:srgbClr>
                </a:solidFill>
                <a:cs typeface="Arial" pitchFamily="34" charset="0"/>
              </a:rPr>
              <a:t>추정매출값</a:t>
            </a:r>
            <a:r>
              <a:rPr lang="ko-KR" altLang="en-US" sz="1050" spc="100">
                <a:ln>
                  <a:solidFill>
                    <a:prstClr val="black">
                      <a:alpha val="20000"/>
                    </a:prstClr>
                  </a:solidFill>
                </a:ln>
                <a:solidFill>
                  <a:srgbClr val="000000">
                    <a:lumMod val="75000"/>
                    <a:lumOff val="25000"/>
                  </a:srgbClr>
                </a:solidFill>
                <a:cs typeface="Arial" pitchFamily="34" charset="0"/>
              </a:rPr>
              <a:t>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
        <p:nvSpPr>
          <p:cNvPr id="11" name="직사각형 10"/>
          <p:cNvSpPr/>
          <p:nvPr/>
        </p:nvSpPr>
        <p:spPr>
          <a:xfrm>
            <a:off x="4968044"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7" name="TextBox 16"/>
          <p:cNvSpPr txBox="1"/>
          <p:nvPr/>
        </p:nvSpPr>
        <p:spPr>
          <a:xfrm>
            <a:off x="6912260" y="283585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8" name="TextBox 17"/>
          <p:cNvSpPr txBox="1"/>
          <p:nvPr/>
        </p:nvSpPr>
        <p:spPr>
          <a:xfrm>
            <a:off x="6668622"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995" y="4755979"/>
            <a:ext cx="368255" cy="282863"/>
          </a:xfrm>
          <a:prstGeom prst="rect">
            <a:avLst/>
          </a:prstGeom>
        </p:spPr>
      </p:pic>
      <p:pic>
        <p:nvPicPr>
          <p:cNvPr id="26" name="그림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679177"/>
            <a:ext cx="540060" cy="414829"/>
          </a:xfrm>
          <a:prstGeom prst="rect">
            <a:avLst/>
          </a:prstGeom>
        </p:spPr>
      </p:pic>
    </p:spTree>
    <p:extLst>
      <p:ext uri="{BB962C8B-B14F-4D97-AF65-F5344CB8AC3E}">
        <p14:creationId xmlns:p14="http://schemas.microsoft.com/office/powerpoint/2010/main" val="1234936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69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32040" y="2492896"/>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516" y="2506064"/>
            <a:ext cx="4122849" cy="372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고객 유형별 소비</a:t>
            </a:r>
            <a:r>
              <a:rPr lang="en-US" altLang="ko-KR"/>
              <a:t>(Type </a:t>
            </a:r>
            <a:r>
              <a:rPr lang="en-US" altLang="ko-KR" smtClean="0"/>
              <a:t>B)</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면세점 이전 영향으로 남부 지역의 중국인 관광객 소비 금액 및 비중이 급격히 감소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및 법인 </a:t>
            </a:r>
            <a:r>
              <a:rPr lang="ko-KR" altLang="en-US" sz="1600" spc="100">
                <a:ln>
                  <a:solidFill>
                    <a:prstClr val="black">
                      <a:alpha val="20000"/>
                    </a:prstClr>
                  </a:solidFill>
                </a:ln>
                <a:solidFill>
                  <a:srgbClr val="000000"/>
                </a:solidFill>
                <a:latin typeface="NOVA Bold"/>
                <a:ea typeface="NOVA Bold"/>
                <a:cs typeface="Arial" pitchFamily="34" charset="0"/>
              </a:rPr>
              <a:t>소비금액이</a:t>
            </a:r>
            <a:r>
              <a:rPr lang="ko-KR" altLang="en-US" sz="1600" spc="100">
                <a:ln>
                  <a:solidFill>
                    <a:prstClr val="black">
                      <a:alpha val="20000"/>
                    </a:prstClr>
                  </a:solidFill>
                </a:ln>
                <a:solidFill>
                  <a:srgbClr val="000000"/>
                </a:solidFill>
                <a:latin typeface="NOVA Bold"/>
                <a:ea typeface="NOVA Bold"/>
                <a:cs typeface="Arial" pitchFamily="34" charset="0"/>
              </a:rPr>
              <a:t> 모두 증가세이며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 내국인 관광객 소비가 </a:t>
            </a:r>
            <a:r>
              <a:rPr lang="en-US" altLang="ko-KR" sz="1600" spc="100">
                <a:ln>
                  <a:solidFill>
                    <a:prstClr val="black">
                      <a:alpha val="20000"/>
                    </a:prstClr>
                  </a:solidFill>
                </a:ln>
                <a:solidFill>
                  <a:srgbClr val="000000"/>
                </a:solidFill>
                <a:latin typeface="NOVA Bold"/>
                <a:ea typeface="NOVA Bold"/>
                <a:cs typeface="Arial" pitchFamily="34" charset="0"/>
              </a:rPr>
              <a:t>27.3%</a:t>
            </a:r>
            <a:r>
              <a:rPr lang="ko-KR" altLang="en-US" sz="1600" spc="100">
                <a:ln>
                  <a:solidFill>
                    <a:prstClr val="black">
                      <a:alpha val="20000"/>
                    </a:prstClr>
                  </a:solidFill>
                </a:ln>
                <a:solidFill>
                  <a:srgbClr val="000000"/>
                </a:solidFill>
                <a:latin typeface="NOVA Bold"/>
                <a:ea typeface="NOVA Bold"/>
                <a:cs typeface="Arial" pitchFamily="34" charset="0"/>
              </a:rPr>
              <a:t> 급성장</a:t>
            </a:r>
          </a:p>
        </p:txBody>
      </p:sp>
      <p:cxnSp>
        <p:nvCxnSpPr>
          <p:cNvPr id="39" name="직선 연결선 38"/>
          <p:cNvCxnSpPr/>
          <p:nvPr/>
        </p:nvCxnSpPr>
        <p:spPr>
          <a:xfrm flipH="1">
            <a:off x="4788024"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543593"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3" name="직사각형 12"/>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a:t>
            </a:r>
            <a:r>
              <a:rPr lang="ko-KR" altLang="en-US" sz="1050" spc="100">
                <a:ln>
                  <a:solidFill>
                    <a:prstClr val="black">
                      <a:alpha val="20000"/>
                    </a:prstClr>
                  </a:solidFill>
                </a:ln>
                <a:solidFill>
                  <a:srgbClr val="000000">
                    <a:lumMod val="75000"/>
                    <a:lumOff val="25000"/>
                  </a:srgbClr>
                </a:solidFill>
                <a:cs typeface="Arial" pitchFamily="34" charset="0"/>
              </a:rPr>
              <a:t>카드소비</a:t>
            </a:r>
            <a:r>
              <a:rPr lang="ko-KR" altLang="en-US" sz="1050" spc="100">
                <a:ln>
                  <a:solidFill>
                    <a:prstClr val="black">
                      <a:alpha val="20000"/>
                    </a:prstClr>
                  </a:solidFill>
                </a:ln>
                <a:solidFill>
                  <a:srgbClr val="000000">
                    <a:lumMod val="75000"/>
                    <a:lumOff val="25000"/>
                  </a:srgbClr>
                </a:solidFill>
                <a:cs typeface="Arial" pitchFamily="34" charset="0"/>
              </a:rPr>
              <a:t> 데이터를 이용한 </a:t>
            </a:r>
            <a:r>
              <a:rPr lang="ko-KR" altLang="en-US" sz="1050" spc="100">
                <a:ln>
                  <a:solidFill>
                    <a:prstClr val="black">
                      <a:alpha val="20000"/>
                    </a:prstClr>
                  </a:solidFill>
                </a:ln>
                <a:solidFill>
                  <a:srgbClr val="000000">
                    <a:lumMod val="75000"/>
                    <a:lumOff val="25000"/>
                  </a:srgbClr>
                </a:solidFill>
                <a:cs typeface="Arial" pitchFamily="34" charset="0"/>
              </a:rPr>
              <a:t>추정매출값</a:t>
            </a:r>
            <a:r>
              <a:rPr lang="ko-KR" altLang="en-US" sz="1050" spc="100">
                <a:ln>
                  <a:solidFill>
                    <a:prstClr val="black">
                      <a:alpha val="20000"/>
                    </a:prstClr>
                  </a:solidFill>
                </a:ln>
                <a:solidFill>
                  <a:srgbClr val="000000">
                    <a:lumMod val="75000"/>
                    <a:lumOff val="25000"/>
                  </a:srgbClr>
                </a:solidFill>
                <a:cs typeface="Arial" pitchFamily="34" charset="0"/>
              </a:rPr>
              <a:t>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sp>
        <p:nvSpPr>
          <p:cNvPr id="11" name="직사각형 10"/>
          <p:cNvSpPr/>
          <p:nvPr/>
        </p:nvSpPr>
        <p:spPr>
          <a:xfrm>
            <a:off x="4968044"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남부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7" name="TextBox 16"/>
          <p:cNvSpPr txBox="1"/>
          <p:nvPr/>
        </p:nvSpPr>
        <p:spPr>
          <a:xfrm>
            <a:off x="6912260" y="283585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18" name="TextBox 17"/>
          <p:cNvSpPr txBox="1"/>
          <p:nvPr/>
        </p:nvSpPr>
        <p:spPr>
          <a:xfrm>
            <a:off x="6668622"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995" y="4755979"/>
            <a:ext cx="368255" cy="282863"/>
          </a:xfrm>
          <a:prstGeom prst="rect">
            <a:avLst/>
          </a:prstGeom>
        </p:spPr>
      </p:pic>
      <p:pic>
        <p:nvPicPr>
          <p:cNvPr id="26" name="그림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679177"/>
            <a:ext cx="540060" cy="414829"/>
          </a:xfrm>
          <a:prstGeom prst="rect">
            <a:avLst/>
          </a:prstGeom>
        </p:spPr>
      </p:pic>
    </p:spTree>
    <p:extLst>
      <p:ext uri="{BB962C8B-B14F-4D97-AF65-F5344CB8AC3E}">
        <p14:creationId xmlns:p14="http://schemas.microsoft.com/office/powerpoint/2010/main" val="2483857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98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6702" y="2593102"/>
            <a:ext cx="3860648" cy="3264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9866" y="2523742"/>
            <a:ext cx="4194122" cy="3349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시간대별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오전</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점심의 인당 소비금액이 작으며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오후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저녁 시간대에 대부분의 소비가 이루어짐</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전년에 비해 시간대별 소비 패턴 변화는 없음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고객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flipH="1">
            <a:off x="4499992" y="2600908"/>
            <a:ext cx="0" cy="2844316"/>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329124" y="5913276"/>
            <a:ext cx="6403116"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실선은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내국인 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sp>
        <p:nvSpPr>
          <p:cNvPr id="16" name="직사각형 15"/>
          <p:cNvSpPr/>
          <p:nvPr/>
        </p:nvSpPr>
        <p:spPr>
          <a:xfrm>
            <a:off x="334365" y="5625244"/>
            <a:ext cx="648072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오전</a:t>
            </a:r>
            <a:r>
              <a:rPr lang="en-US" altLang="ko-KR" sz="1050" spc="100">
                <a:ln>
                  <a:solidFill>
                    <a:prstClr val="black">
                      <a:alpha val="20000"/>
                    </a:prstClr>
                  </a:solidFill>
                </a:ln>
                <a:solidFill>
                  <a:srgbClr val="000000">
                    <a:lumMod val="75000"/>
                    <a:lumOff val="25000"/>
                  </a:srgbClr>
                </a:solidFill>
                <a:cs typeface="Arial" pitchFamily="34" charset="0"/>
              </a:rPr>
              <a:t>(08~11</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점심</a:t>
            </a:r>
            <a:r>
              <a:rPr lang="en-US" altLang="ko-KR" sz="1050" spc="100">
                <a:ln>
                  <a:solidFill>
                    <a:prstClr val="black">
                      <a:alpha val="20000"/>
                    </a:prstClr>
                  </a:solidFill>
                </a:ln>
                <a:solidFill>
                  <a:srgbClr val="000000">
                    <a:lumMod val="75000"/>
                    <a:lumOff val="25000"/>
                  </a:srgbClr>
                </a:solidFill>
                <a:cs typeface="Arial" pitchFamily="34" charset="0"/>
              </a:rPr>
              <a:t>(11~14</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오후</a:t>
            </a:r>
            <a:r>
              <a:rPr lang="en-US" altLang="ko-KR" sz="1050" spc="100">
                <a:ln>
                  <a:solidFill>
                    <a:prstClr val="black">
                      <a:alpha val="20000"/>
                    </a:prstClr>
                  </a:solidFill>
                </a:ln>
                <a:solidFill>
                  <a:srgbClr val="000000">
                    <a:lumMod val="75000"/>
                    <a:lumOff val="25000"/>
                  </a:srgbClr>
                </a:solidFill>
                <a:cs typeface="Arial" pitchFamily="34" charset="0"/>
              </a:rPr>
              <a:t>(14~18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저녁</a:t>
            </a:r>
            <a:r>
              <a:rPr lang="en-US" altLang="ko-KR" sz="1050" spc="100">
                <a:ln>
                  <a:solidFill>
                    <a:prstClr val="black">
                      <a:alpha val="20000"/>
                    </a:prstClr>
                  </a:solidFill>
                </a:ln>
                <a:solidFill>
                  <a:srgbClr val="000000">
                    <a:lumMod val="75000"/>
                    <a:lumOff val="25000"/>
                  </a:srgbClr>
                </a:solidFill>
                <a:cs typeface="Arial" pitchFamily="34" charset="0"/>
              </a:rPr>
              <a:t>(18~22</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밤</a:t>
            </a:r>
            <a:r>
              <a:rPr lang="en-US" altLang="ko-KR" sz="1050" spc="100">
                <a:ln>
                  <a:solidFill>
                    <a:prstClr val="black">
                      <a:alpha val="20000"/>
                    </a:prstClr>
                  </a:solidFill>
                </a:ln>
                <a:solidFill>
                  <a:srgbClr val="000000">
                    <a:lumMod val="75000"/>
                    <a:lumOff val="25000"/>
                  </a:srgbClr>
                </a:solidFill>
                <a:cs typeface="Arial" pitchFamily="34" charset="0"/>
              </a:rPr>
              <a:t>(22~08</a:t>
            </a:r>
            <a:r>
              <a:rPr lang="ko-KR" altLang="en-US" sz="1050" spc="100">
                <a:ln>
                  <a:solidFill>
                    <a:prstClr val="black">
                      <a:alpha val="20000"/>
                    </a:prstClr>
                  </a:solidFill>
                </a:ln>
                <a:solidFill>
                  <a:srgbClr val="000000">
                    <a:lumMod val="75000"/>
                    <a:lumOff val="25000"/>
                  </a:srgbClr>
                </a:solidFill>
                <a:cs typeface="Arial" pitchFamily="34" charset="0"/>
              </a:rPr>
              <a:t>시</a:t>
            </a:r>
            <a:r>
              <a:rPr lang="en-US" altLang="ko-KR" sz="105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2142963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3866" y="2475037"/>
            <a:ext cx="8083550" cy="116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시간대별 소비 패턴</a:t>
            </a:r>
            <a:endParaRPr lang="ko-KR" altLang="en-US"/>
          </a:p>
        </p:txBody>
      </p:sp>
      <p:sp>
        <p:nvSpPr>
          <p:cNvPr id="93" name="직사각형 92"/>
          <p:cNvSpPr/>
          <p:nvPr/>
        </p:nvSpPr>
        <p:spPr>
          <a:xfrm>
            <a:off x="143507" y="1160748"/>
            <a:ext cx="8714611"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일중</a:t>
            </a: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인당 이용 건수는 아침이 가장 적고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밤으로 갈수록 점차 늘어나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최고치를 기록</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건당 이용액이 가장 높은 시간은 오후인 반면</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인당 이용액은 저녁</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밤 시간에 높게 나타남</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364502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5" name="모서리가 둥근 직사각형 1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3789041"/>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7" name="직사각형 16"/>
          <p:cNvSpPr/>
          <p:nvPr/>
        </p:nvSpPr>
        <p:spPr>
          <a:xfrm>
            <a:off x="251520" y="2060848"/>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시간대별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건수</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332" y="5626371"/>
            <a:ext cx="747695" cy="468052"/>
          </a:xfrm>
          <a:prstGeom prst="rect">
            <a:avLst/>
          </a:prstGeom>
        </p:spPr>
      </p:pic>
      <p:pic>
        <p:nvPicPr>
          <p:cNvPr id="25" name="그림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5085184"/>
            <a:ext cx="897652" cy="468052"/>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6793" y="2420888"/>
            <a:ext cx="554320" cy="396044"/>
          </a:xfrm>
          <a:prstGeom prst="rect">
            <a:avLst/>
          </a:prstGeom>
        </p:spPr>
      </p:pic>
      <p:graphicFrame>
        <p:nvGraphicFramePr>
          <p:cNvPr id="20" name="표 19"/>
          <p:cNvGraphicFramePr>
            <a:graphicFrameLocks noGrp="1"/>
          </p:cNvGraphicFramePr>
          <p:nvPr>
            <p:extLst>
              <p:ext uri="{D42A27DB-BD31-4B8C-83A1-F6EECF244321}">
                <p14:modId xmlns:p14="http://schemas.microsoft.com/office/powerpoint/2010/main" val="2517261003"/>
              </p:ext>
            </p:extLst>
          </p:nvPr>
        </p:nvGraphicFramePr>
        <p:xfrm>
          <a:off x="513866" y="4113076"/>
          <a:ext cx="8064924" cy="2128032"/>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6004">
                <a:tc rowSpan="2">
                  <a:txBody>
                    <a:bodyPr/>
                    <a:lstStyle/>
                    <a:p>
                      <a:pPr algn="ctr" latinLnBrk="1"/>
                      <a:r>
                        <a:rPr lang="ko-KR" altLang="en-US" sz="1000" smtClean="0">
                          <a:solidFill>
                            <a:schemeClr val="tx1">
                              <a:lumMod val="75000"/>
                              <a:lumOff val="25000"/>
                            </a:schemeClr>
                          </a:solidFill>
                          <a:latin typeface="+mn-ea"/>
                          <a:ea typeface="+mn-ea"/>
                        </a:rPr>
                        <a:t>구분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000" smtClean="0">
                          <a:solidFill>
                            <a:schemeClr val="tx1">
                              <a:lumMod val="75000"/>
                              <a:lumOff val="25000"/>
                            </a:schemeClr>
                          </a:solidFill>
                          <a:latin typeface="+mn-ea"/>
                          <a:ea typeface="+mn-ea"/>
                        </a:rPr>
                        <a:t>건당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인당 이용 금액</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6004">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1</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000" smtClean="0">
                          <a:solidFill>
                            <a:schemeClr val="tx1">
                              <a:lumMod val="75000"/>
                              <a:lumOff val="25000"/>
                            </a:schemeClr>
                          </a:solidFill>
                          <a:latin typeface="+mn-ea"/>
                          <a:ea typeface="+mn-ea"/>
                        </a:rPr>
                        <a:t>2</a:t>
                      </a:r>
                      <a:r>
                        <a:rPr lang="ko-KR" altLang="en-US" sz="1000" smtClean="0">
                          <a:solidFill>
                            <a:schemeClr val="tx1">
                              <a:lumMod val="75000"/>
                              <a:lumOff val="25000"/>
                            </a:schemeClr>
                          </a:solidFill>
                          <a:latin typeface="+mn-ea"/>
                          <a:ea typeface="+mn-ea"/>
                        </a:rPr>
                        <a:t>차년도</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000" smtClean="0">
                          <a:solidFill>
                            <a:schemeClr val="tx1">
                              <a:lumMod val="75000"/>
                              <a:lumOff val="25000"/>
                            </a:schemeClr>
                          </a:solidFill>
                          <a:latin typeface="+mn-ea"/>
                          <a:ea typeface="+mn-ea"/>
                        </a:rPr>
                        <a:t>변동율</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6004">
                <a:tc>
                  <a:txBody>
                    <a:bodyPr/>
                    <a:lstStyle/>
                    <a:p>
                      <a:pPr algn="ctr" latinLnBrk="1"/>
                      <a:r>
                        <a:rPr lang="ko-KR" altLang="en-US" sz="1000" smtClean="0">
                          <a:solidFill>
                            <a:schemeClr val="tx1">
                              <a:lumMod val="75000"/>
                              <a:lumOff val="25000"/>
                            </a:schemeClr>
                          </a:solidFill>
                          <a:latin typeface="+mn-ea"/>
                          <a:ea typeface="+mn-ea"/>
                        </a:rPr>
                        <a:t>오전</a:t>
                      </a:r>
                      <a:r>
                        <a:rPr lang="en-US" altLang="ko-KR" sz="1000" smtClean="0">
                          <a:solidFill>
                            <a:schemeClr val="tx1">
                              <a:lumMod val="75000"/>
                              <a:lumOff val="25000"/>
                            </a:schemeClr>
                          </a:solidFill>
                          <a:latin typeface="+mn-ea"/>
                          <a:ea typeface="+mn-ea"/>
                        </a:rPr>
                        <a:t>(08~11</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45,378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39,101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-13.8%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151,442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135,361 </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-10.6%</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점심</a:t>
                      </a:r>
                      <a:r>
                        <a:rPr lang="en-US" altLang="ko-KR" sz="1000" smtClean="0">
                          <a:solidFill>
                            <a:schemeClr val="tx1">
                              <a:lumMod val="75000"/>
                              <a:lumOff val="25000"/>
                            </a:schemeClr>
                          </a:solidFill>
                          <a:latin typeface="+mn-ea"/>
                          <a:ea typeface="+mn-ea"/>
                        </a:rPr>
                        <a:t>(11~14</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43,315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39,249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-9.4%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163,499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152,711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-6.6%</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오후</a:t>
                      </a:r>
                      <a:r>
                        <a:rPr lang="en-US" altLang="ko-KR" sz="1000" smtClean="0">
                          <a:solidFill>
                            <a:schemeClr val="tx1">
                              <a:lumMod val="75000"/>
                              <a:lumOff val="25000"/>
                            </a:schemeClr>
                          </a:solidFill>
                          <a:latin typeface="+mn-ea"/>
                          <a:ea typeface="+mn-ea"/>
                        </a:rPr>
                        <a:t>(14~18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45,515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41,950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-7.8%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190,390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179,723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-5.6%</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저녁</a:t>
                      </a:r>
                      <a:r>
                        <a:rPr lang="en-US" altLang="ko-KR" sz="1000" smtClean="0">
                          <a:solidFill>
                            <a:schemeClr val="tx1">
                              <a:lumMod val="75000"/>
                              <a:lumOff val="25000"/>
                            </a:schemeClr>
                          </a:solidFill>
                          <a:latin typeface="+mn-ea"/>
                          <a:ea typeface="+mn-ea"/>
                        </a:rPr>
                        <a:t>(18~22</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42,273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40,238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-4.8%</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210,257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202,913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-3.5%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smtClean="0">
                          <a:solidFill>
                            <a:schemeClr val="tx1">
                              <a:lumMod val="75000"/>
                              <a:lumOff val="25000"/>
                            </a:schemeClr>
                          </a:solidFill>
                          <a:latin typeface="+mn-ea"/>
                          <a:ea typeface="+mn-ea"/>
                        </a:rPr>
                        <a:t>밤</a:t>
                      </a:r>
                      <a:r>
                        <a:rPr lang="en-US" altLang="ko-KR" sz="1000" smtClean="0">
                          <a:solidFill>
                            <a:schemeClr val="tx1">
                              <a:lumMod val="75000"/>
                              <a:lumOff val="25000"/>
                            </a:schemeClr>
                          </a:solidFill>
                          <a:latin typeface="+mn-ea"/>
                          <a:ea typeface="+mn-ea"/>
                        </a:rPr>
                        <a:t>(22~08</a:t>
                      </a:r>
                      <a:r>
                        <a:rPr lang="ko-KR" altLang="en-US" sz="1000" smtClean="0">
                          <a:solidFill>
                            <a:schemeClr val="tx1">
                              <a:lumMod val="75000"/>
                              <a:lumOff val="25000"/>
                            </a:schemeClr>
                          </a:solidFill>
                          <a:latin typeface="+mn-ea"/>
                          <a:ea typeface="+mn-ea"/>
                        </a:rPr>
                        <a:t>시</a:t>
                      </a:r>
                      <a:r>
                        <a:rPr lang="en-US" altLang="ko-KR" sz="1000" smtClean="0">
                          <a:solidFill>
                            <a:schemeClr val="tx1">
                              <a:lumMod val="75000"/>
                              <a:lumOff val="25000"/>
                            </a:schemeClr>
                          </a:solidFill>
                          <a:latin typeface="+mn-ea"/>
                          <a:ea typeface="+mn-ea"/>
                        </a:rPr>
                        <a:t>)</a:t>
                      </a:r>
                      <a:endParaRPr lang="ko-KR" altLang="en-US" sz="10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42,232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37,375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-11.5%</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211,678 </a:t>
                      </a:r>
                    </a:p>
                  </a:txBody>
                  <a:tcPr marL="9525" marR="9525" marT="9525" marB="0" anchor="ctr">
                    <a:solidFill>
                      <a:srgbClr val="F9F8F6"/>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193,311 </a:t>
                      </a:r>
                    </a:p>
                  </a:txBody>
                  <a:tcPr marL="9525" marR="9525" marT="9525" marB="0" anchor="ctr">
                    <a:solidFill>
                      <a:srgbClr val="F9F8F6"/>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-8.7%</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9F8F6"/>
                    </a:solidFill>
                  </a:tcPr>
                </a:tc>
              </a:tr>
              <a:tr h="266004">
                <a:tc>
                  <a:txBody>
                    <a:bodyPr/>
                    <a:lstStyle/>
                    <a:p>
                      <a:pPr algn="ctr" latinLnBrk="1"/>
                      <a:r>
                        <a:rPr lang="ko-KR" altLang="en-US" sz="1000" b="1" smtClean="0">
                          <a:solidFill>
                            <a:schemeClr val="tx1">
                              <a:lumMod val="75000"/>
                              <a:lumOff val="25000"/>
                            </a:schemeClr>
                          </a:solidFill>
                          <a:latin typeface="+mn-ea"/>
                          <a:ea typeface="+mn-ea"/>
                        </a:rPr>
                        <a:t>평   균</a:t>
                      </a:r>
                      <a:endParaRPr lang="ko-KR" altLang="en-US" sz="10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43,765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40,090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-8.4%</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185,115 </a:t>
                      </a:r>
                    </a:p>
                  </a:txBody>
                  <a:tcPr marL="9525" marR="9525" marT="9525" marB="0" anchor="ctr">
                    <a:solidFill>
                      <a:srgbClr val="F3F0ED"/>
                    </a:solidFill>
                  </a:tcPr>
                </a:tc>
                <a:tc>
                  <a:txBody>
                    <a:bodyPr/>
                    <a:lstStyle/>
                    <a:p>
                      <a:pPr marL="0" algn="ctr" defTabSz="914400" rtl="0" eaLnBrk="1" fontAlgn="ctr" latinLnBrk="0" hangingPunct="1"/>
                      <a:r>
                        <a:rPr lang="ko-KR" altLang="en-US" sz="1000" b="0" i="0" u="none" strike="noStrike" kern="1200">
                          <a:solidFill>
                            <a:srgbClr val="000000"/>
                          </a:solidFill>
                          <a:latin typeface="NOVA Medium" pitchFamily="2" charset="-127"/>
                          <a:ea typeface="NOVA Medium" pitchFamily="2" charset="-127"/>
                          <a:cs typeface="+mn-cs"/>
                        </a:rPr>
                        <a:t>   </a:t>
                      </a:r>
                      <a:r>
                        <a:rPr lang="en-US" altLang="ko-KR" sz="1000" b="0" i="0" u="none" strike="noStrike" kern="1200">
                          <a:solidFill>
                            <a:srgbClr val="000000"/>
                          </a:solidFill>
                          <a:latin typeface="NOVA Medium" pitchFamily="2" charset="-127"/>
                          <a:ea typeface="NOVA Medium" pitchFamily="2" charset="-127"/>
                          <a:cs typeface="+mn-cs"/>
                        </a:rPr>
                        <a:t>173,828 </a:t>
                      </a:r>
                    </a:p>
                  </a:txBody>
                  <a:tcPr marL="9525" marR="9525" marT="9525" marB="0" anchor="ctr">
                    <a:solidFill>
                      <a:srgbClr val="F3F0ED"/>
                    </a:solidFill>
                  </a:tcPr>
                </a:tc>
                <a:tc>
                  <a:txBody>
                    <a:bodyPr/>
                    <a:lstStyle/>
                    <a:p>
                      <a:pPr algn="ctr" fontAlgn="ctr"/>
                      <a:r>
                        <a:rPr lang="en-US" altLang="ko-KR" sz="1000" b="0" i="0" u="none" strike="noStrike" smtClean="0">
                          <a:solidFill>
                            <a:srgbClr val="000000"/>
                          </a:solidFill>
                          <a:latin typeface="NOVA Medium" pitchFamily="2" charset="-127"/>
                          <a:ea typeface="NOVA Medium" pitchFamily="2" charset="-127"/>
                        </a:rPr>
                        <a:t>-6.1%</a:t>
                      </a:r>
                      <a:endParaRPr lang="en-US" altLang="ko-KR" sz="1000" b="0" i="0" u="none" strike="noStrike">
                        <a:solidFill>
                          <a:srgbClr val="000000"/>
                        </a:solidFill>
                        <a:latin typeface="NOVA Medium" pitchFamily="2" charset="-127"/>
                        <a:ea typeface="NOVA Medium" pitchFamily="2" charset="-127"/>
                      </a:endParaRPr>
                    </a:p>
                  </a:txBody>
                  <a:tcPr marL="9525" marR="9525" marT="9525" marB="0" anchor="ctr">
                    <a:solidFill>
                      <a:srgbClr val="F3F0ED"/>
                    </a:solidFill>
                  </a:tcPr>
                </a:tc>
              </a:tr>
            </a:tbl>
          </a:graphicData>
        </a:graphic>
      </p:graphicFrame>
      <p:pic>
        <p:nvPicPr>
          <p:cNvPr id="22" name="그림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5132918"/>
            <a:ext cx="747695" cy="468052"/>
          </a:xfrm>
          <a:prstGeom prst="rect">
            <a:avLst/>
          </a:prstGeom>
        </p:spPr>
      </p:pic>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5366944"/>
            <a:ext cx="897652" cy="468052"/>
          </a:xfrm>
          <a:prstGeom prst="rect">
            <a:avLst/>
          </a:prstGeom>
        </p:spPr>
      </p:pic>
    </p:spTree>
    <p:extLst>
      <p:ext uri="{BB962C8B-B14F-4D97-AF65-F5344CB8AC3E}">
        <p14:creationId xmlns:p14="http://schemas.microsoft.com/office/powerpoint/2010/main" val="1239366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대형마트 구매고객 소비패턴 분석</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전통시장</a:t>
            </a:r>
            <a:r>
              <a:rPr lang="en-US" altLang="ko-KR" smtClean="0"/>
              <a:t>, </a:t>
            </a:r>
            <a:r>
              <a:rPr lang="ko-KR" altLang="en-US" smtClean="0"/>
              <a:t>대형마트 고객층 비교 분석</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9" name="직선 연결선 8"/>
          <p:cNvCxnSpPr/>
          <p:nvPr/>
        </p:nvCxnSpPr>
        <p:spPr>
          <a:xfrm>
            <a:off x="395936" y="2638581"/>
            <a:ext cx="29519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2314545"/>
            <a:ext cx="295232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전체 고객 현황</a:t>
            </a:r>
          </a:p>
        </p:txBody>
      </p:sp>
      <p:cxnSp>
        <p:nvCxnSpPr>
          <p:cNvPr id="12" name="직선 연결선 11"/>
          <p:cNvCxnSpPr/>
          <p:nvPr/>
        </p:nvCxnSpPr>
        <p:spPr>
          <a:xfrm>
            <a:off x="3852698" y="2347648"/>
            <a:ext cx="500377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52308" y="2023612"/>
            <a:ext cx="5004167"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성별</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연령별 고객분포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개인</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3641906233"/>
              </p:ext>
            </p:extLst>
          </p:nvPr>
        </p:nvGraphicFramePr>
        <p:xfrm>
          <a:off x="3851920" y="2420397"/>
          <a:ext cx="5004556" cy="1188130"/>
        </p:xfrm>
        <a:graphic>
          <a:graphicData uri="http://schemas.openxmlformats.org/drawingml/2006/table">
            <a:tbl>
              <a:tblPr/>
              <a:tblGrid>
                <a:gridCol w="635938"/>
                <a:gridCol w="728103"/>
                <a:gridCol w="728103"/>
                <a:gridCol w="728103"/>
                <a:gridCol w="728103"/>
                <a:gridCol w="728103"/>
                <a:gridCol w="728103"/>
              </a:tblGrid>
              <a:tr h="239819">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성별</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연령대별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9819">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남</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여</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20</a:t>
                      </a:r>
                      <a:r>
                        <a:rPr lang="ko-KR" altLang="en-US" sz="1100" b="1" i="0" u="none" strike="noStrike" smtClean="0">
                          <a:solidFill>
                            <a:schemeClr val="bg1"/>
                          </a:solidFill>
                          <a:latin typeface="+mn-ea"/>
                          <a:ea typeface="+mn-ea"/>
                        </a:rPr>
                        <a:t>대 이하</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40</a:t>
                      </a:r>
                      <a:r>
                        <a:rPr lang="ko-KR" altLang="en-US" sz="1100" b="1" i="0" u="none" strike="noStrike" smtClean="0">
                          <a:solidFill>
                            <a:schemeClr val="bg1"/>
                          </a:solidFill>
                          <a:latin typeface="+mn-ea"/>
                          <a:ea typeface="+mn-ea"/>
                        </a:rPr>
                        <a:t>대</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50</a:t>
                      </a:r>
                      <a:r>
                        <a:rPr lang="ko-KR" altLang="en-US" sz="1100" b="1" i="0" u="none" strike="noStrike" smtClean="0">
                          <a:solidFill>
                            <a:schemeClr val="bg1"/>
                          </a:solidFill>
                          <a:latin typeface="+mn-ea"/>
                          <a:ea typeface="+mn-ea"/>
                        </a:rPr>
                        <a:t>대 이상</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3616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50%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30%</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36164">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36164">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51%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49%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위쪽 화살표 14"/>
          <p:cNvSpPr/>
          <p:nvPr/>
        </p:nvSpPr>
        <p:spPr>
          <a:xfrm>
            <a:off x="4968044" y="2924452"/>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위쪽 화살표 15"/>
          <p:cNvSpPr/>
          <p:nvPr/>
        </p:nvSpPr>
        <p:spPr>
          <a:xfrm rot="10800000">
            <a:off x="5652120" y="2924452"/>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위쪽 화살표 16"/>
          <p:cNvSpPr/>
          <p:nvPr/>
        </p:nvSpPr>
        <p:spPr>
          <a:xfrm>
            <a:off x="6408204" y="2924452"/>
            <a:ext cx="288032" cy="648072"/>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0" name="표 19"/>
          <p:cNvGraphicFramePr>
            <a:graphicFrameLocks noGrp="1"/>
          </p:cNvGraphicFramePr>
          <p:nvPr>
            <p:extLst>
              <p:ext uri="{D42A27DB-BD31-4B8C-83A1-F6EECF244321}">
                <p14:modId xmlns:p14="http://schemas.microsoft.com/office/powerpoint/2010/main" val="1216829864"/>
              </p:ext>
            </p:extLst>
          </p:nvPr>
        </p:nvGraphicFramePr>
        <p:xfrm>
          <a:off x="3851918" y="4184592"/>
          <a:ext cx="5004961" cy="1260139"/>
        </p:xfrm>
        <a:graphic>
          <a:graphicData uri="http://schemas.openxmlformats.org/drawingml/2006/table">
            <a:tbl>
              <a:tblPr/>
              <a:tblGrid>
                <a:gridCol w="635989"/>
                <a:gridCol w="728162"/>
                <a:gridCol w="728162"/>
                <a:gridCol w="728162"/>
                <a:gridCol w="728162"/>
                <a:gridCol w="728162"/>
                <a:gridCol w="728162"/>
              </a:tblGrid>
              <a:tr h="254354">
                <a:tc rowSpan="2">
                  <a:txBody>
                    <a:body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gridSpan="2">
                  <a:txBody>
                    <a:bodyPr/>
                    <a:lstStyle/>
                    <a:p>
                      <a:pPr algn="ctr" rtl="0" fontAlgn="ctr"/>
                      <a:r>
                        <a:rPr lang="ko-KR" altLang="en-US" sz="1100" b="1" i="0" u="none" strike="noStrike" smtClean="0">
                          <a:solidFill>
                            <a:schemeClr val="bg1"/>
                          </a:solidFill>
                          <a:latin typeface="+mn-ea"/>
                          <a:ea typeface="+mn-ea"/>
                        </a:rPr>
                        <a:t>시간대별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4">
                  <a:txBody>
                    <a:bodyPr/>
                    <a:lstStyle/>
                    <a:p>
                      <a:pPr algn="ctr" rtl="0" fontAlgn="ctr"/>
                      <a:r>
                        <a:rPr lang="ko-KR" altLang="en-US" sz="1100" b="1" i="0" u="none" strike="noStrike" smtClean="0">
                          <a:solidFill>
                            <a:schemeClr val="bg1"/>
                          </a:solidFill>
                          <a:latin typeface="+mn-ea"/>
                          <a:ea typeface="+mn-ea"/>
                        </a:rPr>
                        <a:t>거리별 </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개인 고객</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4354">
                <a:tc vMerge="1">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8~18</a:t>
                      </a:r>
                      <a:r>
                        <a:rPr lang="ko-KR" altLang="en-US" sz="1100" b="1" i="0" u="none" strike="noStrike" smtClean="0">
                          <a:solidFill>
                            <a:schemeClr val="bg1"/>
                          </a:solidFill>
                          <a:latin typeface="+mn-ea"/>
                          <a:ea typeface="+mn-ea"/>
                        </a:rPr>
                        <a:t>시</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1" i="0" u="none" strike="noStrike" smtClean="0">
                          <a:solidFill>
                            <a:schemeClr val="bg1"/>
                          </a:solidFill>
                          <a:latin typeface="+mn-ea"/>
                          <a:ea typeface="+mn-ea"/>
                        </a:rPr>
                        <a:t>18~8</a:t>
                      </a:r>
                      <a:r>
                        <a:rPr lang="ko-KR" altLang="en-US" sz="1100" b="1" i="0" u="none" strike="noStrike" smtClean="0">
                          <a:solidFill>
                            <a:schemeClr val="bg1"/>
                          </a:solidFill>
                          <a:latin typeface="+mn-ea"/>
                          <a:ea typeface="+mn-ea"/>
                        </a:rPr>
                        <a:t>시</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 1 Km</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1~3</a:t>
                      </a:r>
                      <a:r>
                        <a:rPr lang="en-US" sz="1100" b="1" i="0" u="none" strike="noStrike" baseline="0" smtClean="0">
                          <a:solidFill>
                            <a:schemeClr val="bg1"/>
                          </a:solidFill>
                          <a:latin typeface="+mn-ea"/>
                          <a:ea typeface="+mn-ea"/>
                        </a:rPr>
                        <a:t>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3~5 Km</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sz="1100" b="1" i="0" u="none" strike="noStrike" smtClean="0">
                          <a:solidFill>
                            <a:schemeClr val="bg1"/>
                          </a:solidFill>
                          <a:latin typeface="+mn-ea"/>
                          <a:ea typeface="+mn-ea"/>
                        </a:rPr>
                        <a:t>5 Km ~</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04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0477">
                <a:tc>
                  <a:txBody>
                    <a:body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0477">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0" i="0" u="none" strike="noStrike" smtClean="0">
                          <a:solidFill>
                            <a:srgbClr val="000000"/>
                          </a:solidFill>
                          <a:latin typeface="+mn-ea"/>
                          <a:ea typeface="+mn-ea"/>
                        </a:rPr>
                        <a:t>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9%</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17%</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11%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63%</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1" name="직선 연결선 20"/>
          <p:cNvCxnSpPr/>
          <p:nvPr/>
        </p:nvCxnSpPr>
        <p:spPr>
          <a:xfrm>
            <a:off x="3852309" y="4112584"/>
            <a:ext cx="5003767"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51920" y="3788548"/>
            <a:ext cx="500415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시간대별 거리별 주말</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주중별 분포 현황</a:t>
            </a:r>
          </a:p>
        </p:txBody>
      </p:sp>
      <p:graphicFrame>
        <p:nvGraphicFramePr>
          <p:cNvPr id="23" name="표 22"/>
          <p:cNvGraphicFramePr>
            <a:graphicFrameLocks noGrp="1"/>
          </p:cNvGraphicFramePr>
          <p:nvPr>
            <p:extLst>
              <p:ext uri="{D42A27DB-BD31-4B8C-83A1-F6EECF244321}">
                <p14:modId xmlns:p14="http://schemas.microsoft.com/office/powerpoint/2010/main" val="2609462467"/>
              </p:ext>
            </p:extLst>
          </p:nvPr>
        </p:nvGraphicFramePr>
        <p:xfrm>
          <a:off x="395536" y="5336719"/>
          <a:ext cx="3096344" cy="1080613"/>
        </p:xfrm>
        <a:graphic>
          <a:graphicData uri="http://schemas.openxmlformats.org/drawingml/2006/table">
            <a:tbl>
              <a:tblPr/>
              <a:tblGrid>
                <a:gridCol w="588561"/>
                <a:gridCol w="844458"/>
                <a:gridCol w="870047"/>
                <a:gridCol w="793278"/>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인당 건수</a:t>
                      </a:r>
                      <a:endParaRPr lang="en-US" altLang="ko-KR" sz="11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인당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건당 금액</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362,496</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67,485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5.4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362,275</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67,301</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4.4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293,038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67,164</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4" name="직선 연결선 23"/>
          <p:cNvCxnSpPr/>
          <p:nvPr/>
        </p:nvCxnSpPr>
        <p:spPr>
          <a:xfrm>
            <a:off x="449528" y="5229200"/>
            <a:ext cx="295192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9128" y="4905164"/>
            <a:ext cx="295232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고객 인당 거래패턴 현황</a:t>
            </a:r>
          </a:p>
        </p:txBody>
      </p:sp>
      <p:sp>
        <p:nvSpPr>
          <p:cNvPr id="26" name="TextBox 25"/>
          <p:cNvSpPr txBox="1"/>
          <p:nvPr/>
        </p:nvSpPr>
        <p:spPr>
          <a:xfrm>
            <a:off x="593144" y="4438781"/>
            <a:ext cx="2736304" cy="14234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※’16</a:t>
            </a:r>
            <a:r>
              <a:rPr lang="ko-KR" altLang="en-US" sz="1000">
                <a:solidFill>
                  <a:srgbClr val="000000"/>
                </a:solidFill>
                <a:cs typeface="Arial Narrow" pitchFamily="34" charset="0"/>
              </a:rPr>
              <a:t>년은 </a:t>
            </a:r>
            <a:r>
              <a:rPr lang="en-US" altLang="ko-KR" sz="1000">
                <a:solidFill>
                  <a:srgbClr val="000000"/>
                </a:solidFill>
                <a:cs typeface="Arial Narrow" pitchFamily="34" charset="0"/>
              </a:rPr>
              <a:t>8</a:t>
            </a:r>
            <a:r>
              <a:rPr lang="ko-KR" altLang="en-US" sz="1000">
                <a:solidFill>
                  <a:srgbClr val="000000"/>
                </a:solidFill>
                <a:cs typeface="Arial Narrow" pitchFamily="34" charset="0"/>
              </a:rPr>
              <a:t>월 누계실적으로 환산</a:t>
            </a:r>
          </a:p>
        </p:txBody>
      </p:sp>
      <p:graphicFrame>
        <p:nvGraphicFramePr>
          <p:cNvPr id="41" name="차트 40"/>
          <p:cNvGraphicFramePr/>
          <p:nvPr>
            <p:extLst>
              <p:ext uri="{D42A27DB-BD31-4B8C-83A1-F6EECF244321}">
                <p14:modId xmlns:p14="http://schemas.microsoft.com/office/powerpoint/2010/main" val="1503084569"/>
              </p:ext>
            </p:extLst>
          </p:nvPr>
        </p:nvGraphicFramePr>
        <p:xfrm>
          <a:off x="418282" y="2702184"/>
          <a:ext cx="2995171" cy="1772601"/>
        </p:xfrm>
        <a:graphic>
          <a:graphicData uri="http://schemas.openxmlformats.org/drawingml/2006/chart">
            <c:chart xmlns:c="http://schemas.openxmlformats.org/drawingml/2006/chart" r:id="rId2"/>
          </a:graphicData>
        </a:graphic>
      </p:graphicFrame>
      <p:sp>
        <p:nvSpPr>
          <p:cNvPr id="40" name="위쪽 화살표 39"/>
          <p:cNvSpPr/>
          <p:nvPr/>
        </p:nvSpPr>
        <p:spPr>
          <a:xfrm rot="3920613">
            <a:off x="2052828" y="2758257"/>
            <a:ext cx="288032" cy="1644621"/>
          </a:xfrm>
          <a:prstGeom prst="upArrow">
            <a:avLst/>
          </a:prstGeom>
          <a:solidFill>
            <a:srgbClr val="FF0000">
              <a:alpha val="34902"/>
            </a:srgb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42" name="표 41"/>
          <p:cNvGraphicFramePr>
            <a:graphicFrameLocks noGrp="1"/>
          </p:cNvGraphicFramePr>
          <p:nvPr>
            <p:extLst>
              <p:ext uri="{D42A27DB-BD31-4B8C-83A1-F6EECF244321}">
                <p14:modId xmlns:p14="http://schemas.microsoft.com/office/powerpoint/2010/main" val="1689319877"/>
              </p:ext>
            </p:extLst>
          </p:nvPr>
        </p:nvGraphicFramePr>
        <p:xfrm>
          <a:off x="3852698" y="5624752"/>
          <a:ext cx="2231470" cy="1008604"/>
        </p:xfrm>
        <a:graphic>
          <a:graphicData uri="http://schemas.openxmlformats.org/drawingml/2006/table">
            <a:tbl>
              <a:tblPr/>
              <a:tblGrid>
                <a:gridCol w="671956"/>
                <a:gridCol w="779757"/>
                <a:gridCol w="779757"/>
              </a:tblGrid>
              <a:tr h="25506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년도</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100" b="1" i="0" u="none" strike="noStrike" smtClean="0">
                          <a:solidFill>
                            <a:schemeClr val="bg1"/>
                          </a:solidFill>
                          <a:latin typeface="+mn-ea"/>
                          <a:ea typeface="+mn-ea"/>
                        </a:rPr>
                        <a:t>주말</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100" b="1" i="0" u="none" strike="noStrike" smtClean="0">
                          <a:solidFill>
                            <a:schemeClr val="bg1"/>
                          </a:solidFill>
                          <a:latin typeface="+mn-ea"/>
                          <a:ea typeface="+mn-ea"/>
                        </a:rPr>
                        <a:t>주중</a:t>
                      </a:r>
                      <a:r>
                        <a:rPr lang="en-US" altLang="ko-KR" sz="1100" b="1" i="0" u="none" strike="noStrike" smtClean="0">
                          <a:solidFill>
                            <a:schemeClr val="bg1"/>
                          </a:solidFill>
                          <a:latin typeface="+mn-ea"/>
                          <a:ea typeface="+mn-ea"/>
                        </a:rPr>
                        <a:t>(</a:t>
                      </a:r>
                      <a:r>
                        <a:rPr lang="ko-KR" altLang="en-US" sz="1100" b="1" i="0" u="none" strike="noStrike" smtClean="0">
                          <a:solidFill>
                            <a:schemeClr val="bg1"/>
                          </a:solidFill>
                          <a:latin typeface="+mn-ea"/>
                          <a:ea typeface="+mn-ea"/>
                        </a:rPr>
                        <a:t>금액</a:t>
                      </a:r>
                      <a:r>
                        <a:rPr lang="en-US" altLang="ko-KR" sz="1100" b="1" i="0" u="none" strike="noStrike" smtClean="0">
                          <a:solidFill>
                            <a:schemeClr val="bg1"/>
                          </a:solidFill>
                          <a:latin typeface="+mn-ea"/>
                          <a:ea typeface="+mn-ea"/>
                        </a:rPr>
                        <a:t>)</a:t>
                      </a:r>
                      <a:endParaRPr 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5117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‘14</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17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100" b="1" i="0" u="none" strike="noStrike" smtClean="0">
                          <a:solidFill>
                            <a:schemeClr val="bg1"/>
                          </a:solidFill>
                          <a:latin typeface="+mn-ea"/>
                          <a:ea typeface="+mn-ea"/>
                        </a:rPr>
                        <a:t>’15</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179">
                <a:tc>
                  <a:txBody>
                    <a:bodyPr/>
                    <a:lstStyle/>
                    <a:p>
                      <a:pPr algn="ctr" rtl="0" fontAlgn="ctr"/>
                      <a:r>
                        <a:rPr lang="en-US" altLang="ko-KR" sz="1100" b="1" i="0" u="none" strike="noStrike" smtClean="0">
                          <a:solidFill>
                            <a:schemeClr val="bg1"/>
                          </a:solidFill>
                          <a:latin typeface="+mn-ea"/>
                          <a:ea typeface="+mn-ea"/>
                        </a:rPr>
                        <a:t>’16</a:t>
                      </a:r>
                      <a:r>
                        <a:rPr lang="ko-KR" altLang="en-US" sz="1100" b="1" i="0" u="none" strike="noStrike" smtClean="0">
                          <a:solidFill>
                            <a:schemeClr val="bg1"/>
                          </a:solidFill>
                          <a:latin typeface="+mn-ea"/>
                          <a:ea typeface="+mn-ea"/>
                        </a:rPr>
                        <a:t>년</a:t>
                      </a:r>
                      <a:endParaRPr lang="ko-KR" altLang="en-US" sz="11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100" b="0" i="0" u="none" strike="noStrike" smtClean="0">
                          <a:solidFill>
                            <a:srgbClr val="000000"/>
                          </a:solidFill>
                          <a:latin typeface="+mn-ea"/>
                          <a:ea typeface="+mn-ea"/>
                        </a:rPr>
                        <a:t>32%</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100" b="0" i="0" u="none" strike="noStrike" smtClean="0">
                          <a:solidFill>
                            <a:srgbClr val="000000"/>
                          </a:solidFill>
                          <a:latin typeface="+mn-ea"/>
                          <a:ea typeface="+mn-ea"/>
                        </a:rPr>
                        <a:t>68%</a:t>
                      </a:r>
                      <a:endParaRPr lang="ko-KR" altLang="en-US" sz="11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위쪽 화살표 43"/>
          <p:cNvSpPr/>
          <p:nvPr/>
        </p:nvSpPr>
        <p:spPr>
          <a:xfrm rot="10800000">
            <a:off x="8550957" y="2924451"/>
            <a:ext cx="288032" cy="648072"/>
          </a:xfrm>
          <a:prstGeom prst="upArrow">
            <a:avLst/>
          </a:prstGeom>
          <a:solidFill>
            <a:schemeClr val="tx1">
              <a:lumMod val="50000"/>
              <a:lumOff val="50000"/>
              <a:alpha val="34902"/>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8" name="모서리가 둥근 직사각형 27"/>
          <p:cNvSpPr/>
          <p:nvPr/>
        </p:nvSpPr>
        <p:spPr>
          <a:xfrm>
            <a:off x="251520" y="2131624"/>
            <a:ext cx="3348372" cy="4501732"/>
          </a:xfrm>
          <a:prstGeom prst="roundRect">
            <a:avLst>
              <a:gd name="adj" fmla="val 9229"/>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직사각형 28"/>
          <p:cNvSpPr/>
          <p:nvPr/>
        </p:nvSpPr>
        <p:spPr>
          <a:xfrm>
            <a:off x="107504" y="1088740"/>
            <a:ext cx="8856984"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수는 증가추세이지만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인당 건수</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인당 금액</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건당 금액에 변화가 없고</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이하 고객 비율만 증가하고 있어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전통시장 구매고객에 비해 </a:t>
            </a:r>
            <a:r>
              <a:rPr lang="en-US" altLang="ko-KR" sz="1600" spc="100">
                <a:ln>
                  <a:solidFill>
                    <a:prstClr val="black">
                      <a:alpha val="20000"/>
                    </a:prstClr>
                  </a:solidFill>
                </a:ln>
                <a:solidFill>
                  <a:srgbClr val="000000"/>
                </a:solidFill>
                <a:latin typeface="NOVA Bold"/>
                <a:ea typeface="NOVA Bold"/>
                <a:cs typeface="Arial" pitchFamily="34" charset="0"/>
              </a:rPr>
              <a:t>20</a:t>
            </a:r>
            <a:r>
              <a:rPr lang="ko-KR" altLang="en-US" sz="1600" spc="100">
                <a:ln>
                  <a:solidFill>
                    <a:prstClr val="black">
                      <a:alpha val="20000"/>
                    </a:prstClr>
                  </a:solidFill>
                </a:ln>
                <a:solidFill>
                  <a:srgbClr val="000000"/>
                </a:solidFill>
                <a:latin typeface="NOVA Bold"/>
                <a:ea typeface="NOVA Bold"/>
                <a:cs typeface="Arial" pitchFamily="34" charset="0"/>
              </a:rPr>
              <a:t>대 이하 고객 이외 고객층 변동이 거의 없음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888770774"/>
      </p:ext>
    </p:extLst>
  </p:cSld>
  <p:clrMapOvr>
    <a:masterClrMapping/>
  </p:clrMapOvr>
  <p:transition/>
  <p:timing/>
</p:sld>
</file>

<file path=ppt/slides/slide9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9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4065" y="2561679"/>
            <a:ext cx="3753899" cy="3423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내국인의 경우 평일</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주말 구분없이 비슷한 소비 행태를 보이며</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토요일에 특히 활발함</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최근 중국인 관광객의 주말 소비 비중이 대폭 감소하였고</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목</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금에 소비가 집중되는 모습</a:t>
            </a: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5" name="모서리가 둥근 직사각형 14"/>
          <p:cNvSpPr/>
          <p:nvPr/>
        </p:nvSpPr>
        <p:spPr>
          <a:xfrm>
            <a:off x="262710" y="2042846"/>
            <a:ext cx="8485754" cy="4302478"/>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3" name="직사각형 22"/>
          <p:cNvSpPr/>
          <p:nvPr/>
        </p:nvSpPr>
        <p:spPr>
          <a:xfrm>
            <a:off x="4505587" y="2060848"/>
            <a:ext cx="4242878"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ea typeface="NOVA Bold"/>
                <a:cs typeface="Arial" pitchFamily="34" charset="0"/>
              </a:rPr>
              <a:t>남부 지역 중국인 </a:t>
            </a:r>
            <a:r>
              <a:rPr lang="ko-KR" altLang="en-US" sz="1600" spc="100">
                <a:ln>
                  <a:solidFill>
                    <a:prstClr val="black">
                      <a:alpha val="20000"/>
                    </a:prstClr>
                  </a:solidFill>
                </a:ln>
                <a:solidFill>
                  <a:srgbClr val="000000">
                    <a:lumMod val="75000"/>
                    <a:lumOff val="25000"/>
                  </a:srgbClr>
                </a:solidFill>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ea typeface="NOVA Bold"/>
                <a:cs typeface="Arial" pitchFamily="34" charset="0"/>
              </a:rPr>
              <a:t> </a:t>
            </a:r>
            <a:r>
              <a:rPr lang="ko-KR" altLang="en-US" sz="1600" spc="100">
                <a:ln>
                  <a:solidFill>
                    <a:prstClr val="black">
                      <a:alpha val="20000"/>
                    </a:prstClr>
                  </a:solidFill>
                </a:ln>
                <a:solidFill>
                  <a:srgbClr val="000000">
                    <a:lumMod val="75000"/>
                    <a:lumOff val="25000"/>
                  </a:srgbClr>
                </a:solidFill>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ea typeface="NOVA Bold"/>
              <a:cs typeface="Arial" pitchFamily="34" charset="0"/>
            </a:endParaRPr>
          </a:p>
        </p:txBody>
      </p:sp>
      <p:sp>
        <p:nvSpPr>
          <p:cNvPr id="17" name="직사각형 16"/>
          <p:cNvSpPr/>
          <p:nvPr/>
        </p:nvSpPr>
        <p:spPr>
          <a:xfrm>
            <a:off x="251520" y="2060848"/>
            <a:ext cx="419446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내국인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cxnSp>
        <p:nvCxnSpPr>
          <p:cNvPr id="18" name="직선 연결선 17"/>
          <p:cNvCxnSpPr/>
          <p:nvPr/>
        </p:nvCxnSpPr>
        <p:spPr>
          <a:xfrm>
            <a:off x="4499992" y="2600908"/>
            <a:ext cx="8994" cy="324036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341516" y="5913276"/>
            <a:ext cx="83349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개인 고객 기준</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29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8650" y="2600907"/>
            <a:ext cx="3323770" cy="3394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7008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graphicFrame>
        <p:nvGraphicFramePr>
          <p:cNvPr id="11" name="표 10"/>
          <p:cNvGraphicFramePr>
            <a:graphicFrameLocks noGrp="1"/>
          </p:cNvGraphicFramePr>
          <p:nvPr>
            <p:extLst>
              <p:ext uri="{D42A27DB-BD31-4B8C-83A1-F6EECF244321}">
                <p14:modId xmlns:p14="http://schemas.microsoft.com/office/powerpoint/2010/main" val="2275470628"/>
              </p:ext>
            </p:extLst>
          </p:nvPr>
        </p:nvGraphicFramePr>
        <p:xfrm>
          <a:off x="467544" y="2924944"/>
          <a:ext cx="8064924" cy="3276360"/>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364040">
                <a:tc rowSpan="2">
                  <a:txBody>
                    <a:bodyPr/>
                    <a:lstStyle/>
                    <a:p>
                      <a:pPr algn="ctr" latinLnBrk="1"/>
                      <a:r>
                        <a:rPr lang="ko-KR" altLang="en-US" sz="1200" smtClean="0">
                          <a:solidFill>
                            <a:schemeClr val="tx1">
                              <a:lumMod val="75000"/>
                              <a:lumOff val="25000"/>
                            </a:schemeClr>
                          </a:solidFill>
                          <a:latin typeface="+mn-ea"/>
                          <a:ea typeface="+mn-ea"/>
                        </a:rPr>
                        <a:t>구분</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내국인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소비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ko-KR" altLang="en-US" sz="1200" smtClean="0">
                          <a:solidFill>
                            <a:schemeClr val="tx1">
                              <a:lumMod val="75000"/>
                              <a:lumOff val="25000"/>
                            </a:schemeClr>
                          </a:solidFill>
                          <a:latin typeface="+mn-ea"/>
                          <a:ea typeface="+mn-ea"/>
                        </a:rPr>
                        <a:t>중국인 </a:t>
                      </a:r>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인당 소비 금액</a:t>
                      </a:r>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364040">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1</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200" smtClean="0">
                          <a:solidFill>
                            <a:schemeClr val="tx1">
                              <a:lumMod val="75000"/>
                              <a:lumOff val="25000"/>
                            </a:schemeClr>
                          </a:solidFill>
                          <a:latin typeface="+mn-ea"/>
                          <a:ea typeface="+mn-ea"/>
                        </a:rPr>
                        <a:t>2</a:t>
                      </a:r>
                      <a:r>
                        <a:rPr lang="ko-KR" altLang="en-US" sz="1200" smtClean="0">
                          <a:solidFill>
                            <a:schemeClr val="tx1">
                              <a:lumMod val="75000"/>
                              <a:lumOff val="25000"/>
                            </a:schemeClr>
                          </a:solidFill>
                          <a:latin typeface="+mn-ea"/>
                          <a:ea typeface="+mn-ea"/>
                        </a:rPr>
                        <a:t>차년도</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200" smtClean="0">
                          <a:solidFill>
                            <a:schemeClr val="tx1">
                              <a:lumMod val="75000"/>
                              <a:lumOff val="25000"/>
                            </a:schemeClr>
                          </a:solidFill>
                          <a:latin typeface="+mn-ea"/>
                          <a:ea typeface="+mn-ea"/>
                        </a:rPr>
                        <a:t>변동율</a:t>
                      </a:r>
                      <a:r>
                        <a:rPr lang="en-US" altLang="ko-KR" sz="1200" smtClean="0">
                          <a:solidFill>
                            <a:schemeClr val="tx1">
                              <a:lumMod val="75000"/>
                              <a:lumOff val="25000"/>
                            </a:schemeClr>
                          </a:solidFill>
                          <a:latin typeface="+mn-ea"/>
                          <a:ea typeface="+mn-ea"/>
                        </a:rPr>
                        <a:t>(%)</a:t>
                      </a:r>
                      <a:endParaRPr lang="ko-KR" altLang="en-US" sz="1200">
                        <a:solidFill>
                          <a:schemeClr val="tx1">
                            <a:lumMod val="75000"/>
                            <a:lumOff val="25000"/>
                          </a:schemeClr>
                        </a:solidFill>
                        <a:latin typeface="+mn-ea"/>
                        <a:ea typeface="+mn-ea"/>
                      </a:endParaRPr>
                    </a:p>
                  </a:txBody>
                  <a:tcPr marR="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364040">
                <a:tc>
                  <a:txBody>
                    <a:bodyPr/>
                    <a:lstStyle/>
                    <a:p>
                      <a:pPr algn="ctr" latinLnBrk="1"/>
                      <a:r>
                        <a:rPr lang="ko-KR" altLang="en-US" sz="1200" smtClean="0">
                          <a:solidFill>
                            <a:schemeClr val="tx1">
                              <a:lumMod val="75000"/>
                              <a:lumOff val="25000"/>
                            </a:schemeClr>
                          </a:solidFill>
                          <a:latin typeface="+mn-ea"/>
                          <a:ea typeface="+mn-ea"/>
                        </a:rPr>
                        <a:t>월요일</a:t>
                      </a:r>
                      <a:endParaRPr lang="ko-KR" altLang="en-US" sz="1200">
                        <a:solidFill>
                          <a:schemeClr val="tx1">
                            <a:lumMod val="75000"/>
                            <a:lumOff val="2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194,817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178,817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-8.2%</a:t>
                      </a:r>
                    </a:p>
                  </a:txBody>
                  <a:tcPr marL="9525" marR="36000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478,441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385,057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lnT w="12700" cap="flat" cmpd="sng" algn="ctr">
                      <a:solidFill>
                        <a:schemeClr val="bg1"/>
                      </a:solidFill>
                      <a:prstDash val="solid"/>
                      <a:round/>
                      <a:headEnd type="none" w="med" len="med"/>
                      <a:tailEnd type="none" w="med" len="med"/>
                    </a:lnT>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-19.5%</a:t>
                      </a:r>
                    </a:p>
                  </a:txBody>
                  <a:tcPr marL="9525" marR="9525" marT="9525" marB="0" anchor="ctr">
                    <a:lnT w="12700" cap="flat" cmpd="sng" algn="ctr">
                      <a:solidFill>
                        <a:schemeClr val="bg1"/>
                      </a:solidFill>
                      <a:prstDash val="solid"/>
                      <a:round/>
                      <a:headEnd type="none" w="med" len="med"/>
                      <a:tailEnd type="none" w="med" len="med"/>
                    </a:lnT>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화요일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193,758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180,830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-6.7%</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467,775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290,960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-37.8%</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수요일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192,730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180,982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-6.1%</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476,683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295,835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-37.9%</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목요일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187,860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181,876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-3.2%</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456,078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367,251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-19.5%</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금요일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187,498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180,192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-3.9%</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471,647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360,863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-23.5%</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토요일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176,373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171,833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-2.6%</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562,435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292,848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-47.9%</a:t>
                      </a:r>
                    </a:p>
                  </a:txBody>
                  <a:tcPr marL="9525" marR="9525" marT="9525" marB="0" anchor="ctr">
                    <a:solidFill>
                      <a:srgbClr val="F9F8F6"/>
                    </a:solidFill>
                  </a:tcPr>
                </a:tc>
              </a:tr>
              <a:tr h="364040">
                <a:tc>
                  <a:txBody>
                    <a:bodyPr/>
                    <a:lstStyle/>
                    <a:p>
                      <a:pPr algn="ctr" latinLnBrk="1"/>
                      <a:r>
                        <a:rPr lang="ko-KR" altLang="en-US" sz="1200" smtClean="0">
                          <a:solidFill>
                            <a:schemeClr val="tx1">
                              <a:lumMod val="75000"/>
                              <a:lumOff val="25000"/>
                            </a:schemeClr>
                          </a:solidFill>
                          <a:latin typeface="+mn-ea"/>
                          <a:ea typeface="+mn-ea"/>
                        </a:rPr>
                        <a:t>일요일</a:t>
                      </a:r>
                      <a:endParaRPr lang="ko-KR" altLang="en-US" sz="12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164,314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157,796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-4.0%</a:t>
                      </a:r>
                    </a:p>
                  </a:txBody>
                  <a:tcPr marL="9525" marR="36000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477,942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smtClean="0">
                          <a:solidFill>
                            <a:srgbClr val="000000"/>
                          </a:solidFill>
                          <a:latin typeface="NOVA Medium" pitchFamily="2" charset="-127"/>
                          <a:ea typeface="NOVA Medium" pitchFamily="2" charset="-127"/>
                          <a:cs typeface="+mn-cs"/>
                        </a:rPr>
                        <a:t>270,383 </a:t>
                      </a:r>
                      <a:endParaRPr lang="en-US" altLang="ko-KR" sz="1100" b="0" i="0" u="none" strike="noStrike" kern="1200">
                        <a:solidFill>
                          <a:srgbClr val="000000"/>
                        </a:solidFill>
                        <a:latin typeface="NOVA Medium" pitchFamily="2" charset="-127"/>
                        <a:ea typeface="NOVA Medium" pitchFamily="2" charset="-127"/>
                        <a:cs typeface="+mn-cs"/>
                      </a:endParaRPr>
                    </a:p>
                  </a:txBody>
                  <a:tcPr marL="9525" marR="0" marT="9525" marB="0" anchor="ctr">
                    <a:solidFill>
                      <a:srgbClr val="F9F8F6"/>
                    </a:solidFill>
                  </a:tcPr>
                </a:tc>
                <a:tc>
                  <a:txBody>
                    <a:bodyPr/>
                    <a:lstStyle/>
                    <a:p>
                      <a:pPr marL="0" algn="ctr" defTabSz="914400" rtl="0" eaLnBrk="1" fontAlgn="ctr" latinLnBrk="0" hangingPunct="1"/>
                      <a:r>
                        <a:rPr lang="en-US" altLang="ko-KR" sz="1100" b="0" i="0" u="none" strike="noStrike" kern="1200">
                          <a:solidFill>
                            <a:srgbClr val="000000"/>
                          </a:solidFill>
                          <a:latin typeface="NOVA Medium" pitchFamily="2" charset="-127"/>
                          <a:ea typeface="NOVA Medium" pitchFamily="2" charset="-127"/>
                          <a:cs typeface="+mn-cs"/>
                        </a:rPr>
                        <a:t>-43.4%</a:t>
                      </a:r>
                    </a:p>
                  </a:txBody>
                  <a:tcPr marL="9525" marR="9525" marT="9525" marB="0" anchor="ctr">
                    <a:solidFill>
                      <a:srgbClr val="F9F8F6"/>
                    </a:solidFill>
                  </a:tcPr>
                </a:tc>
              </a:tr>
            </a:tbl>
          </a:graphicData>
        </a:graphic>
      </p:graphicFrame>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남부 지역의 요일별 소비 패턴</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내국인의 경우 평일보다 주말에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소비금액이 낮으며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더욱 하락하는 추세</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중국인의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인당 소비금액은 주말에 높았으나</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최근 </a:t>
            </a:r>
            <a:r>
              <a:rPr lang="en-US" altLang="ko-KR" sz="1600" spc="100">
                <a:ln>
                  <a:solidFill>
                    <a:prstClr val="black">
                      <a:alpha val="20000"/>
                    </a:prstClr>
                  </a:solidFill>
                </a:ln>
                <a:solidFill>
                  <a:srgbClr val="000000"/>
                </a:solidFill>
                <a:ea typeface="NOVA Bold"/>
                <a:cs typeface="Arial" pitchFamily="34" charset="0"/>
              </a:rPr>
              <a:t>1</a:t>
            </a:r>
            <a:r>
              <a:rPr lang="ko-KR" altLang="en-US" sz="1600" spc="100">
                <a:ln>
                  <a:solidFill>
                    <a:prstClr val="black">
                      <a:alpha val="20000"/>
                    </a:prstClr>
                  </a:solidFill>
                </a:ln>
                <a:solidFill>
                  <a:srgbClr val="000000"/>
                </a:solidFill>
                <a:ea typeface="NOVA Bold"/>
                <a:cs typeface="Arial" pitchFamily="34" charset="0"/>
              </a:rPr>
              <a:t>년간 대폭 하락하여 평일보다 낮아짐</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43" name="제목 2"/>
          <p:cNvSpPr>
            <a:spLocks noGrp="1"/>
          </p:cNvSpPr>
          <p:nvPr>
            <p:ph type="title"/>
          </p:nvPr>
        </p:nvSpPr>
        <p:spPr>
          <a:xfrm>
            <a:off x="226706" y="188640"/>
            <a:ext cx="8136880" cy="274859"/>
          </a:xfrm>
        </p:spPr>
        <p:txBody>
          <a:bodyPr/>
          <a:lstStyle/>
          <a:p>
            <a:r>
              <a:rPr lang="ko-KR" altLang="en-US" smtClean="0"/>
              <a:t>      남부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348880"/>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남부 지역 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외국인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요일별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소비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15" name="모서리가 둥근 직사각형 14"/>
          <p:cNvSpPr/>
          <p:nvPr/>
        </p:nvSpPr>
        <p:spPr>
          <a:xfrm>
            <a:off x="262710" y="2276872"/>
            <a:ext cx="8485754" cy="4068452"/>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564904"/>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340" y="5445224"/>
            <a:ext cx="612068" cy="499891"/>
          </a:xfrm>
          <a:prstGeom prst="rect">
            <a:avLst/>
          </a:prstGeom>
        </p:spPr>
      </p:pic>
    </p:spTree>
    <p:extLst>
      <p:ext uri="{BB962C8B-B14F-4D97-AF65-F5344CB8AC3E}">
        <p14:creationId xmlns:p14="http://schemas.microsoft.com/office/powerpoint/2010/main" val="2009579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0190" y="3491310"/>
            <a:ext cx="5488603" cy="2746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특성</a:t>
            </a:r>
            <a:endParaRPr lang="ko-KR" altLang="en-US"/>
          </a:p>
        </p:txBody>
      </p:sp>
      <p:sp>
        <p:nvSpPr>
          <p:cNvPr id="32" name="직사각형 31"/>
          <p:cNvSpPr/>
          <p:nvPr/>
        </p:nvSpPr>
        <p:spPr>
          <a:xfrm>
            <a:off x="143508" y="1160748"/>
            <a:ext cx="8604956" cy="190821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동부 지역의 특성 </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ea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섭지코지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성산일출봉</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등 자연 휴양지와 오름이 특히 많은 지역</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많은 여행지가 산 중턱에 위치해 기온이 낮은 편이라</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주로 여름과 가을에 관광객이 많음</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5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latin typeface="NOVA Bold"/>
                <a:ea typeface="NOVA Bold"/>
                <a:cs typeface="Arial" pitchFamily="34" charset="0"/>
              </a:rPr>
              <a:t>성산읍</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신산리에</a:t>
            </a:r>
            <a:r>
              <a:rPr lang="ko-KR" altLang="en-US" sz="1600" spc="100">
                <a:ln>
                  <a:solidFill>
                    <a:prstClr val="black">
                      <a:alpha val="20000"/>
                    </a:prstClr>
                  </a:solidFill>
                </a:ln>
                <a:solidFill>
                  <a:srgbClr val="000000"/>
                </a:solidFill>
                <a:latin typeface="NOVA Bold"/>
                <a:ea typeface="NOVA Bold"/>
                <a:cs typeface="Arial" pitchFamily="34" charset="0"/>
              </a:rPr>
              <a:t> 제</a:t>
            </a:r>
            <a:r>
              <a:rPr lang="en-US" altLang="ko-KR" sz="1600" spc="100">
                <a:ln>
                  <a:solidFill>
                    <a:prstClr val="black">
                      <a:alpha val="20000"/>
                    </a:prstClr>
                  </a:solidFill>
                </a:ln>
                <a:solidFill>
                  <a:srgbClr val="000000"/>
                </a:solidFill>
                <a:latin typeface="NOVA Bold"/>
                <a:ea typeface="NOVA Bold"/>
                <a:cs typeface="Arial" pitchFamily="34" charset="0"/>
              </a:rPr>
              <a:t>2</a:t>
            </a:r>
            <a:r>
              <a:rPr lang="ko-KR" altLang="en-US" sz="1600" spc="100">
                <a:ln>
                  <a:solidFill>
                    <a:prstClr val="black">
                      <a:alpha val="20000"/>
                    </a:prstClr>
                  </a:solidFill>
                </a:ln>
                <a:solidFill>
                  <a:srgbClr val="000000"/>
                </a:solidFill>
                <a:latin typeface="NOVA Bold"/>
                <a:ea typeface="NOVA Bold"/>
                <a:cs typeface="Arial" pitchFamily="34" charset="0"/>
              </a:rPr>
              <a:t>공항이 들어설 예정이며</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완공까지 아직 기간이 많이 남았지만 주변 </a:t>
            </a:r>
            <a:br>
              <a:rPr lang="en-US" altLang="ko-KR" sz="1600" spc="100">
                <a:ln>
                  <a:solidFill>
                    <a:prstClr val="black">
                      <a:alpha val="20000"/>
                    </a:prstClr>
                  </a:solidFill>
                </a:ln>
                <a:solidFill>
                  <a:srgbClr val="000000"/>
                </a:solidFill>
                <a:latin typeface="NOVA Bold"/>
                <a:ea typeface="NOVA Bold"/>
                <a:cs typeface="Arial" pitchFamily="34" charset="0"/>
              </a:rPr>
            </a:b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상권이 먼저 개발될 가능성 높음</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4" name="직사각형 3"/>
          <p:cNvSpPr/>
          <p:nvPr/>
        </p:nvSpPr>
        <p:spPr>
          <a:xfrm>
            <a:off x="5451726" y="3915507"/>
            <a:ext cx="201869" cy="250093"/>
          </a:xfrm>
          <a:prstGeom prst="rect">
            <a:avLst/>
          </a:prstGeom>
          <a:solidFill>
            <a:srgbClr val="FF0000">
              <a:alpha val="34000"/>
            </a:srgbClr>
          </a:solidFill>
          <a:ln w="15875">
            <a:solidFill>
              <a:srgbClr val="FF0000"/>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cxnSp>
        <p:nvCxnSpPr>
          <p:cNvPr id="31" name="직선 연결선 30"/>
          <p:cNvCxnSpPr>
            <a:stCxn id="60" idx="3"/>
          </p:cNvCxnSpPr>
          <p:nvPr/>
        </p:nvCxnSpPr>
        <p:spPr>
          <a:xfrm>
            <a:off x="5394643" y="4896560"/>
            <a:ext cx="479972" cy="620672"/>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6387075" y="4125745"/>
            <a:ext cx="2470142" cy="78034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cs typeface="Arial" pitchFamily="34" charset="0"/>
              </a:rPr>
              <a:t>시월애</a:t>
            </a:r>
            <a:r>
              <a:rPr lang="ko-KR" altLang="en-US" sz="1200" spc="100">
                <a:ln>
                  <a:solidFill>
                    <a:prstClr val="black">
                      <a:alpha val="20000"/>
                    </a:prstClr>
                  </a:solidFill>
                </a:ln>
                <a:solidFill>
                  <a:srgbClr val="000000">
                    <a:lumMod val="75000"/>
                    <a:lumOff val="25000"/>
                  </a:srgbClr>
                </a:solidFill>
                <a:cs typeface="Arial" pitchFamily="34" charset="0"/>
              </a:rPr>
              <a:t> 촬영지 등이 위치한 우도</a:t>
            </a:r>
            <a:endParaRPr lang="en-US" altLang="ko-KR" sz="1200" spc="100">
              <a:ln>
                <a:solidFill>
                  <a:prstClr val="black">
                    <a:alpha val="20000"/>
                  </a:prstClr>
                </a:solidFill>
              </a:ln>
              <a:solidFill>
                <a:srgbClr val="000000">
                  <a:lumMod val="75000"/>
                  <a:lumOff val="25000"/>
                </a:srgbClr>
              </a:solidFill>
              <a:cs typeface="Arial" pitchFamily="34" charset="0"/>
            </a:endParaRPr>
          </a:p>
          <a:p>
            <a:pPr>
              <a:lnSpc>
                <a:spcPct val="130000"/>
              </a:lnSpc>
            </a:pPr>
            <a:r>
              <a:rPr lang="ko-KR" altLang="en-US" sz="1200" spc="100">
                <a:ln>
                  <a:solidFill>
                    <a:prstClr val="black">
                      <a:alpha val="20000"/>
                    </a:prstClr>
                  </a:solidFill>
                </a:ln>
                <a:solidFill>
                  <a:srgbClr val="000000">
                    <a:lumMod val="75000"/>
                    <a:lumOff val="25000"/>
                  </a:srgbClr>
                </a:solidFill>
                <a:cs typeface="Arial" pitchFamily="34" charset="0"/>
              </a:rPr>
              <a:t>내국인 관광객 비중도 높음</a:t>
            </a:r>
            <a:endParaRPr lang="en-US" altLang="ko-KR" sz="1200" spc="100">
              <a:ln>
                <a:solidFill>
                  <a:prstClr val="black">
                    <a:alpha val="20000"/>
                  </a:prstClr>
                </a:solidFill>
              </a:ln>
              <a:solidFill>
                <a:srgbClr val="000000">
                  <a:lumMod val="75000"/>
                  <a:lumOff val="25000"/>
                </a:srgbClr>
              </a:solidFill>
              <a:cs typeface="Arial" pitchFamily="34" charset="0"/>
            </a:endParaRPr>
          </a:p>
        </p:txBody>
      </p:sp>
      <p:cxnSp>
        <p:nvCxnSpPr>
          <p:cNvPr id="46" name="직선 연결선 45"/>
          <p:cNvCxnSpPr/>
          <p:nvPr/>
        </p:nvCxnSpPr>
        <p:spPr>
          <a:xfrm>
            <a:off x="5658747" y="4040553"/>
            <a:ext cx="713453" cy="378998"/>
          </a:xfrm>
          <a:prstGeom prst="line">
            <a:avLst/>
          </a:prstGeom>
          <a:ln w="63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819953" y="5503869"/>
            <a:ext cx="2532359" cy="45362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제</a:t>
            </a:r>
            <a:r>
              <a:rPr lang="en-US" altLang="ko-KR" sz="1200" spc="100">
                <a:ln>
                  <a:solidFill>
                    <a:prstClr val="black">
                      <a:alpha val="20000"/>
                    </a:prstClr>
                  </a:solidFill>
                </a:ln>
                <a:solidFill>
                  <a:srgbClr val="000000">
                    <a:lumMod val="75000"/>
                    <a:lumOff val="25000"/>
                  </a:srgbClr>
                </a:solidFill>
                <a:latin typeface="Calibri"/>
                <a:ea typeface="NOVA Bold"/>
                <a:cs typeface="Arial" pitchFamily="34" charset="0"/>
              </a:rPr>
              <a:t>2</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공항이 들어설 예정인 </a:t>
            </a:r>
            <a:r>
              <a:rPr lang="ko-KR" altLang="en-US" sz="1200" spc="100">
                <a:ln>
                  <a:solidFill>
                    <a:prstClr val="black">
                      <a:alpha val="20000"/>
                    </a:prstClr>
                  </a:solidFill>
                </a:ln>
                <a:solidFill>
                  <a:srgbClr val="000000">
                    <a:lumMod val="75000"/>
                    <a:lumOff val="25000"/>
                  </a:srgbClr>
                </a:solidFill>
                <a:latin typeface="Calibri"/>
                <a:ea typeface="NOVA Bold"/>
                <a:cs typeface="Arial" pitchFamily="34" charset="0"/>
              </a:rPr>
              <a:t>신산리</a:t>
            </a:r>
            <a:endParaRPr lang="en-US" altLang="ko-KR" sz="1200" spc="100">
              <a:ln>
                <a:solidFill>
                  <a:prstClr val="black">
                    <a:alpha val="20000"/>
                  </a:prstClr>
                </a:solidFill>
              </a:ln>
              <a:solidFill>
                <a:srgbClr val="000000">
                  <a:lumMod val="75000"/>
                  <a:lumOff val="25000"/>
                </a:srgbClr>
              </a:solidFill>
              <a:cs typeface="Arial" pitchFamily="34" charset="0"/>
            </a:endParaRPr>
          </a:p>
        </p:txBody>
      </p:sp>
      <p:sp>
        <p:nvSpPr>
          <p:cNvPr id="60" name="직사각형 59"/>
          <p:cNvSpPr/>
          <p:nvPr/>
        </p:nvSpPr>
        <p:spPr>
          <a:xfrm>
            <a:off x="5015812" y="4711537"/>
            <a:ext cx="378831" cy="370045"/>
          </a:xfrm>
          <a:prstGeom prst="rect">
            <a:avLst/>
          </a:prstGeom>
          <a:solidFill>
            <a:schemeClr val="bg1">
              <a:alpha val="33000"/>
            </a:schemeClr>
          </a:solidFill>
          <a:ln w="127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1"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92" name="모서리가 둥근 직사각형 91"/>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93" name="모서리가 둥근 직사각형 92"/>
          <p:cNvSpPr/>
          <p:nvPr/>
        </p:nvSpPr>
        <p:spPr>
          <a:xfrm>
            <a:off x="262710" y="3392996"/>
            <a:ext cx="8485754" cy="2952328"/>
          </a:xfrm>
          <a:prstGeom prst="roundRect">
            <a:avLst>
              <a:gd name="adj" fmla="val 4015"/>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966218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469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20" y="2996952"/>
            <a:ext cx="8289926" cy="1671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동</a:t>
            </a:r>
            <a:r>
              <a:rPr lang="ko-KR" altLang="en-US" smtClean="0"/>
              <a:t>부 지역의 주요 업종 현황</a:t>
            </a:r>
            <a:endParaRPr lang="ko-KR" altLang="en-US"/>
          </a:p>
        </p:txBody>
      </p:sp>
      <p:sp>
        <p:nvSpPr>
          <p:cNvPr id="32" name="직사각형 31"/>
          <p:cNvSpPr/>
          <p:nvPr/>
        </p:nvSpPr>
        <p:spPr>
          <a:xfrm>
            <a:off x="143508" y="1160748"/>
            <a:ext cx="8604956" cy="118813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동부의 주요 소비 업종은 한식</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농축수산품</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기념품점 순으로 나타남</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한식업종은 </a:t>
            </a:r>
            <a:r>
              <a:rPr lang="en-US" altLang="ko-KR" sz="1600" spc="100">
                <a:ln>
                  <a:solidFill>
                    <a:prstClr val="black">
                      <a:alpha val="20000"/>
                    </a:prstClr>
                  </a:solidFill>
                </a:ln>
                <a:solidFill>
                  <a:srgbClr val="000000"/>
                </a:solidFill>
                <a:ea typeface="NOVA Bold"/>
                <a:cs typeface="Arial" pitchFamily="34" charset="0"/>
              </a:rPr>
              <a:t>33% </a:t>
            </a:r>
            <a:r>
              <a:rPr lang="ko-KR" altLang="en-US" sz="1600" spc="100">
                <a:ln>
                  <a:solidFill>
                    <a:prstClr val="black">
                      <a:alpha val="20000"/>
                    </a:prstClr>
                  </a:solidFill>
                </a:ln>
                <a:solidFill>
                  <a:srgbClr val="000000"/>
                </a:solidFill>
                <a:ea typeface="NOVA Bold"/>
                <a:cs typeface="Arial" pitchFamily="34" charset="0"/>
              </a:rPr>
              <a:t>성장한 반면</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농축수산품</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기념품점은 모두 전년 대비 </a:t>
            </a:r>
            <a:r>
              <a:rPr lang="en-US" altLang="ko-KR" sz="1600" spc="100">
                <a:ln>
                  <a:solidFill>
                    <a:prstClr val="black">
                      <a:alpha val="20000"/>
                    </a:prstClr>
                  </a:solidFill>
                </a:ln>
                <a:solidFill>
                  <a:srgbClr val="000000"/>
                </a:solidFill>
                <a:ea typeface="NOVA Bold"/>
                <a:cs typeface="Arial" pitchFamily="34" charset="0"/>
              </a:rPr>
              <a:t>19% </a:t>
            </a:r>
            <a:r>
              <a:rPr lang="ko-KR" altLang="en-US" sz="1600" spc="100">
                <a:ln>
                  <a:solidFill>
                    <a:prstClr val="black">
                      <a:alpha val="20000"/>
                    </a:prstClr>
                  </a:solidFill>
                </a:ln>
                <a:solidFill>
                  <a:srgbClr val="000000"/>
                </a:solidFill>
                <a:ea typeface="NOVA Bold"/>
                <a:cs typeface="Arial" pitchFamily="34" charset="0"/>
              </a:rPr>
              <a:t>매출이 감소</a:t>
            </a:r>
          </a:p>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전반적으로 중국인 소비 비중이 높은 업종들의 매출이 떨어진 것으로 판단됨</a:t>
            </a:r>
            <a:endParaRPr lang="en-US" altLang="ko-KR" sz="1600" spc="100">
              <a:ln>
                <a:solidFill>
                  <a:prstClr val="black">
                    <a:alpha val="20000"/>
                  </a:prstClr>
                </a:solidFill>
              </a:ln>
              <a:solidFill>
                <a:srgbClr val="000000"/>
              </a:solidFill>
              <a:ea typeface="NOVA Bold"/>
              <a:cs typeface="Arial" pitchFamily="34" charset="0"/>
            </a:endParaRPr>
          </a:p>
        </p:txBody>
      </p:sp>
      <p:graphicFrame>
        <p:nvGraphicFramePr>
          <p:cNvPr id="61" name="표 60"/>
          <p:cNvGraphicFramePr>
            <a:graphicFrameLocks noGrp="1"/>
          </p:cNvGraphicFramePr>
          <p:nvPr>
            <p:extLst>
              <p:ext uri="{D42A27DB-BD31-4B8C-83A1-F6EECF244321}">
                <p14:modId xmlns:p14="http://schemas.microsoft.com/office/powerpoint/2010/main" val="1675508077"/>
              </p:ext>
            </p:extLst>
          </p:nvPr>
        </p:nvGraphicFramePr>
        <p:xfrm>
          <a:off x="539552" y="4820559"/>
          <a:ext cx="7959606" cy="1344745"/>
        </p:xfrm>
        <a:graphic>
          <a:graphicData uri="http://schemas.openxmlformats.org/drawingml/2006/table">
            <a:tbl>
              <a:tblPr firstRow="1" bandRow="1">
                <a:tableStyleId>{21E4AEA4-8DFA-4A89-87EB-49C32662AFE0}</a:tableStyleId>
              </a:tblPr>
              <a:tblGrid>
                <a:gridCol w="516528"/>
                <a:gridCol w="1512168"/>
                <a:gridCol w="1186182"/>
                <a:gridCol w="1186182"/>
                <a:gridCol w="1186182"/>
                <a:gridCol w="1186182"/>
                <a:gridCol w="1186182"/>
              </a:tblGrid>
              <a:tr h="474616">
                <a:tc>
                  <a:txBody>
                    <a:bodyPr/>
                    <a:lstStyle/>
                    <a:p>
                      <a:pPr algn="ctr" latinLnBrk="1"/>
                      <a:r>
                        <a:rPr lang="ko-KR" altLang="en-US" sz="1050" smtClean="0">
                          <a:solidFill>
                            <a:schemeClr val="tx1">
                              <a:lumMod val="75000"/>
                              <a:lumOff val="25000"/>
                            </a:schemeClr>
                          </a:solidFill>
                          <a:latin typeface="+mn-ea"/>
                          <a:ea typeface="+mn-ea"/>
                        </a:rPr>
                        <a:t>순위</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업종명</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업종매출</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억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이용객수</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명</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인당이용금액</a:t>
                      </a:r>
                      <a:endParaRPr lang="en-US" altLang="ko-KR" sz="1050" smtClean="0">
                        <a:solidFill>
                          <a:schemeClr val="tx1">
                            <a:lumMod val="75000"/>
                            <a:lumOff val="25000"/>
                          </a:schemeClr>
                        </a:solidFill>
                        <a:latin typeface="+mn-ea"/>
                        <a:ea typeface="+mn-ea"/>
                      </a:endParaRPr>
                    </a:p>
                    <a:p>
                      <a:pPr algn="ctr" latinLnBrk="1"/>
                      <a:r>
                        <a:rPr lang="en-US" altLang="ko-KR" sz="1050" smtClean="0">
                          <a:solidFill>
                            <a:schemeClr val="tx1">
                              <a:lumMod val="75000"/>
                              <a:lumOff val="25000"/>
                            </a:schemeClr>
                          </a:solidFill>
                          <a:latin typeface="+mn-ea"/>
                          <a:ea typeface="+mn-ea"/>
                        </a:rPr>
                        <a:t>(</a:t>
                      </a:r>
                      <a:r>
                        <a:rPr lang="ko-KR" altLang="en-US" sz="1050" smtClean="0">
                          <a:solidFill>
                            <a:schemeClr val="tx1">
                              <a:lumMod val="75000"/>
                              <a:lumOff val="25000"/>
                            </a:schemeClr>
                          </a:solidFill>
                          <a:latin typeface="+mn-ea"/>
                          <a:ea typeface="+mn-ea"/>
                        </a:rPr>
                        <a:t>만 원</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제주도민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latinLnBrk="1"/>
                      <a:r>
                        <a:rPr lang="ko-KR" altLang="en-US" sz="1050" smtClean="0">
                          <a:solidFill>
                            <a:schemeClr val="tx1">
                              <a:lumMod val="75000"/>
                              <a:lumOff val="25000"/>
                            </a:schemeClr>
                          </a:solidFill>
                          <a:latin typeface="+mn-ea"/>
                          <a:ea typeface="+mn-ea"/>
                        </a:rPr>
                        <a:t>중국인 </a:t>
                      </a:r>
                      <a:endParaRPr lang="en-US" altLang="ko-KR" sz="1050" smtClean="0">
                        <a:solidFill>
                          <a:schemeClr val="tx1">
                            <a:lumMod val="75000"/>
                            <a:lumOff val="25000"/>
                          </a:schemeClr>
                        </a:solidFill>
                        <a:latin typeface="+mn-ea"/>
                        <a:ea typeface="+mn-ea"/>
                      </a:endParaRPr>
                    </a:p>
                    <a:p>
                      <a:pPr algn="ctr" latinLnBrk="1"/>
                      <a:r>
                        <a:rPr lang="ko-KR" altLang="en-US" sz="1050" smtClean="0">
                          <a:solidFill>
                            <a:schemeClr val="tx1">
                              <a:lumMod val="75000"/>
                              <a:lumOff val="25000"/>
                            </a:schemeClr>
                          </a:solidFill>
                          <a:latin typeface="+mn-ea"/>
                          <a:ea typeface="+mn-ea"/>
                        </a:rPr>
                        <a:t>매출비중</a:t>
                      </a:r>
                      <a:r>
                        <a:rPr lang="en-US" altLang="ko-KR" sz="1050" smtClean="0">
                          <a:solidFill>
                            <a:schemeClr val="tx1">
                              <a:lumMod val="75000"/>
                              <a:lumOff val="25000"/>
                            </a:schemeClr>
                          </a:solidFill>
                          <a:latin typeface="+mn-ea"/>
                          <a:ea typeface="+mn-ea"/>
                        </a:rPr>
                        <a:t>(%)</a:t>
                      </a:r>
                      <a:endParaRPr lang="ko-KR" altLang="en-US" sz="1050">
                        <a:solidFill>
                          <a:schemeClr val="tx1">
                            <a:lumMod val="75000"/>
                            <a:lumOff val="25000"/>
                          </a:schemeClr>
                        </a:solidFill>
                        <a:latin typeface="+mn-ea"/>
                        <a:ea typeface="+mn-ea"/>
                      </a:endParaRPr>
                    </a:p>
                  </a:txBody>
                  <a:tcPr anchor="ctr">
                    <a:solidFill>
                      <a:schemeClr val="bg1">
                        <a:lumMod val="85000"/>
                      </a:schemeClr>
                    </a:solidFill>
                  </a:tcPr>
                </a:tc>
              </a:tr>
              <a:tr h="290043">
                <a:tc>
                  <a:txBody>
                    <a:bodyPr/>
                    <a:lstStyle/>
                    <a:p>
                      <a:pPr algn="ctr" latinLnBrk="1"/>
                      <a:r>
                        <a:rPr lang="en-US" altLang="ko-KR" sz="1050" smtClean="0">
                          <a:solidFill>
                            <a:schemeClr val="tx1">
                              <a:lumMod val="75000"/>
                              <a:lumOff val="25000"/>
                            </a:schemeClr>
                          </a:solidFill>
                          <a:latin typeface="+mn-ea"/>
                          <a:ea typeface="+mn-ea"/>
                        </a:rPr>
                        <a:t>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일반 한식</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331</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24.5</a:t>
                      </a:r>
                      <a:endParaRPr lang="ko-KR" altLang="en-US" sz="1050">
                        <a:solidFill>
                          <a:schemeClr val="tx1">
                            <a:lumMod val="75000"/>
                            <a:lumOff val="25000"/>
                          </a:schemeClr>
                        </a:solidFill>
                        <a:latin typeface="+mn-ea"/>
                        <a:ea typeface="+mn-ea"/>
                      </a:endParaRPr>
                    </a:p>
                  </a:txBody>
                  <a:tcPr anchor="ctr"/>
                </a:tc>
                <a:tc>
                  <a:txBody>
                    <a:bodyPr/>
                    <a:lstStyle/>
                    <a:p>
                      <a:pPr marL="0" algn="ctr" defTabSz="914400" rtl="0" eaLnBrk="1" latinLnBrk="1" hangingPunct="1"/>
                      <a:r>
                        <a:rPr lang="en-US" altLang="ko-KR" sz="1050" kern="1200" smtClean="0">
                          <a:solidFill>
                            <a:schemeClr val="tx1">
                              <a:lumMod val="75000"/>
                              <a:lumOff val="25000"/>
                            </a:schemeClr>
                          </a:solidFill>
                          <a:latin typeface="+mn-ea"/>
                          <a:ea typeface="+mn-ea"/>
                          <a:cs typeface="+mn-cs"/>
                        </a:rPr>
                        <a:t>0.3</a:t>
                      </a:r>
                      <a:endParaRPr lang="ko-KR" altLang="en-US" sz="1050" kern="1200">
                        <a:solidFill>
                          <a:schemeClr val="tx1">
                            <a:lumMod val="75000"/>
                            <a:lumOff val="25000"/>
                          </a:schemeClr>
                        </a:solidFill>
                        <a:latin typeface="+mn-ea"/>
                        <a:ea typeface="+mn-ea"/>
                        <a:cs typeface="+mn-cs"/>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농축수산품</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208</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12</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16.9</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5.5</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42.8</a:t>
                      </a:r>
                      <a:endParaRPr lang="ko-KR" altLang="en-US" sz="1050">
                        <a:solidFill>
                          <a:schemeClr val="tx1">
                            <a:lumMod val="75000"/>
                            <a:lumOff val="25000"/>
                          </a:schemeClr>
                        </a:solidFill>
                        <a:latin typeface="+mn-ea"/>
                        <a:ea typeface="+mn-ea"/>
                      </a:endParaRPr>
                    </a:p>
                  </a:txBody>
                  <a:tcPr anchor="ctr"/>
                </a:tc>
              </a:tr>
              <a:tr h="290043">
                <a:tc>
                  <a:txBody>
                    <a:bodyPr/>
                    <a:lstStyle/>
                    <a:p>
                      <a:pPr algn="ctr" latinLnBrk="1"/>
                      <a:r>
                        <a:rPr lang="en-US" altLang="ko-KR" sz="1050" smtClean="0">
                          <a:solidFill>
                            <a:schemeClr val="tx1">
                              <a:lumMod val="75000"/>
                              <a:lumOff val="25000"/>
                            </a:schemeClr>
                          </a:solidFill>
                          <a:latin typeface="+mn-ea"/>
                          <a:ea typeface="+mn-ea"/>
                        </a:rPr>
                        <a:t>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ko-KR" altLang="en-US" sz="1050" smtClean="0">
                          <a:solidFill>
                            <a:schemeClr val="tx1">
                              <a:lumMod val="75000"/>
                              <a:lumOff val="25000"/>
                            </a:schemeClr>
                          </a:solidFill>
                          <a:latin typeface="+mn-ea"/>
                          <a:ea typeface="+mn-ea"/>
                        </a:rPr>
                        <a:t>기념품점</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83</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6</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13.8</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0.0</a:t>
                      </a:r>
                      <a:endParaRPr lang="ko-KR" altLang="en-US" sz="1050">
                        <a:solidFill>
                          <a:schemeClr val="tx1">
                            <a:lumMod val="75000"/>
                            <a:lumOff val="25000"/>
                          </a:schemeClr>
                        </a:solidFill>
                        <a:latin typeface="+mn-ea"/>
                        <a:ea typeface="+mn-ea"/>
                      </a:endParaRPr>
                    </a:p>
                  </a:txBody>
                  <a:tcPr anchor="ctr"/>
                </a:tc>
                <a:tc>
                  <a:txBody>
                    <a:bodyPr/>
                    <a:lstStyle/>
                    <a:p>
                      <a:pPr algn="ctr" latinLnBrk="1"/>
                      <a:r>
                        <a:rPr lang="en-US" altLang="ko-KR" sz="1050" smtClean="0">
                          <a:solidFill>
                            <a:schemeClr val="tx1">
                              <a:lumMod val="75000"/>
                              <a:lumOff val="25000"/>
                            </a:schemeClr>
                          </a:solidFill>
                          <a:latin typeface="+mn-ea"/>
                          <a:ea typeface="+mn-ea"/>
                        </a:rPr>
                        <a:t>90.0</a:t>
                      </a:r>
                      <a:endParaRPr lang="ko-KR" altLang="en-US" sz="1050">
                        <a:solidFill>
                          <a:schemeClr val="tx1">
                            <a:lumMod val="75000"/>
                            <a:lumOff val="25000"/>
                          </a:schemeClr>
                        </a:solidFill>
                        <a:latin typeface="+mn-ea"/>
                        <a:ea typeface="+mn-ea"/>
                      </a:endParaRPr>
                    </a:p>
                  </a:txBody>
                  <a:tcPr anchor="ctr"/>
                </a:tc>
              </a:tr>
            </a:tbl>
          </a:graphicData>
        </a:graphic>
      </p:graphicFrame>
      <p:sp>
        <p:nvSpPr>
          <p:cNvPr id="8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84" name="모서리가 둥근 직사각형 8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85" name="직사각형 84"/>
          <p:cNvSpPr/>
          <p:nvPr/>
        </p:nvSpPr>
        <p:spPr>
          <a:xfrm>
            <a:off x="2452302" y="2312876"/>
            <a:ext cx="4207930"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업종별 매출 순위 및 비율</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86" name="모서리가 둥근 직사각형 85"/>
          <p:cNvSpPr/>
          <p:nvPr/>
        </p:nvSpPr>
        <p:spPr>
          <a:xfrm>
            <a:off x="262710" y="2312876"/>
            <a:ext cx="8485754" cy="4068452"/>
          </a:xfrm>
          <a:prstGeom prst="roundRect">
            <a:avLst>
              <a:gd name="adj" fmla="val 257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32055" y="2636913"/>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900" spc="100">
                <a:ln>
                  <a:solidFill>
                    <a:prstClr val="black">
                      <a:alpha val="20000"/>
                    </a:prstClr>
                  </a:solidFill>
                </a:ln>
                <a:solidFill>
                  <a:srgbClr val="000000">
                    <a:lumMod val="75000"/>
                    <a:lumOff val="25000"/>
                  </a:srgbClr>
                </a:solidFill>
                <a:cs typeface="Arial" pitchFamily="34" charset="0"/>
              </a:rPr>
              <a:t>(</a:t>
            </a:r>
            <a:r>
              <a:rPr lang="ko-KR" altLang="en-US" sz="900" spc="100">
                <a:ln>
                  <a:solidFill>
                    <a:prstClr val="black">
                      <a:alpha val="20000"/>
                    </a:prstClr>
                  </a:solidFill>
                </a:ln>
                <a:solidFill>
                  <a:srgbClr val="000000">
                    <a:lumMod val="75000"/>
                    <a:lumOff val="25000"/>
                  </a:srgbClr>
                </a:solidFill>
                <a:cs typeface="Arial" pitchFamily="34" charset="0"/>
              </a:rPr>
              <a:t>단위</a:t>
            </a:r>
            <a:r>
              <a:rPr lang="en-US" altLang="ko-KR" sz="900" spc="100">
                <a:ln>
                  <a:solidFill>
                    <a:prstClr val="black">
                      <a:alpha val="20000"/>
                    </a:prstClr>
                  </a:solidFill>
                </a:ln>
                <a:solidFill>
                  <a:srgbClr val="000000">
                    <a:lumMod val="75000"/>
                    <a:lumOff val="25000"/>
                  </a:srgbClr>
                </a:solidFill>
                <a:cs typeface="Arial" pitchFamily="34" charset="0"/>
              </a:rPr>
              <a:t>: </a:t>
            </a:r>
            <a:r>
              <a:rPr lang="ko-KR" altLang="en-US" sz="900" spc="100">
                <a:ln>
                  <a:solidFill>
                    <a:prstClr val="black">
                      <a:alpha val="20000"/>
                    </a:prstClr>
                  </a:solidFill>
                </a:ln>
                <a:solidFill>
                  <a:srgbClr val="000000">
                    <a:lumMod val="75000"/>
                    <a:lumOff val="25000"/>
                  </a:srgbClr>
                </a:solidFill>
                <a:cs typeface="Arial" pitchFamily="34" charset="0"/>
              </a:rPr>
              <a:t>억 원</a:t>
            </a:r>
            <a:r>
              <a:rPr lang="en-US" altLang="ko-KR" sz="900" spc="100">
                <a:ln>
                  <a:solidFill>
                    <a:prstClr val="black">
                      <a:alpha val="20000"/>
                    </a:prstClr>
                  </a:solidFill>
                </a:ln>
                <a:solidFill>
                  <a:srgbClr val="000000">
                    <a:lumMod val="75000"/>
                    <a:lumOff val="25000"/>
                  </a:srgbClr>
                </a:solidFill>
                <a:cs typeface="Arial" pitchFamily="34" charset="0"/>
              </a:rPr>
              <a:t>)</a:t>
            </a:r>
          </a:p>
        </p:txBody>
      </p:sp>
    </p:spTree>
    <p:extLst>
      <p:ext uri="{BB962C8B-B14F-4D97-AF65-F5344CB8AC3E}">
        <p14:creationId xmlns:p14="http://schemas.microsoft.com/office/powerpoint/2010/main" val="3140130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644566"/>
            <a:ext cx="8172936" cy="380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주요 업종 현황</a:t>
            </a:r>
            <a:endParaRPr lang="ko-KR" altLang="en-US"/>
          </a:p>
        </p:txBody>
      </p:sp>
      <p:sp>
        <p:nvSpPr>
          <p:cNvPr id="93" name="직사각형 92"/>
          <p:cNvSpPr/>
          <p:nvPr/>
        </p:nvSpPr>
        <p:spPr>
          <a:xfrm>
            <a:off x="215516" y="2096852"/>
            <a:ext cx="8604956" cy="54006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주요 업종의 월별 소비 추이</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sp>
        <p:nvSpPr>
          <p:cNvPr id="36"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37" name="모서리가 둥근 직사각형 36"/>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39" name="모서리가 둥근 직사각형 38"/>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0" name="직사각형 9"/>
          <p:cNvSpPr/>
          <p:nvPr/>
        </p:nvSpPr>
        <p:spPr>
          <a:xfrm>
            <a:off x="7380312" y="2348880"/>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sp>
        <p:nvSpPr>
          <p:cNvPr id="11" name="직사각형 10"/>
          <p:cNvSpPr/>
          <p:nvPr/>
        </p:nvSpPr>
        <p:spPr>
          <a:xfrm>
            <a:off x="3311860" y="3645024"/>
            <a:ext cx="1512168" cy="32403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050" spc="100">
                <a:ln>
                  <a:solidFill>
                    <a:prstClr val="black">
                      <a:alpha val="20000"/>
                    </a:prstClr>
                  </a:solidFill>
                </a:ln>
                <a:solidFill>
                  <a:srgbClr val="FF0000"/>
                </a:solidFill>
                <a:latin typeface="NOVA Bold"/>
                <a:ea typeface="NOVA Bold"/>
                <a:cs typeface="Arial" pitchFamily="34" charset="0"/>
              </a:rPr>
              <a:t>메르스</a:t>
            </a:r>
            <a:r>
              <a:rPr lang="ko-KR" altLang="en-US" sz="1050" spc="100">
                <a:ln>
                  <a:solidFill>
                    <a:prstClr val="black">
                      <a:alpha val="20000"/>
                    </a:prstClr>
                  </a:solidFill>
                </a:ln>
                <a:solidFill>
                  <a:srgbClr val="FF0000"/>
                </a:solidFill>
                <a:latin typeface="NOVA Bold"/>
                <a:ea typeface="NOVA Bold"/>
                <a:cs typeface="Arial" pitchFamily="34" charset="0"/>
              </a:rPr>
              <a:t> 유행 기간</a:t>
            </a:r>
            <a:endParaRPr lang="en-US" altLang="ko-KR" sz="1050" spc="100">
              <a:ln>
                <a:solidFill>
                  <a:prstClr val="black">
                    <a:alpha val="20000"/>
                  </a:prstClr>
                </a:solidFill>
              </a:ln>
              <a:solidFill>
                <a:srgbClr val="FF0000"/>
              </a:solidFill>
              <a:latin typeface="NOVA Bold"/>
              <a:ea typeface="NOVA Bold"/>
              <a:cs typeface="Arial" pitchFamily="34" charset="0"/>
            </a:endParaRPr>
          </a:p>
        </p:txBody>
      </p:sp>
      <p:sp>
        <p:nvSpPr>
          <p:cNvPr id="3" name="모서리가 둥근 직사각형 2"/>
          <p:cNvSpPr/>
          <p:nvPr/>
        </p:nvSpPr>
        <p:spPr>
          <a:xfrm>
            <a:off x="3743908" y="3969060"/>
            <a:ext cx="612068" cy="1512168"/>
          </a:xfrm>
          <a:prstGeom prst="roundRect">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 name="직사각형 13"/>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농축수산품과 기념품업종은 메르스 유행기간에 매출이 급감하였으나 </a:t>
            </a:r>
            <a:r>
              <a:rPr lang="en-US" altLang="ko-KR" sz="1600" spc="100">
                <a:ln>
                  <a:solidFill>
                    <a:prstClr val="black">
                      <a:alpha val="20000"/>
                    </a:prstClr>
                  </a:solidFill>
                </a:ln>
                <a:solidFill>
                  <a:srgbClr val="000000"/>
                </a:solidFill>
                <a:ea typeface="NOVA Bold"/>
                <a:cs typeface="Arial" pitchFamily="34" charset="0"/>
              </a:rPr>
              <a:t>10</a:t>
            </a:r>
            <a:r>
              <a:rPr lang="ko-KR" altLang="en-US" sz="1600" spc="100">
                <a:ln>
                  <a:solidFill>
                    <a:prstClr val="black">
                      <a:alpha val="20000"/>
                    </a:prstClr>
                  </a:solidFill>
                </a:ln>
                <a:solidFill>
                  <a:srgbClr val="000000"/>
                </a:solidFill>
                <a:ea typeface="NOVA Bold"/>
                <a:cs typeface="Arial" pitchFamily="34" charset="0"/>
              </a:rPr>
              <a:t>월 이후 회복세</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 </a:t>
            </a:r>
            <a:r>
              <a:rPr lang="ko-KR" altLang="en-US" sz="1600" spc="100">
                <a:ln>
                  <a:solidFill>
                    <a:prstClr val="black">
                      <a:alpha val="20000"/>
                    </a:prstClr>
                  </a:solidFill>
                </a:ln>
                <a:solidFill>
                  <a:srgbClr val="000000"/>
                </a:solidFill>
                <a:ea typeface="NOVA Bold"/>
                <a:cs typeface="Arial" pitchFamily="34" charset="0"/>
              </a:rPr>
              <a:t>제주도민의 소비 비율이 높은 한식 소비는 외부 요인 영향 없이 계절적 소비 변동만 보임</a:t>
            </a:r>
          </a:p>
        </p:txBody>
      </p:sp>
    </p:spTree>
    <p:extLst>
      <p:ext uri="{BB962C8B-B14F-4D97-AF65-F5344CB8AC3E}">
        <p14:creationId xmlns:p14="http://schemas.microsoft.com/office/powerpoint/2010/main" val="866682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영업 기간별 가맹점 현황</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신규 가맹점 창업은 주로 여름에 이루어지며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겨울에 상대적인 침체기를 보임</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1</a:t>
            </a:r>
            <a:r>
              <a:rPr lang="ko-KR" altLang="en-US" sz="1600" spc="100">
                <a:ln>
                  <a:solidFill>
                    <a:prstClr val="black">
                      <a:alpha val="20000"/>
                    </a:prstClr>
                  </a:solidFill>
                </a:ln>
                <a:solidFill>
                  <a:srgbClr val="000000"/>
                </a:solidFill>
                <a:latin typeface="NOVA Bold"/>
                <a:ea typeface="NOVA Bold"/>
                <a:cs typeface="Arial" pitchFamily="34" charset="0"/>
              </a:rPr>
              <a:t>년미만 신규 가맹점 비율이 </a:t>
            </a:r>
            <a:r>
              <a:rPr lang="en-US" altLang="ko-KR" sz="1600" spc="100">
                <a:ln>
                  <a:solidFill>
                    <a:prstClr val="black">
                      <a:alpha val="20000"/>
                    </a:prstClr>
                  </a:solidFill>
                </a:ln>
                <a:solidFill>
                  <a:srgbClr val="000000"/>
                </a:solidFill>
                <a:latin typeface="NOVA Bold"/>
                <a:ea typeface="NOVA Bold"/>
                <a:cs typeface="Arial" pitchFamily="34" charset="0"/>
              </a:rPr>
              <a:t>25%</a:t>
            </a:r>
            <a:r>
              <a:rPr lang="ko-KR" altLang="en-US" sz="1600" spc="100">
                <a:ln>
                  <a:solidFill>
                    <a:prstClr val="black">
                      <a:alpha val="20000"/>
                    </a:prstClr>
                  </a:solidFill>
                </a:ln>
                <a:solidFill>
                  <a:srgbClr val="000000"/>
                </a:solidFill>
                <a:latin typeface="NOVA Bold"/>
                <a:ea typeface="NOVA Bold"/>
                <a:cs typeface="Arial" pitchFamily="34" charset="0"/>
              </a:rPr>
              <a:t>로 높은 편이며</a:t>
            </a:r>
            <a:r>
              <a:rPr lang="en-US" altLang="ko-KR" sz="1600" spc="100">
                <a:ln>
                  <a:solidFill>
                    <a:prstClr val="black">
                      <a:alpha val="20000"/>
                    </a:prstClr>
                  </a:solidFill>
                </a:ln>
                <a:solidFill>
                  <a:srgbClr val="000000"/>
                </a:solidFill>
                <a:latin typeface="NOVA Bold"/>
                <a:ea typeface="NOVA Bold"/>
                <a:cs typeface="Arial" pitchFamily="34" charset="0"/>
              </a:rPr>
              <a:t>, 3</a:t>
            </a:r>
            <a:r>
              <a:rPr lang="ko-KR" altLang="en-US" sz="1600" spc="100">
                <a:ln>
                  <a:solidFill>
                    <a:prstClr val="black">
                      <a:alpha val="20000"/>
                    </a:prstClr>
                  </a:solidFill>
                </a:ln>
                <a:solidFill>
                  <a:srgbClr val="000000"/>
                </a:solidFill>
                <a:latin typeface="NOVA Bold"/>
                <a:ea typeface="NOVA Bold"/>
                <a:cs typeface="Arial" pitchFamily="34" charset="0"/>
              </a:rPr>
              <a:t>년 이상 장기 영업 가맹점 비율이 낮음</a:t>
            </a:r>
          </a:p>
        </p:txBody>
      </p:sp>
      <p:sp>
        <p:nvSpPr>
          <p:cNvPr id="38" name="직사각형 37"/>
          <p:cNvSpPr/>
          <p:nvPr/>
        </p:nvSpPr>
        <p:spPr>
          <a:xfrm>
            <a:off x="4505586" y="2168860"/>
            <a:ext cx="4134866"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영업기간별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가맹점 비율</a:t>
            </a:r>
            <a:endParaRPr lang="en-US" altLang="ko-KR"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신규 가맹점 월별 창업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552" y="2603003"/>
            <a:ext cx="3581532" cy="363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981" y="3583853"/>
            <a:ext cx="320894" cy="262082"/>
          </a:xfrm>
          <a:prstGeom prst="rect">
            <a:avLst/>
          </a:prstGeom>
        </p:spPr>
      </p:pic>
      <p:pic>
        <p:nvPicPr>
          <p:cNvPr id="18" name="그림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236" y="3149357"/>
            <a:ext cx="320894" cy="262082"/>
          </a:xfrm>
          <a:prstGeom prst="rect">
            <a:avLst/>
          </a:prstGeom>
        </p:spPr>
      </p:pic>
      <p:pic>
        <p:nvPicPr>
          <p:cNvPr id="19" name="그림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653" y="3301757"/>
            <a:ext cx="320894" cy="262082"/>
          </a:xfrm>
          <a:prstGeom prst="rect">
            <a:avLst/>
          </a:prstGeom>
        </p:spPr>
      </p:pic>
      <p:pic>
        <p:nvPicPr>
          <p:cNvPr id="11469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80012" y="2632881"/>
            <a:ext cx="3786368" cy="3640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547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내국인</a:t>
            </a:r>
            <a:r>
              <a:rPr lang="en-US" altLang="ko-KR" smtClean="0"/>
              <a:t>/</a:t>
            </a:r>
            <a:r>
              <a:rPr lang="ko-KR" altLang="en-US" smtClean="0"/>
              <a:t>중국인 소비 현황</a:t>
            </a:r>
            <a:endParaRPr lang="ko-KR" altLang="en-US"/>
          </a:p>
        </p:txBody>
      </p:sp>
      <p:sp>
        <p:nvSpPr>
          <p:cNvPr id="93" name="직사각형 92"/>
          <p:cNvSpPr/>
          <p:nvPr/>
        </p:nvSpPr>
        <p:spPr>
          <a:xfrm>
            <a:off x="143508" y="1160748"/>
            <a:ext cx="8604956" cy="90010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내국인 소비는 안정적이나</a:t>
            </a: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ea typeface="NOVA Bold"/>
                <a:cs typeface="Arial" pitchFamily="34" charset="0"/>
              </a:rPr>
              <a:t>중국인 소비가 전년에 비해 전반적으로 하락세</a:t>
            </a:r>
            <a:endParaRPr lang="en-US" altLang="ko-KR" sz="1600" spc="100">
              <a:ln>
                <a:solidFill>
                  <a:prstClr val="black">
                    <a:alpha val="20000"/>
                  </a:prstClr>
                </a:solidFill>
              </a:ln>
              <a:solidFill>
                <a:srgbClr val="000000"/>
              </a:solidFill>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 </a:t>
            </a:r>
            <a:r>
              <a:rPr lang="en-US" altLang="ko-KR" sz="1600" spc="100">
                <a:ln>
                  <a:solidFill>
                    <a:prstClr val="black">
                      <a:alpha val="20000"/>
                    </a:prstClr>
                  </a:solidFill>
                </a:ln>
                <a:solidFill>
                  <a:srgbClr val="000000"/>
                </a:solidFill>
                <a:ea typeface="NOVA Bold"/>
                <a:cs typeface="Arial" pitchFamily="34" charset="0"/>
              </a:rPr>
              <a:t>2016</a:t>
            </a:r>
            <a:r>
              <a:rPr lang="ko-KR" altLang="en-US" sz="1600" spc="100">
                <a:ln>
                  <a:solidFill>
                    <a:prstClr val="black">
                      <a:alpha val="20000"/>
                    </a:prstClr>
                  </a:solidFill>
                </a:ln>
                <a:solidFill>
                  <a:srgbClr val="000000"/>
                </a:solidFill>
                <a:ea typeface="NOVA Bold"/>
                <a:cs typeface="Arial" pitchFamily="34" charset="0"/>
              </a:rPr>
              <a:t>년 </a:t>
            </a:r>
            <a:r>
              <a:rPr lang="en-US" altLang="ko-KR" sz="1600" spc="100">
                <a:ln>
                  <a:solidFill>
                    <a:prstClr val="black">
                      <a:alpha val="20000"/>
                    </a:prstClr>
                  </a:solidFill>
                </a:ln>
                <a:solidFill>
                  <a:srgbClr val="000000"/>
                </a:solidFill>
                <a:ea typeface="NOVA Bold"/>
                <a:cs typeface="Arial" pitchFamily="34" charset="0"/>
              </a:rPr>
              <a:t>6</a:t>
            </a:r>
            <a:r>
              <a:rPr lang="ko-KR" altLang="en-US" sz="1600" spc="100">
                <a:ln>
                  <a:solidFill>
                    <a:prstClr val="black">
                      <a:alpha val="20000"/>
                    </a:prstClr>
                  </a:solidFill>
                </a:ln>
                <a:solidFill>
                  <a:srgbClr val="000000"/>
                </a:solidFill>
                <a:ea typeface="NOVA Bold"/>
                <a:cs typeface="Arial" pitchFamily="34" charset="0"/>
              </a:rPr>
              <a:t>월 중국인 소비 증가율은 작년 메르스 악영향에 대한 기저효과로 파악됨</a:t>
            </a:r>
          </a:p>
        </p:txBody>
      </p:sp>
      <p:sp>
        <p:nvSpPr>
          <p:cNvPr id="95"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96" name="모서리가 둥근 직사각형 95"/>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97" name="직사각형 96"/>
          <p:cNvSpPr/>
          <p:nvPr/>
        </p:nvSpPr>
        <p:spPr>
          <a:xfrm>
            <a:off x="295908" y="2096852"/>
            <a:ext cx="8344544"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내국인</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중국인의 월별 소비 추이</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전년 동월 대비</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p>
        </p:txBody>
      </p:sp>
      <p:sp>
        <p:nvSpPr>
          <p:cNvPr id="98" name="모서리가 둥근 직사각형 97"/>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1" name="직사각형 10"/>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187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516" y="2708920"/>
            <a:ext cx="8006764" cy="3557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88738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4~50</a:t>
            </a:r>
            <a:r>
              <a:rPr lang="ko-KR" altLang="en-US" sz="1600" spc="100">
                <a:ln>
                  <a:solidFill>
                    <a:prstClr val="black">
                      <a:alpha val="20000"/>
                    </a:prstClr>
                  </a:solidFill>
                </a:ln>
                <a:solidFill>
                  <a:srgbClr val="000000"/>
                </a:solidFill>
                <a:latin typeface="NOVA Bold"/>
                <a:ea typeface="NOVA Bold"/>
                <a:cs typeface="Arial" pitchFamily="34" charset="0"/>
              </a:rPr>
              <a:t>대 남성과 </a:t>
            </a:r>
            <a:r>
              <a:rPr lang="en-US" altLang="ko-KR" sz="1600" spc="100">
                <a:ln>
                  <a:solidFill>
                    <a:prstClr val="black">
                      <a:alpha val="20000"/>
                    </a:prstClr>
                  </a:solidFill>
                </a:ln>
                <a:solidFill>
                  <a:srgbClr val="000000"/>
                </a:solidFill>
                <a:latin typeface="NOVA Bold"/>
                <a:ea typeface="NOVA Bold"/>
                <a:cs typeface="Arial" pitchFamily="34" charset="0"/>
              </a:rPr>
              <a:t>30</a:t>
            </a:r>
            <a:r>
              <a:rPr lang="ko-KR" altLang="en-US" sz="1600" spc="100">
                <a:ln>
                  <a:solidFill>
                    <a:prstClr val="black">
                      <a:alpha val="20000"/>
                    </a:prstClr>
                  </a:solidFill>
                </a:ln>
                <a:solidFill>
                  <a:srgbClr val="000000"/>
                </a:solidFill>
                <a:latin typeface="NOVA Bold"/>
                <a:ea typeface="NOVA Bold"/>
                <a:cs typeface="Arial" pitchFamily="34" charset="0"/>
              </a:rPr>
              <a:t>대 여성의 소비가 주축이며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a:t>
            </a:r>
            <a:r>
              <a:rPr lang="en-US" altLang="ko-KR" sz="1600" spc="100">
                <a:ln>
                  <a:solidFill>
                    <a:prstClr val="black">
                      <a:alpha val="20000"/>
                    </a:prstClr>
                  </a:solidFill>
                </a:ln>
                <a:solidFill>
                  <a:srgbClr val="000000"/>
                </a:solidFill>
                <a:latin typeface="NOVA Bold"/>
                <a:ea typeface="NOVA Bold"/>
                <a:cs typeface="Arial" pitchFamily="34" charset="0"/>
              </a:rPr>
              <a:t> 20</a:t>
            </a:r>
            <a:r>
              <a:rPr lang="ko-KR" altLang="en-US" sz="1600" spc="100">
                <a:ln>
                  <a:solidFill>
                    <a:prstClr val="black">
                      <a:alpha val="20000"/>
                    </a:prstClr>
                  </a:solidFill>
                </a:ln>
                <a:solidFill>
                  <a:srgbClr val="000000"/>
                </a:solidFill>
                <a:latin typeface="NOVA Bold"/>
                <a:ea typeface="NOVA Bold"/>
                <a:cs typeface="Arial" pitchFamily="34" charset="0"/>
              </a:rPr>
              <a:t>대 여성의 비중이 뚜렷하게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5~60</a:t>
            </a:r>
            <a:r>
              <a:rPr lang="ko-KR" altLang="en-US" sz="1600" spc="100">
                <a:ln>
                  <a:solidFill>
                    <a:prstClr val="black">
                      <a:alpha val="20000"/>
                    </a:prstClr>
                  </a:solidFill>
                </a:ln>
                <a:solidFill>
                  <a:srgbClr val="000000"/>
                </a:solidFill>
                <a:ea typeface="NOVA Bold"/>
                <a:cs typeface="Arial" pitchFamily="34" charset="0"/>
              </a:rPr>
              <a:t>대 고객의 소비는 감소하고 </a:t>
            </a:r>
            <a:r>
              <a:rPr lang="en-US" altLang="ko-KR" sz="1600" spc="100">
                <a:ln>
                  <a:solidFill>
                    <a:prstClr val="black">
                      <a:alpha val="20000"/>
                    </a:prstClr>
                  </a:solidFill>
                </a:ln>
                <a:solidFill>
                  <a:srgbClr val="000000"/>
                </a:solidFill>
                <a:ea typeface="NOVA Bold"/>
                <a:cs typeface="Arial" pitchFamily="34" charset="0"/>
              </a:rPr>
              <a:t>2~30</a:t>
            </a:r>
            <a:r>
              <a:rPr lang="ko-KR" altLang="en-US" sz="1600" spc="100">
                <a:ln>
                  <a:solidFill>
                    <a:prstClr val="black">
                      <a:alpha val="20000"/>
                    </a:prstClr>
                  </a:solidFill>
                </a:ln>
                <a:solidFill>
                  <a:srgbClr val="000000"/>
                </a:solidFill>
                <a:ea typeface="NOVA Bold"/>
                <a:cs typeface="Arial" pitchFamily="34" charset="0"/>
              </a:rPr>
              <a:t>대의 소비가 양적</a:t>
            </a:r>
            <a:r>
              <a:rPr lang="en-US" altLang="ko-KR" sz="1600" spc="100">
                <a:ln>
                  <a:solidFill>
                    <a:prstClr val="black">
                      <a:alpha val="20000"/>
                    </a:prstClr>
                  </a:solidFill>
                </a:ln>
                <a:solidFill>
                  <a:srgbClr val="000000"/>
                </a:solidFill>
                <a:ea typeface="NOVA Bold"/>
                <a:cs typeface="Arial" pitchFamily="34" charset="0"/>
              </a:rPr>
              <a:t>/</a:t>
            </a:r>
            <a:r>
              <a:rPr lang="ko-KR" altLang="en-US" sz="1600" spc="100">
                <a:ln>
                  <a:solidFill>
                    <a:prstClr val="black">
                      <a:alpha val="20000"/>
                    </a:prstClr>
                  </a:solidFill>
                </a:ln>
                <a:solidFill>
                  <a:srgbClr val="000000"/>
                </a:solidFill>
                <a:ea typeface="NOVA Bold"/>
                <a:cs typeface="Arial" pitchFamily="34" charset="0"/>
              </a:rPr>
              <a:t>질적으로 모두 증가하고 있음</a:t>
            </a:r>
            <a:endParaRPr lang="ko-KR" altLang="en-US" sz="1600" spc="100">
              <a:ln>
                <a:solidFill>
                  <a:prstClr val="black">
                    <a:alpha val="20000"/>
                  </a:prstClr>
                </a:solidFill>
              </a:ln>
              <a:solidFill>
                <a:srgbClr val="000000"/>
              </a:solidFill>
              <a:latin typeface="NOVA Bold"/>
              <a:ea typeface="NOVA Bold"/>
              <a:cs typeface="Arial" pitchFamily="34" charset="0"/>
            </a:endParaRPr>
          </a:p>
        </p:txBody>
      </p:sp>
      <p:sp>
        <p:nvSpPr>
          <p:cNvPr id="38" name="직사각형 37"/>
          <p:cNvSpPr/>
          <p:nvPr/>
        </p:nvSpPr>
        <p:spPr>
          <a:xfrm>
            <a:off x="4505586" y="2168860"/>
            <a:ext cx="4170870" cy="504056"/>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이용고객</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cxnSp>
        <p:nvCxnSpPr>
          <p:cNvPr id="39" name="직선 연결선 38"/>
          <p:cNvCxnSpPr/>
          <p:nvPr/>
        </p:nvCxnSpPr>
        <p:spPr>
          <a:xfrm flipH="1">
            <a:off x="4499992" y="2733139"/>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44" y="2153054"/>
            <a:ext cx="3846834"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성별</a:t>
            </a:r>
            <a:r>
              <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20" name="직사각형 19"/>
          <p:cNvSpPr/>
          <p:nvPr/>
        </p:nvSpPr>
        <p:spPr>
          <a:xfrm>
            <a:off x="4505588" y="5913276"/>
            <a:ext cx="4170868"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붉은 면이 최근</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년</a:t>
            </a:r>
            <a:r>
              <a:rPr lang="en-US" altLang="ko-KR" sz="1050" spc="100">
                <a:ln>
                  <a:solidFill>
                    <a:prstClr val="black">
                      <a:alpha val="20000"/>
                    </a:prstClr>
                  </a:solidFill>
                </a:ln>
                <a:solidFill>
                  <a:srgbClr val="000000">
                    <a:lumMod val="75000"/>
                    <a:lumOff val="25000"/>
                  </a:srgbClr>
                </a:solidFill>
                <a:cs typeface="Arial" pitchFamily="34" charset="0"/>
              </a:rPr>
              <a:t>(2</a:t>
            </a:r>
            <a:r>
              <a:rPr lang="ko-KR" altLang="en-US" sz="1050" spc="100">
                <a:ln>
                  <a:solidFill>
                    <a:prstClr val="black">
                      <a:alpha val="20000"/>
                    </a:prstClr>
                  </a:solidFill>
                </a:ln>
                <a:solidFill>
                  <a:srgbClr val="000000">
                    <a:lumMod val="75000"/>
                    <a:lumOff val="25000"/>
                  </a:srgbClr>
                </a:solidFill>
                <a:cs typeface="Arial" pitchFamily="34" charset="0"/>
              </a:rPr>
              <a:t>차년도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검은 점선은 </a:t>
            </a:r>
            <a:r>
              <a:rPr lang="en-US" altLang="ko-KR" sz="1050" spc="100">
                <a:ln>
                  <a:solidFill>
                    <a:prstClr val="black">
                      <a:alpha val="20000"/>
                    </a:prstClr>
                  </a:solidFill>
                </a:ln>
                <a:solidFill>
                  <a:srgbClr val="000000">
                    <a:lumMod val="75000"/>
                    <a:lumOff val="25000"/>
                  </a:srgbClr>
                </a:solidFill>
                <a:cs typeface="Arial" pitchFamily="34" charset="0"/>
              </a:rPr>
              <a:t>1</a:t>
            </a:r>
            <a:r>
              <a:rPr lang="ko-KR" altLang="en-US" sz="1050" spc="100">
                <a:ln>
                  <a:solidFill>
                    <a:prstClr val="black">
                      <a:alpha val="20000"/>
                    </a:prstClr>
                  </a:solidFill>
                </a:ln>
                <a:solidFill>
                  <a:srgbClr val="000000">
                    <a:lumMod val="75000"/>
                    <a:lumOff val="25000"/>
                  </a:srgbClr>
                </a:solidFill>
                <a:cs typeface="Arial" pitchFamily="34" charset="0"/>
              </a:rPr>
              <a:t>차년도</a:t>
            </a:r>
            <a:endParaRPr lang="en-US" altLang="ko-KR" sz="1050" spc="100">
              <a:ln>
                <a:solidFill>
                  <a:prstClr val="black">
                    <a:alpha val="20000"/>
                  </a:prstClr>
                </a:solidFill>
              </a:ln>
              <a:solidFill>
                <a:srgbClr val="000000">
                  <a:lumMod val="75000"/>
                  <a:lumOff val="25000"/>
                </a:srgbClr>
              </a:solidFill>
              <a:cs typeface="Arial" pitchFamily="34" charset="0"/>
            </a:endParaRPr>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l="14875" r="12002"/>
          <a:stretch>
            <a:fillRect/>
          </a:stretch>
        </p:blipFill>
        <p:spPr bwMode="auto">
          <a:xfrm>
            <a:off x="395536" y="2792958"/>
            <a:ext cx="3960276" cy="3120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67" name="Picture 3"/>
          <p:cNvPicPr>
            <a:picLocks noChangeAspect="1" noChangeArrowheads="1"/>
          </p:cNvPicPr>
          <p:nvPr/>
        </p:nvPicPr>
        <p:blipFill>
          <a:blip r:embed="rId3">
            <a:extLst>
              <a:ext uri="{28A0092B-C50C-407E-A947-70E740481C1C}">
                <a14:useLocalDpi xmlns:a14="http://schemas.microsoft.com/office/drawing/2010/main" val="0"/>
              </a:ext>
            </a:extLst>
          </a:blip>
          <a:srcRect l="21346" r="21392"/>
          <a:stretch>
            <a:fillRect/>
          </a:stretch>
        </p:blipFill>
        <p:spPr bwMode="auto">
          <a:xfrm>
            <a:off x="4644008" y="2744924"/>
            <a:ext cx="393827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7773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a:t>
            </a:r>
            <a:r>
              <a:rPr lang="ko-KR" altLang="en-US"/>
              <a:t>동</a:t>
            </a:r>
            <a:r>
              <a:rPr lang="ko-KR" altLang="en-US" smtClean="0"/>
              <a:t>부 지역의 고객 성별</a:t>
            </a:r>
            <a:r>
              <a:rPr lang="en-US" altLang="ko-KR" smtClean="0"/>
              <a:t>/</a:t>
            </a:r>
            <a:r>
              <a:rPr lang="ko-KR" altLang="en-US" smtClean="0"/>
              <a:t>연령대별 소비</a:t>
            </a:r>
            <a:endParaRPr lang="ko-KR" altLang="en-US"/>
          </a:p>
        </p:txBody>
      </p:sp>
      <p:sp>
        <p:nvSpPr>
          <p:cNvPr id="93" name="직사각형 92"/>
          <p:cNvSpPr/>
          <p:nvPr/>
        </p:nvSpPr>
        <p:spPr>
          <a:xfrm>
            <a:off x="143508" y="1160748"/>
            <a:ext cx="8604956"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전반적인 건당</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인당 이용액은 하락세이나</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2-30</a:t>
            </a:r>
            <a:r>
              <a:rPr lang="ko-KR" altLang="en-US" sz="1600" spc="100">
                <a:ln>
                  <a:solidFill>
                    <a:prstClr val="black">
                      <a:alpha val="20000"/>
                    </a:prstClr>
                  </a:solidFill>
                </a:ln>
                <a:solidFill>
                  <a:srgbClr val="000000"/>
                </a:solidFill>
                <a:latin typeface="NOVA Bold"/>
                <a:ea typeface="NOVA Bold"/>
                <a:cs typeface="Arial" pitchFamily="34" charset="0"/>
              </a:rPr>
              <a:t>대 젊은층의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인당 이용 금액은 증가</a:t>
            </a: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연령별 소비 금액 편차는 점차 줄어들고 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여성 고객의 연령별 소비 편차가 작은 편</a:t>
            </a:r>
          </a:p>
        </p:txBody>
      </p: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13" name="직사각형 12"/>
          <p:cNvSpPr/>
          <p:nvPr/>
        </p:nvSpPr>
        <p:spPr>
          <a:xfrm>
            <a:off x="253163" y="2204864"/>
            <a:ext cx="8604956" cy="36004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동부 지역 고객 성</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연령대별</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 건당 </a:t>
            </a:r>
            <a:r>
              <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rPr>
              <a:t>/ 1</a:t>
            </a:r>
            <a:r>
              <a:rPr lang="ko-KR" altLang="en-US" sz="1600" spc="100">
                <a:ln>
                  <a:solidFill>
                    <a:prstClr val="black">
                      <a:alpha val="20000"/>
                    </a:prstClr>
                  </a:solidFill>
                </a:ln>
                <a:solidFill>
                  <a:srgbClr val="000000">
                    <a:lumMod val="75000"/>
                    <a:lumOff val="25000"/>
                  </a:srgbClr>
                </a:solidFill>
                <a:latin typeface="NOVA Bold"/>
                <a:ea typeface="NOVA Bold"/>
                <a:cs typeface="Arial" pitchFamily="34" charset="0"/>
              </a:rPr>
              <a:t>인당 이용 금액</a:t>
            </a:r>
            <a:endParaRPr lang="en-US" altLang="ko-KR" sz="1600" spc="100">
              <a:ln>
                <a:solidFill>
                  <a:prstClr val="black">
                    <a:alpha val="20000"/>
                  </a:prstClr>
                </a:solidFill>
              </a:ln>
              <a:solidFill>
                <a:srgbClr val="000000">
                  <a:lumMod val="75000"/>
                  <a:lumOff val="25000"/>
                </a:srgbClr>
              </a:solidFill>
              <a:latin typeface="NOVA Bold"/>
              <a:ea typeface="NOVA Bold"/>
              <a:cs typeface="Arial"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1530938177"/>
              </p:ext>
            </p:extLst>
          </p:nvPr>
        </p:nvGraphicFramePr>
        <p:xfrm>
          <a:off x="467515" y="2744926"/>
          <a:ext cx="8064924" cy="3420378"/>
        </p:xfrm>
        <a:graphic>
          <a:graphicData uri="http://schemas.openxmlformats.org/drawingml/2006/table">
            <a:tbl>
              <a:tblPr firstRow="1" bandRow="1">
                <a:tableStyleId>{21E4AEA4-8DFA-4A89-87EB-49C32662AFE0}</a:tableStyleId>
              </a:tblPr>
              <a:tblGrid>
                <a:gridCol w="1152132"/>
                <a:gridCol w="1152132"/>
                <a:gridCol w="1152132"/>
                <a:gridCol w="1152132"/>
                <a:gridCol w="1152132"/>
                <a:gridCol w="1152132"/>
                <a:gridCol w="1152132"/>
              </a:tblGrid>
              <a:tr h="263106">
                <a:tc rowSpan="2">
                  <a:txBody>
                    <a:bodyPr/>
                    <a:lstStyle/>
                    <a:p>
                      <a:pPr algn="ctr" latinLnBrk="1"/>
                      <a:r>
                        <a:rPr lang="ko-KR" altLang="en-US" sz="1100" smtClean="0">
                          <a:solidFill>
                            <a:schemeClr val="tx1">
                              <a:lumMod val="75000"/>
                              <a:lumOff val="25000"/>
                            </a:schemeClr>
                          </a:solidFill>
                          <a:latin typeface="+mn-ea"/>
                          <a:ea typeface="+mn-ea"/>
                        </a:rPr>
                        <a:t>구분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3">
                  <a:txBody>
                    <a:bodyPr/>
                    <a:lstStyle/>
                    <a:p>
                      <a:pPr algn="ctr" latinLnBrk="1"/>
                      <a:r>
                        <a:rPr lang="ko-KR" altLang="en-US" sz="1100" smtClean="0">
                          <a:solidFill>
                            <a:schemeClr val="tx1">
                              <a:lumMod val="75000"/>
                              <a:lumOff val="25000"/>
                            </a:schemeClr>
                          </a:solidFill>
                          <a:latin typeface="+mn-ea"/>
                          <a:ea typeface="+mn-ea"/>
                        </a:rPr>
                        <a:t>건당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85000"/>
                      </a:schemeClr>
                    </a:solidFill>
                  </a:tcPr>
                </a:tc>
                <a:tc gridSpan="3">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인당 이용 금액</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a:solidFill>
                          <a:schemeClr val="tx1">
                            <a:lumMod val="75000"/>
                            <a:lumOff val="25000"/>
                          </a:schemeClr>
                        </a:solidFill>
                        <a:latin typeface="+mn-ea"/>
                        <a:ea typeface="+mn-ea"/>
                      </a:endParaRPr>
                    </a:p>
                  </a:txBody>
                  <a:tcPr anchor="ctr">
                    <a:lnB w="12700" cap="flat" cmpd="sng" algn="ctr">
                      <a:solidFill>
                        <a:schemeClr val="bg1"/>
                      </a:solidFill>
                      <a:prstDash val="solid"/>
                      <a:round/>
                      <a:headEnd type="none" w="med" len="med"/>
                      <a:tailEnd type="none" w="med" len="med"/>
                    </a:lnB>
                    <a:solidFill>
                      <a:schemeClr val="bg1">
                        <a:lumMod val="85000"/>
                      </a:schemeClr>
                    </a:solidFill>
                  </a:tcPr>
                </a:tc>
              </a:tr>
              <a:tr h="263106">
                <a:tc vMerge="1">
                  <a:txBody>
                    <a:bodyPr/>
                    <a:lstStyle/>
                    <a:p>
                      <a:pPr algn="ctr" latinLnBrk="1"/>
                      <a:endParaRPr lang="ko-KR" altLang="en-US" sz="1200">
                        <a:solidFill>
                          <a:schemeClr val="tx1">
                            <a:lumMod val="75000"/>
                            <a:lumOff val="25000"/>
                          </a:schemeClr>
                        </a:solidFill>
                        <a:latin typeface="+mn-ea"/>
                        <a:ea typeface="+mn-ea"/>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1</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en-US" altLang="ko-KR" sz="1100" smtClean="0">
                          <a:solidFill>
                            <a:schemeClr val="tx1">
                              <a:lumMod val="75000"/>
                              <a:lumOff val="25000"/>
                            </a:schemeClr>
                          </a:solidFill>
                          <a:latin typeface="+mn-ea"/>
                          <a:ea typeface="+mn-ea"/>
                        </a:rPr>
                        <a:t>2</a:t>
                      </a:r>
                      <a:r>
                        <a:rPr lang="ko-KR" altLang="en-US" sz="1100" smtClean="0">
                          <a:solidFill>
                            <a:schemeClr val="tx1">
                              <a:lumMod val="75000"/>
                              <a:lumOff val="25000"/>
                            </a:schemeClr>
                          </a:solidFill>
                          <a:latin typeface="+mn-ea"/>
                          <a:ea typeface="+mn-ea"/>
                        </a:rPr>
                        <a:t>차년도</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latinLnBrk="1"/>
                      <a:r>
                        <a:rPr lang="ko-KR" altLang="en-US" sz="1100" smtClean="0">
                          <a:solidFill>
                            <a:schemeClr val="tx1">
                              <a:lumMod val="75000"/>
                              <a:lumOff val="25000"/>
                            </a:schemeClr>
                          </a:solidFill>
                          <a:latin typeface="+mn-ea"/>
                          <a:ea typeface="+mn-ea"/>
                        </a:rPr>
                        <a:t>변동율</a:t>
                      </a:r>
                      <a:r>
                        <a:rPr lang="en-US" altLang="ko-KR" sz="1100" smtClean="0">
                          <a:solidFill>
                            <a:schemeClr val="tx1">
                              <a:lumMod val="75000"/>
                              <a:lumOff val="25000"/>
                            </a:schemeClr>
                          </a:solidFill>
                          <a:latin typeface="+mn-ea"/>
                          <a:ea typeface="+mn-ea"/>
                        </a:rPr>
                        <a:t>(%)</a:t>
                      </a:r>
                      <a:endParaRPr lang="ko-KR" altLang="en-US" sz="1100">
                        <a:solidFill>
                          <a:schemeClr val="tx1">
                            <a:lumMod val="75000"/>
                            <a:lumOff val="25000"/>
                          </a:schemeClr>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r>
              <a:tr h="263106">
                <a:tc>
                  <a:txBody>
                    <a:bodyPr/>
                    <a:lstStyle/>
                    <a:p>
                      <a:pPr algn="ctr" latinLnBrk="1"/>
                      <a:r>
                        <a:rPr lang="en-US" altLang="ko-KR" sz="1100" smtClean="0">
                          <a:solidFill>
                            <a:schemeClr val="tx1">
                              <a:lumMod val="85000"/>
                              <a:lumOff val="15000"/>
                            </a:schemeClr>
                          </a:solidFill>
                          <a:latin typeface="+mn-ea"/>
                          <a:ea typeface="+mn-ea"/>
                        </a:rPr>
                        <a:t>20</a:t>
                      </a:r>
                      <a:r>
                        <a:rPr lang="ko-KR" altLang="en-US" sz="1100" smtClean="0">
                          <a:solidFill>
                            <a:schemeClr val="tx1">
                              <a:lumMod val="85000"/>
                              <a:lumOff val="15000"/>
                            </a:schemeClr>
                          </a:solidFill>
                          <a:latin typeface="+mn-ea"/>
                          <a:ea typeface="+mn-ea"/>
                        </a:rPr>
                        <a:t>대 남성</a:t>
                      </a:r>
                      <a:endParaRPr lang="ko-KR" altLang="en-US" sz="1100">
                        <a:solidFill>
                          <a:schemeClr val="tx1">
                            <a:lumMod val="85000"/>
                            <a:lumOff val="15000"/>
                          </a:schemeClr>
                        </a:solidFill>
                        <a:latin typeface="+mn-ea"/>
                        <a:ea typeface="+mn-ea"/>
                      </a:endParaRPr>
                    </a:p>
                  </a:txBody>
                  <a:tcPr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20,031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19,065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-4.8</a:t>
                      </a:r>
                      <a:endParaRPr lang="en-US" altLang="ko-KR" sz="1100" kern="1200">
                        <a:solidFill>
                          <a:schemeClr val="tx1">
                            <a:lumMod val="85000"/>
                            <a:lumOff val="15000"/>
                          </a:schemeClr>
                        </a:solidFill>
                        <a:latin typeface="+mn-ea"/>
                        <a:ea typeface="+mn-ea"/>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70,113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74,717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6.6</a:t>
                      </a:r>
                      <a:endParaRPr lang="en-US" altLang="ko-KR" sz="1100" kern="1200">
                        <a:solidFill>
                          <a:schemeClr val="tx1">
                            <a:lumMod val="85000"/>
                            <a:lumOff val="15000"/>
                          </a:schemeClr>
                        </a:solidFill>
                        <a:latin typeface="+mn-ea"/>
                        <a:ea typeface="+mn-ea"/>
                        <a:cs typeface="+mn-cs"/>
                      </a:endParaRPr>
                    </a:p>
                  </a:txBody>
                  <a:tcPr marL="9525" marR="10800" marT="9525" marB="10800" anchor="ctr">
                    <a:lnT w="12700" cap="flat" cmpd="sng" algn="ctr">
                      <a:solidFill>
                        <a:schemeClr val="bg1"/>
                      </a:solidFill>
                      <a:prstDash val="solid"/>
                      <a:round/>
                      <a:headEnd type="none" w="med" len="med"/>
                      <a:tailEnd type="none" w="med" len="med"/>
                    </a:lnT>
                    <a:solidFill>
                      <a:srgbClr val="F3F0ED"/>
                    </a:solidFill>
                  </a:tcPr>
                </a:tc>
              </a:tr>
              <a:tr h="263106">
                <a:tc>
                  <a:txBody>
                    <a:bodyPr/>
                    <a:lstStyle/>
                    <a:p>
                      <a:pPr marL="0" algn="ctr" defTabSz="914400" rtl="0" eaLnBrk="1" latinLnBrk="1" hangingPunct="1"/>
                      <a:r>
                        <a:rPr lang="en-US" altLang="ko-KR" sz="1100" kern="1200" smtClean="0">
                          <a:solidFill>
                            <a:schemeClr val="tx1">
                              <a:lumMod val="85000"/>
                              <a:lumOff val="15000"/>
                            </a:schemeClr>
                          </a:solidFill>
                          <a:latin typeface="+mn-ea"/>
                          <a:ea typeface="+mn-ea"/>
                          <a:cs typeface="+mn-cs"/>
                        </a:rPr>
                        <a:t>30</a:t>
                      </a:r>
                      <a:r>
                        <a:rPr lang="ko-KR" altLang="en-US" sz="1100" kern="1200" smtClean="0">
                          <a:solidFill>
                            <a:schemeClr val="tx1">
                              <a:lumMod val="85000"/>
                              <a:lumOff val="15000"/>
                            </a:schemeClr>
                          </a:solidFill>
                          <a:latin typeface="+mn-ea"/>
                          <a:ea typeface="+mn-ea"/>
                          <a:cs typeface="+mn-cs"/>
                        </a:rPr>
                        <a:t>대 남성</a:t>
                      </a:r>
                      <a:endParaRPr lang="ko-KR" altLang="en-US" sz="1100" kern="1200">
                        <a:solidFill>
                          <a:schemeClr val="tx1">
                            <a:lumMod val="85000"/>
                            <a:lumOff val="15000"/>
                          </a:schemeClr>
                        </a:solidFill>
                        <a:latin typeface="+mn-ea"/>
                        <a:ea typeface="+mn-ea"/>
                        <a:cs typeface="+mn-cs"/>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27,605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26,462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-4.1</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106,232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112,255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5.7</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40,656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37,557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-7.6</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186,408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187,227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0.4</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51,545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46,289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-10.2</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255,663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250,606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-2.0</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남성</a:t>
                      </a:r>
                      <a:endParaRPr lang="ko-KR" altLang="en-US" sz="1100">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59,326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51,341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-13.5</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347,427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307,406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1" hangingPunct="1"/>
                      <a:r>
                        <a:rPr lang="en-US" altLang="ko-KR" sz="1100" kern="1200" smtClean="0">
                          <a:solidFill>
                            <a:schemeClr val="tx1">
                              <a:lumMod val="85000"/>
                              <a:lumOff val="15000"/>
                            </a:schemeClr>
                          </a:solidFill>
                          <a:latin typeface="+mn-ea"/>
                          <a:ea typeface="+mn-ea"/>
                          <a:cs typeface="+mn-cs"/>
                        </a:rPr>
                        <a:t>-11.5</a:t>
                      </a:r>
                      <a:endParaRPr lang="en-US" altLang="ko-KR" sz="1100" kern="1200">
                        <a:solidFill>
                          <a:schemeClr val="tx1">
                            <a:lumMod val="85000"/>
                            <a:lumOff val="15000"/>
                          </a:schemeClr>
                        </a:solidFill>
                        <a:latin typeface="+mn-ea"/>
                        <a:ea typeface="+mn-ea"/>
                        <a:cs typeface="+mn-cs"/>
                      </a:endParaRPr>
                    </a:p>
                  </a:txBody>
                  <a:tcPr marL="9525" marR="10800" marT="9525" marB="10800" anchor="ctr">
                    <a:solidFill>
                      <a:srgbClr val="F3F0ED"/>
                    </a:solidFill>
                  </a:tcPr>
                </a:tc>
              </a:tr>
              <a:tr h="263106">
                <a:tc>
                  <a:txBody>
                    <a:bodyPr/>
                    <a:lstStyle/>
                    <a:p>
                      <a:pPr algn="ctr" latinLnBrk="1"/>
                      <a:r>
                        <a:rPr lang="en-US" altLang="ko-KR" sz="1100" smtClean="0">
                          <a:solidFill>
                            <a:schemeClr val="tx1">
                              <a:lumMod val="75000"/>
                              <a:lumOff val="25000"/>
                            </a:schemeClr>
                          </a:solidFill>
                          <a:latin typeface="+mn-ea"/>
                          <a:ea typeface="+mn-ea"/>
                        </a:rPr>
                        <a:t>20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20,159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19,658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-2.5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64,914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68,499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5.5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30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28,686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27,636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-3.7</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96,104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102,202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40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37,860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35,639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-5.9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149,141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148,547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-0.4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50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49,428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44,353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-10.3</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195,188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182,765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-6.4</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en-US" altLang="ko-KR" sz="1100" smtClean="0">
                          <a:solidFill>
                            <a:schemeClr val="tx1">
                              <a:lumMod val="75000"/>
                              <a:lumOff val="25000"/>
                            </a:schemeClr>
                          </a:solidFill>
                          <a:latin typeface="+mn-ea"/>
                          <a:ea typeface="+mn-ea"/>
                        </a:rPr>
                        <a:t>60</a:t>
                      </a:r>
                      <a:r>
                        <a:rPr lang="ko-KR" altLang="en-US" sz="1100" smtClean="0">
                          <a:solidFill>
                            <a:schemeClr val="tx1">
                              <a:lumMod val="75000"/>
                              <a:lumOff val="25000"/>
                            </a:schemeClr>
                          </a:solidFill>
                          <a:latin typeface="+mn-ea"/>
                          <a:ea typeface="+mn-ea"/>
                        </a:rPr>
                        <a:t>대 여성</a:t>
                      </a:r>
                      <a:endParaRPr lang="ko-KR" altLang="en-US" sz="1100">
                        <a:solidFill>
                          <a:schemeClr val="tx1">
                            <a:lumMod val="75000"/>
                            <a:lumOff val="25000"/>
                          </a:schemeClr>
                        </a:solidFill>
                        <a:latin typeface="+mn-ea"/>
                        <a:ea typeface="+mn-ea"/>
                      </a:endParaRPr>
                    </a:p>
                  </a:txBody>
                  <a:tcPr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59,762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53,846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-9.9</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223,339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208,232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9F8F6"/>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-6.8</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9F8F6"/>
                    </a:solidFill>
                  </a:tcPr>
                </a:tc>
              </a:tr>
              <a:tr h="263106">
                <a:tc>
                  <a:txBody>
                    <a:bodyPr/>
                    <a:lstStyle/>
                    <a:p>
                      <a:pPr algn="ctr" latinLnBrk="1"/>
                      <a:r>
                        <a:rPr lang="ko-KR" altLang="en-US" sz="1100" b="1" smtClean="0">
                          <a:solidFill>
                            <a:schemeClr val="tx1">
                              <a:lumMod val="75000"/>
                              <a:lumOff val="25000"/>
                            </a:schemeClr>
                          </a:solidFill>
                          <a:latin typeface="+mn-ea"/>
                          <a:ea typeface="+mn-ea"/>
                        </a:rPr>
                        <a:t>합  계</a:t>
                      </a:r>
                      <a:endParaRPr lang="ko-KR" altLang="en-US" sz="1100" b="1">
                        <a:solidFill>
                          <a:schemeClr val="tx1">
                            <a:lumMod val="75000"/>
                            <a:lumOff val="25000"/>
                          </a:schemeClr>
                        </a:solidFill>
                        <a:latin typeface="+mn-ea"/>
                        <a:ea typeface="+mn-ea"/>
                      </a:endParaRPr>
                    </a:p>
                  </a:txBody>
                  <a:tcPr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37,377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33,613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-10.1</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149,320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marL="0" algn="ctr" defTabSz="914400" rtl="0" eaLnBrk="1" fontAlgn="ctr" latinLnBrk="0" hangingPunct="1"/>
                      <a:r>
                        <a:rPr lang="en-US" altLang="ko-KR" sz="1100" b="0" i="0" u="none" strike="noStrike" kern="1200" smtClean="0">
                          <a:solidFill>
                            <a:schemeClr val="tx1">
                              <a:lumMod val="75000"/>
                              <a:lumOff val="25000"/>
                            </a:schemeClr>
                          </a:solidFill>
                          <a:latin typeface="NOVA Medium" pitchFamily="2" charset="-127"/>
                          <a:ea typeface="NOVA Medium" pitchFamily="2" charset="-127"/>
                          <a:cs typeface="+mn-cs"/>
                        </a:rPr>
                        <a:t>144,072 </a:t>
                      </a:r>
                      <a:endParaRPr lang="en-US" altLang="ko-KR" sz="1100" b="0" i="0" u="none" strike="noStrike" kern="1200">
                        <a:solidFill>
                          <a:schemeClr val="tx1">
                            <a:lumMod val="75000"/>
                            <a:lumOff val="25000"/>
                          </a:schemeClr>
                        </a:solidFill>
                        <a:latin typeface="NOVA Medium" pitchFamily="2" charset="-127"/>
                        <a:ea typeface="NOVA Medium" pitchFamily="2" charset="-127"/>
                        <a:cs typeface="+mn-cs"/>
                      </a:endParaRPr>
                    </a:p>
                  </a:txBody>
                  <a:tcPr marL="9525" marR="10800" marT="9525" marB="10800" anchor="ctr">
                    <a:solidFill>
                      <a:srgbClr val="F3F0ED"/>
                    </a:solidFill>
                  </a:tcPr>
                </a:tc>
                <a:tc>
                  <a:txBody>
                    <a:bodyPr/>
                    <a:lstStyle/>
                    <a:p>
                      <a:pPr algn="ctr" fontAlgn="ctr"/>
                      <a:r>
                        <a:rPr lang="en-US" altLang="ko-KR" sz="1100" b="0" i="0" u="none" strike="noStrike" smtClean="0">
                          <a:solidFill>
                            <a:schemeClr val="tx1">
                              <a:lumMod val="75000"/>
                              <a:lumOff val="25000"/>
                            </a:schemeClr>
                          </a:solidFill>
                          <a:latin typeface="NOVA Medium" pitchFamily="2" charset="-127"/>
                          <a:ea typeface="NOVA Medium" pitchFamily="2" charset="-127"/>
                        </a:rPr>
                        <a:t>-3.5</a:t>
                      </a:r>
                      <a:endParaRPr lang="en-US" altLang="ko-KR" sz="1100" b="0" i="0" u="none" strike="noStrike">
                        <a:solidFill>
                          <a:schemeClr val="tx1">
                            <a:lumMod val="75000"/>
                            <a:lumOff val="25000"/>
                          </a:schemeClr>
                        </a:solidFill>
                        <a:latin typeface="NOVA Medium" pitchFamily="2" charset="-127"/>
                        <a:ea typeface="NOVA Medium" pitchFamily="2" charset="-127"/>
                      </a:endParaRPr>
                    </a:p>
                  </a:txBody>
                  <a:tcPr marL="9525" marR="10800" marT="9525" marB="10800" anchor="ctr">
                    <a:solidFill>
                      <a:srgbClr val="F3F0ED"/>
                    </a:solidFill>
                  </a:tcPr>
                </a:tc>
              </a:tr>
            </a:tbl>
          </a:graphicData>
        </a:graphic>
      </p:graphicFrame>
      <p:sp>
        <p:nvSpPr>
          <p:cNvPr id="15" name="모서리가 둥근 직사각형 14"/>
          <p:cNvSpPr/>
          <p:nvPr/>
        </p:nvSpPr>
        <p:spPr>
          <a:xfrm>
            <a:off x="262710" y="2168860"/>
            <a:ext cx="8485754" cy="4176464"/>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직사각형 15"/>
          <p:cNvSpPr/>
          <p:nvPr/>
        </p:nvSpPr>
        <p:spPr>
          <a:xfrm>
            <a:off x="7341860" y="2420889"/>
            <a:ext cx="1260140"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원</a:t>
            </a:r>
            <a:r>
              <a:rPr lang="en-US" altLang="ko-KR" sz="1050" spc="100">
                <a:ln>
                  <a:solidFill>
                    <a:prstClr val="black">
                      <a:alpha val="20000"/>
                    </a:prstClr>
                  </a:solidFill>
                </a:ln>
                <a:solidFill>
                  <a:srgbClr val="000000">
                    <a:lumMod val="75000"/>
                    <a:lumOff val="25000"/>
                  </a:srgbClr>
                </a:solidFill>
                <a:cs typeface="Arial" pitchFamily="34" charset="0"/>
              </a:rP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3248980"/>
            <a:ext cx="421858" cy="324036"/>
          </a:xfrm>
          <a:prstGeom prst="rect">
            <a:avLst/>
          </a:prstGeom>
        </p:spPr>
      </p:pic>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352" y="4833156"/>
            <a:ext cx="421858" cy="324036"/>
          </a:xfrm>
          <a:prstGeom prst="rect">
            <a:avLst/>
          </a:prstGeom>
        </p:spPr>
      </p:pic>
    </p:spTree>
    <p:extLst>
      <p:ext uri="{BB962C8B-B14F-4D97-AF65-F5344CB8AC3E}">
        <p14:creationId xmlns:p14="http://schemas.microsoft.com/office/powerpoint/2010/main" val="1812092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pic>
        <p:nvPicPr>
          <p:cNvPr id="12800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540" y="2564904"/>
            <a:ext cx="4122849" cy="3725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5888" y="2507149"/>
            <a:ext cx="3736975"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텍스트 개체 틀 1"/>
          <p:cNvSpPr>
            <a:spLocks noGrp="1"/>
          </p:cNvSpPr>
          <p:nvPr>
            <p:ph type="body" sz="quarter" idx="12"/>
          </p:nvPr>
        </p:nvSpPr>
        <p:spPr>
          <a:xfrm>
            <a:off x="250828" y="509931"/>
            <a:ext cx="8137599" cy="284693"/>
          </a:xfrm>
        </p:spPr>
        <p:txBody>
          <a:bodyPr/>
          <a:lstStyle/>
          <a:p>
            <a:r>
              <a:rPr lang="ko-KR" altLang="en-US" smtClean="0"/>
              <a:t>제주 동부 지역의 고객 유형별 소비</a:t>
            </a:r>
            <a:r>
              <a:rPr lang="en-US" altLang="ko-KR" smtClean="0"/>
              <a:t>(Type A)</a:t>
            </a:r>
            <a:endParaRPr lang="ko-KR" altLang="en-US"/>
          </a:p>
        </p:txBody>
      </p:sp>
      <p:sp>
        <p:nvSpPr>
          <p:cNvPr id="93" name="직사각형 92"/>
          <p:cNvSpPr/>
          <p:nvPr/>
        </p:nvSpPr>
        <p:spPr>
          <a:xfrm>
            <a:off x="143508" y="1160748"/>
            <a:ext cx="8748972" cy="828092"/>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 관광객 소비 금액이 </a:t>
            </a:r>
            <a:r>
              <a:rPr lang="en-US" altLang="ko-KR" sz="1600" spc="100">
                <a:ln>
                  <a:solidFill>
                    <a:prstClr val="black">
                      <a:alpha val="20000"/>
                    </a:prstClr>
                  </a:solidFill>
                </a:ln>
                <a:solidFill>
                  <a:srgbClr val="000000"/>
                </a:solidFill>
                <a:latin typeface="NOVA Bold"/>
                <a:ea typeface="NOVA Bold"/>
                <a:cs typeface="Arial" pitchFamily="34" charset="0"/>
              </a:rPr>
              <a:t>29.3% </a:t>
            </a:r>
            <a:r>
              <a:rPr lang="ko-KR" altLang="en-US" sz="1600" spc="100">
                <a:ln>
                  <a:solidFill>
                    <a:prstClr val="black">
                      <a:alpha val="20000"/>
                    </a:prstClr>
                  </a:solidFill>
                </a:ln>
                <a:solidFill>
                  <a:srgbClr val="000000"/>
                </a:solidFill>
                <a:latin typeface="NOVA Bold"/>
                <a:ea typeface="NOVA Bold"/>
                <a:cs typeface="Arial" pitchFamily="34" charset="0"/>
              </a:rPr>
              <a:t>급성장하면서 전체 소비에서 차지하는 기여도가 증가</a:t>
            </a:r>
            <a:endParaRPr lang="en-US" altLang="ko-KR" sz="1600" spc="100">
              <a:ln>
                <a:solidFill>
                  <a:prstClr val="black">
                    <a:alpha val="20000"/>
                  </a:prstClr>
                </a:solidFill>
              </a:ln>
              <a:solidFill>
                <a:srgbClr val="000000"/>
              </a:solidFill>
              <a:latin typeface="NOVA Bold"/>
              <a:ea typeface="NOVA Bold"/>
              <a:cs typeface="Arial" pitchFamily="34" charset="0"/>
            </a:endParaRPr>
          </a:p>
          <a:p>
            <a:pPr>
              <a:lnSpc>
                <a:spcPct val="130000"/>
              </a:lnSpc>
            </a:pPr>
            <a:r>
              <a:rPr lang="en-US" altLang="ko-KR" sz="1600" spc="100">
                <a:ln>
                  <a:solidFill>
                    <a:prstClr val="black">
                      <a:alpha val="20000"/>
                    </a:prstClr>
                  </a:solidFill>
                </a:ln>
                <a:solidFill>
                  <a:srgbClr val="000000"/>
                </a:solidFill>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내국인</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법인 소비는 전반적인 성장세이나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최근 중국인 소비가 급감하는 모습</a:t>
            </a:r>
          </a:p>
        </p:txBody>
      </p:sp>
      <p:cxnSp>
        <p:nvCxnSpPr>
          <p:cNvPr id="39" name="직선 연결선 38"/>
          <p:cNvCxnSpPr/>
          <p:nvPr/>
        </p:nvCxnSpPr>
        <p:spPr>
          <a:xfrm flipH="1">
            <a:off x="4752020" y="2600908"/>
            <a:ext cx="0" cy="3326349"/>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제목 2"/>
          <p:cNvSpPr>
            <a:spLocks noGrp="1"/>
          </p:cNvSpPr>
          <p:nvPr>
            <p:ph type="title"/>
          </p:nvPr>
        </p:nvSpPr>
        <p:spPr>
          <a:xfrm>
            <a:off x="226706" y="188640"/>
            <a:ext cx="8136880" cy="274859"/>
          </a:xfrm>
        </p:spPr>
        <p:txBody>
          <a:bodyPr/>
          <a:lstStyle/>
          <a:p>
            <a:r>
              <a:rPr lang="ko-KR" altLang="en-US" smtClean="0"/>
              <a:t>      동부 지역 특성 및 소비 패턴</a:t>
            </a:r>
            <a:endParaRPr lang="ko-KR" altLang="en-US"/>
          </a:p>
        </p:txBody>
      </p:sp>
      <p:sp>
        <p:nvSpPr>
          <p:cNvPr id="44" name="모서리가 둥근 직사각형 43"/>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sp>
        <p:nvSpPr>
          <p:cNvPr id="45" name="모서리가 둥근 직사각형 44"/>
          <p:cNvSpPr/>
          <p:nvPr/>
        </p:nvSpPr>
        <p:spPr>
          <a:xfrm>
            <a:off x="262710" y="2060848"/>
            <a:ext cx="8485754" cy="4284476"/>
          </a:xfrm>
          <a:prstGeom prst="roundRect">
            <a:avLst>
              <a:gd name="adj" fmla="val 25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47" name="직사각형 46"/>
          <p:cNvSpPr/>
          <p:nvPr/>
        </p:nvSpPr>
        <p:spPr>
          <a:xfrm>
            <a:off x="467516" y="2096852"/>
            <a:ext cx="3920395"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추이</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1" name="직사각형 10"/>
          <p:cNvSpPr/>
          <p:nvPr/>
        </p:nvSpPr>
        <p:spPr>
          <a:xfrm>
            <a:off x="4932040" y="2096852"/>
            <a:ext cx="3600400" cy="576064"/>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lnSpc>
                <a:spcPct val="130000"/>
              </a:lnSpc>
            </a:pP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동부 지역 고객 유형별 </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소비금액</a:t>
            </a:r>
            <a:r>
              <a:rPr lang="ko-KR" altLang="en-US" sz="1600" spc="100">
                <a:ln>
                  <a:solidFill>
                    <a:prstClr val="black">
                      <a:alpha val="20000"/>
                    </a:prstClr>
                  </a:solidFill>
                </a:ln>
                <a:solidFill>
                  <a:srgbClr val="000000">
                    <a:lumMod val="75000"/>
                    <a:lumOff val="25000"/>
                  </a:srgbClr>
                </a:solidFill>
                <a:latin typeface="Calibri"/>
                <a:ea typeface="NOVA Bold"/>
                <a:cs typeface="Arial" pitchFamily="34" charset="0"/>
              </a:rPr>
              <a:t> 비율</a:t>
            </a:r>
            <a:endParaRPr lang="en-US" altLang="ko-KR" sz="1600" spc="100">
              <a:ln>
                <a:solidFill>
                  <a:prstClr val="black">
                    <a:alpha val="20000"/>
                  </a:prstClr>
                </a:solidFill>
              </a:ln>
              <a:solidFill>
                <a:srgbClr val="000000">
                  <a:lumMod val="75000"/>
                  <a:lumOff val="25000"/>
                </a:srgbClr>
              </a:solidFill>
              <a:latin typeface="Calibri"/>
              <a:ea typeface="NOVA Bold"/>
              <a:cs typeface="Arial" pitchFamily="34" charset="0"/>
            </a:endParaRPr>
          </a:p>
        </p:txBody>
      </p:sp>
      <p:sp>
        <p:nvSpPr>
          <p:cNvPr id="19" name="TextBox 18"/>
          <p:cNvSpPr txBox="1"/>
          <p:nvPr/>
        </p:nvSpPr>
        <p:spPr>
          <a:xfrm>
            <a:off x="6734376" y="2772461"/>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2</a:t>
            </a:r>
            <a:r>
              <a:rPr lang="ko-KR" altLang="en-US" sz="1050">
                <a:solidFill>
                  <a:srgbClr val="000000"/>
                </a:solidFill>
                <a:latin typeface="NOVA Bold"/>
                <a:ea typeface="NOVA Bold"/>
                <a:cs typeface="Arial Narrow" pitchFamily="34" charset="0"/>
              </a:rPr>
              <a:t>차년도</a:t>
            </a:r>
          </a:p>
        </p:txBody>
      </p:sp>
      <p:sp>
        <p:nvSpPr>
          <p:cNvPr id="21" name="TextBox 20"/>
          <p:cNvSpPr txBox="1"/>
          <p:nvPr/>
        </p:nvSpPr>
        <p:spPr>
          <a:xfrm>
            <a:off x="6634831" y="3212976"/>
            <a:ext cx="900100" cy="14946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050">
                <a:solidFill>
                  <a:srgbClr val="000000"/>
                </a:solidFill>
                <a:latin typeface="NOVA Bold"/>
                <a:ea typeface="NOVA Bold"/>
                <a:cs typeface="Arial Narrow" pitchFamily="34" charset="0"/>
              </a:rPr>
              <a:t>1</a:t>
            </a:r>
            <a:r>
              <a:rPr lang="ko-KR" altLang="en-US" sz="1050">
                <a:solidFill>
                  <a:srgbClr val="000000"/>
                </a:solidFill>
                <a:latin typeface="NOVA Bold"/>
                <a:ea typeface="NOVA Bold"/>
                <a:cs typeface="Arial Narrow" pitchFamily="34" charset="0"/>
              </a:rPr>
              <a:t>차년도</a:t>
            </a:r>
          </a:p>
        </p:txBody>
      </p:sp>
      <p:sp>
        <p:nvSpPr>
          <p:cNvPr id="24" name="직사각형 23"/>
          <p:cNvSpPr/>
          <p:nvPr/>
        </p:nvSpPr>
        <p:spPr>
          <a:xfrm>
            <a:off x="323528" y="5949281"/>
            <a:ext cx="5796644" cy="432047"/>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한국은행 지역별 </a:t>
            </a:r>
            <a:r>
              <a:rPr lang="ko-KR" altLang="en-US" sz="1050" spc="100">
                <a:ln>
                  <a:solidFill>
                    <a:prstClr val="black">
                      <a:alpha val="20000"/>
                    </a:prstClr>
                  </a:solidFill>
                </a:ln>
                <a:solidFill>
                  <a:srgbClr val="000000">
                    <a:lumMod val="75000"/>
                    <a:lumOff val="25000"/>
                  </a:srgbClr>
                </a:solidFill>
                <a:cs typeface="Arial" pitchFamily="34" charset="0"/>
              </a:rPr>
              <a:t>카드소비</a:t>
            </a:r>
            <a:r>
              <a:rPr lang="ko-KR" altLang="en-US" sz="1050" spc="100">
                <a:ln>
                  <a:solidFill>
                    <a:prstClr val="black">
                      <a:alpha val="20000"/>
                    </a:prstClr>
                  </a:solidFill>
                </a:ln>
                <a:solidFill>
                  <a:srgbClr val="000000">
                    <a:lumMod val="75000"/>
                    <a:lumOff val="25000"/>
                  </a:srgbClr>
                </a:solidFill>
                <a:cs typeface="Arial" pitchFamily="34" charset="0"/>
              </a:rPr>
              <a:t> 데이터를 이용한 </a:t>
            </a:r>
            <a:r>
              <a:rPr lang="ko-KR" altLang="en-US" sz="1050" spc="100">
                <a:ln>
                  <a:solidFill>
                    <a:prstClr val="black">
                      <a:alpha val="20000"/>
                    </a:prstClr>
                  </a:solidFill>
                </a:ln>
                <a:solidFill>
                  <a:srgbClr val="000000">
                    <a:lumMod val="75000"/>
                    <a:lumOff val="25000"/>
                  </a:srgbClr>
                </a:solidFill>
                <a:cs typeface="Arial" pitchFamily="34" charset="0"/>
              </a:rPr>
              <a:t>추정매출값</a:t>
            </a:r>
            <a:r>
              <a:rPr lang="ko-KR" altLang="en-US" sz="1050" spc="100">
                <a:ln>
                  <a:solidFill>
                    <a:prstClr val="black">
                      <a:alpha val="20000"/>
                    </a:prstClr>
                  </a:solidFill>
                </a:ln>
                <a:solidFill>
                  <a:srgbClr val="000000">
                    <a:lumMod val="75000"/>
                    <a:lumOff val="25000"/>
                  </a:srgbClr>
                </a:solidFill>
                <a:cs typeface="Arial" pitchFamily="34" charset="0"/>
              </a:rPr>
              <a:t> 이용</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단위</a:t>
            </a:r>
            <a:r>
              <a:rPr lang="en-US" altLang="ko-KR" sz="1050" spc="100">
                <a:ln>
                  <a:solidFill>
                    <a:prstClr val="black">
                      <a:alpha val="20000"/>
                    </a:prstClr>
                  </a:solidFill>
                </a:ln>
                <a:solidFill>
                  <a:srgbClr val="000000">
                    <a:lumMod val="75000"/>
                    <a:lumOff val="25000"/>
                  </a:srgbClr>
                </a:solidFill>
                <a:cs typeface="Arial" pitchFamily="34" charset="0"/>
              </a:rPr>
              <a:t>: </a:t>
            </a:r>
            <a:r>
              <a:rPr lang="ko-KR" altLang="en-US" sz="1050" spc="100">
                <a:ln>
                  <a:solidFill>
                    <a:prstClr val="black">
                      <a:alpha val="20000"/>
                    </a:prstClr>
                  </a:solidFill>
                </a:ln>
                <a:solidFill>
                  <a:srgbClr val="000000">
                    <a:lumMod val="75000"/>
                    <a:lumOff val="25000"/>
                  </a:srgbClr>
                </a:solidFill>
                <a:cs typeface="Arial" pitchFamily="34" charset="0"/>
              </a:rPr>
              <a:t>억 원</a:t>
            </a:r>
            <a:r>
              <a:rPr lang="en-US" altLang="ko-KR" sz="1050" spc="100">
                <a:ln>
                  <a:solidFill>
                    <a:prstClr val="black">
                      <a:alpha val="20000"/>
                    </a:prstClr>
                  </a:solidFill>
                </a:ln>
                <a:solidFill>
                  <a:srgbClr val="000000">
                    <a:lumMod val="75000"/>
                    <a:lumOff val="25000"/>
                  </a:srgbClr>
                </a:solidFill>
                <a:cs typeface="Arial" pitchFamily="34" charset="0"/>
              </a:rPr>
              <a:t>, %)</a:t>
            </a:r>
          </a:p>
        </p:txBody>
      </p:sp>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742" y="3146276"/>
            <a:ext cx="368255" cy="282863"/>
          </a:xfrm>
          <a:prstGeom prst="rect">
            <a:avLst/>
          </a:prstGeom>
        </p:spPr>
      </p:pic>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523" y="5347815"/>
            <a:ext cx="540060" cy="414829"/>
          </a:xfrm>
          <a:prstGeom prst="rect">
            <a:avLst/>
          </a:prstGeom>
        </p:spPr>
      </p:pic>
    </p:spTree>
    <p:extLst>
      <p:ext uri="{BB962C8B-B14F-4D97-AF65-F5344CB8AC3E}">
        <p14:creationId xmlns:p14="http://schemas.microsoft.com/office/powerpoint/2010/main" val="2068272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tags/tag1.xml><?xml version="1.0" encoding="utf-8"?>
<p:tagLst xmlns:p="http://schemas.openxmlformats.org/presentationml/2006/main">
  <p:tag name="THINKCELLSHAPEDONOTDELETE" val="pOrT58Q_ruEyJMXah4bw0Iw"/>
</p:tagLst>
</file>

<file path=ppt/tags/tag10.xml><?xml version="1.0" encoding="utf-8"?>
<p:tagLst xmlns:p="http://schemas.openxmlformats.org/presentationml/2006/main">
  <p:tag name="THINKCELLSHAPEDONOTDELETE" val="pQpXX8FrQIE6NP2xhy7sApw"/>
</p:tagLst>
</file>

<file path=ppt/tags/tag11.xml><?xml version="1.0" encoding="utf-8"?>
<p:tagLst xmlns:p="http://schemas.openxmlformats.org/presentationml/2006/main">
  <p:tag name="THINKCELLSHAPEDONOTDELETE" val="pIiHQ5HaSq0KpPbr8Pt1lfg"/>
</p:tagLst>
</file>

<file path=ppt/tags/tag12.xml><?xml version="1.0" encoding="utf-8"?>
<p:tagLst xmlns:p="http://schemas.openxmlformats.org/presentationml/2006/main">
  <p:tag name="THINKCELLSHAPEDONOTDELETE" val="p0574Lt1pfEeuusKCiCw0PA"/>
</p:tagLst>
</file>

<file path=ppt/tags/tag13.xml><?xml version="1.0" encoding="utf-8"?>
<p:tagLst xmlns:p="http://schemas.openxmlformats.org/presentationml/2006/main">
  <p:tag name="THINKCELLSHAPEDONOTDELETE" val="pVftmelsgBUePgy_NUQgnrA"/>
</p:tagLst>
</file>

<file path=ppt/tags/tag14.xml><?xml version="1.0" encoding="utf-8"?>
<p:tagLst xmlns:p="http://schemas.openxmlformats.org/presentationml/2006/main">
  <p:tag name="THINKCELLSHAPEDONOTDELETE" val="pOrT58Q_ruEyJMXah4bw0Iw"/>
</p:tagLst>
</file>

<file path=ppt/tags/tag15.xml><?xml version="1.0" encoding="utf-8"?>
<p:tagLst xmlns:p="http://schemas.openxmlformats.org/presentationml/2006/main">
  <p:tag name="THINKCELLSHAPEDONOTDELETE" val="pQpXX8FrQIE6NP2xhy7sApw"/>
</p:tagLst>
</file>

<file path=ppt/tags/tag16.xml><?xml version="1.0" encoding="utf-8"?>
<p:tagLst xmlns:p="http://schemas.openxmlformats.org/presentationml/2006/main">
  <p:tag name="THINKCELLSHAPEDONOTDELETE" val="ptgD5SXzVsEeSr6ZASM3NGQ"/>
</p:tagLst>
</file>

<file path=ppt/tags/tag17.xml><?xml version="1.0" encoding="utf-8"?>
<p:tagLst xmlns:p="http://schemas.openxmlformats.org/presentationml/2006/main">
  <p:tag name="THINKCELLSHAPEDONOTDELETE" val="pOrT58Q_ruEyJMXah4bw0Iw"/>
</p:tagLst>
</file>

<file path=ppt/tags/tag18.xml><?xml version="1.0" encoding="utf-8"?>
<p:tagLst xmlns:p="http://schemas.openxmlformats.org/presentationml/2006/main">
  <p:tag name="THINKCELLSHAPEDONOTDELETE" val="pQpXX8FrQIE6NP2xhy7sApw"/>
</p:tagLst>
</file>

<file path=ppt/tags/tag19.xml><?xml version="1.0" encoding="utf-8"?>
<p:tagLst xmlns:p="http://schemas.openxmlformats.org/presentationml/2006/main">
  <p:tag name="THINKCELLSHAPEDONOTDELETE" val="pOrT58Q_ruEyJMXah4bw0Iw"/>
</p:tagLst>
</file>

<file path=ppt/tags/tag2.xml><?xml version="1.0" encoding="utf-8"?>
<p:tagLst xmlns:p="http://schemas.openxmlformats.org/presentationml/2006/main">
  <p:tag name="THINKCELLSHAPEDONOTDELETE" val="pQpXX8FrQIE6NP2xhy7sApw"/>
</p:tagLst>
</file>

<file path=ppt/tags/tag20.xml><?xml version="1.0" encoding="utf-8"?>
<p:tagLst xmlns:p="http://schemas.openxmlformats.org/presentationml/2006/main">
  <p:tag name="THINKCELLSHAPEDONOTDELETE" val="pQpXX8FrQIE6NP2xhy7sApw"/>
</p:tagLst>
</file>

<file path=ppt/tags/tag21.xml><?xml version="1.0" encoding="utf-8"?>
<p:tagLst xmlns:p="http://schemas.openxmlformats.org/presentationml/2006/main">
  <p:tag name="THINKCELLSHAPEDONOTDELETE" val="thinkcellActiveDocDoNotDelete"/>
</p:tagLst>
</file>

<file path=ppt/tags/tag22.xml><?xml version="1.0" encoding="utf-8"?>
<p:tagLst xmlns:p="http://schemas.openxmlformats.org/presentationml/2006/main">
  <p:tag name="THINKCELLSHAPEDONOTDELETE" val="pOrT58Q_ruEyJMXah4bw0Iw"/>
</p:tagLst>
</file>

<file path=ppt/tags/tag23.xml><?xml version="1.0" encoding="utf-8"?>
<p:tagLst xmlns:p="http://schemas.openxmlformats.org/presentationml/2006/main">
  <p:tag name="THINKCELLSHAPEDONOTDELETE" val="pQpXX8FrQIE6NP2xhy7sApw"/>
</p:tagLst>
</file>

<file path=ppt/tags/tag24.xml><?xml version="1.0" encoding="utf-8"?>
<p:tagLst xmlns:p="http://schemas.openxmlformats.org/presentationml/2006/main">
  <p:tag name="THINKCELLSHAPEDONOTDELETE" val="pOrT58Q_ruEyJMXah4bw0Iw"/>
</p:tagLst>
</file>

<file path=ppt/tags/tag25.xml><?xml version="1.0" encoding="utf-8"?>
<p:tagLst xmlns:p="http://schemas.openxmlformats.org/presentationml/2006/main">
  <p:tag name="THINKCELLSHAPEDONOTDELETE" val="pQpXX8FrQIE6NP2xhy7sApw"/>
</p:tagLst>
</file>

<file path=ppt/tags/tag26.xml><?xml version="1.0" encoding="utf-8"?>
<p:tagLst xmlns:p="http://schemas.openxmlformats.org/presentationml/2006/main">
  <p:tag name="THINKCELLSHAPEDONOTDELETE" val="pOrT58Q_ruEyJMXah4bw0Iw"/>
</p:tagLst>
</file>

<file path=ppt/tags/tag27.xml><?xml version="1.0" encoding="utf-8"?>
<p:tagLst xmlns:p="http://schemas.openxmlformats.org/presentationml/2006/main">
  <p:tag name="THINKCELLSHAPEDONOTDELETE" val="pQpXX8FrQIE6NP2xhy7sApw"/>
</p:tagLst>
</file>

<file path=ppt/tags/tag28.xml><?xml version="1.0" encoding="utf-8"?>
<p:tagLst xmlns:p="http://schemas.openxmlformats.org/presentationml/2006/main">
  <p:tag name="THINKCELLSHAPEDONOTDELETE" val="pOrT58Q_ruEyJMXah4bw0Iw"/>
</p:tagLst>
</file>

<file path=ppt/tags/tag29.xml><?xml version="1.0" encoding="utf-8"?>
<p:tagLst xmlns:p="http://schemas.openxmlformats.org/presentationml/2006/main">
  <p:tag name="THINKCELLSHAPEDONOTDELETE" val="pQpXX8FrQIE6NP2xhy7sApw"/>
</p:tagLst>
</file>

<file path=ppt/tags/tag3.xml><?xml version="1.0" encoding="utf-8"?>
<p:tagLst xmlns:p="http://schemas.openxmlformats.org/presentationml/2006/main">
  <p:tag name="THINKCELLSHAPEDONOTDELETE" val="pOrT58Q_ruEyJMXah4bw0Iw"/>
</p:tagLst>
</file>

<file path=ppt/tags/tag30.xml><?xml version="1.0" encoding="utf-8"?>
<p:tagLst xmlns:p="http://schemas.openxmlformats.org/presentationml/2006/main">
  <p:tag name="THINKCELLSHAPEDONOTDELETE" val="pOrT58Q_ruEyJMXah4bw0Iw"/>
</p:tagLst>
</file>

<file path=ppt/tags/tag31.xml><?xml version="1.0" encoding="utf-8"?>
<p:tagLst xmlns:p="http://schemas.openxmlformats.org/presentationml/2006/main">
  <p:tag name="THINKCELLSHAPEDONOTDELETE" val="pQpXX8FrQIE6NP2xhy7sApw"/>
</p:tagLst>
</file>

<file path=ppt/tags/tag32.xml><?xml version="1.0" encoding="utf-8"?>
<p:tagLst xmlns:p="http://schemas.openxmlformats.org/presentationml/2006/main">
  <p:tag name="THINKCELLSHAPEDONOTDELETE" val="pIiHQ5HaSq0KpPbr8Pt1lfg"/>
</p:tagLst>
</file>

<file path=ppt/tags/tag33.xml><?xml version="1.0" encoding="utf-8"?>
<p:tagLst xmlns:p="http://schemas.openxmlformats.org/presentationml/2006/main">
  <p:tag name="THINKCELLSHAPEDONOTDELETE" val="p0574Lt1pfEeuusKCiCw0PA"/>
</p:tagLst>
</file>

<file path=ppt/tags/tag34.xml><?xml version="1.0" encoding="utf-8"?>
<p:tagLst xmlns:p="http://schemas.openxmlformats.org/presentationml/2006/main">
  <p:tag name="THINKCELLSHAPEDONOTDELETE" val="pVftmelsgBUePgy_NUQgnrA"/>
</p:tagLst>
</file>

<file path=ppt/tags/tag35.xml><?xml version="1.0" encoding="utf-8"?>
<p:tagLst xmlns:p="http://schemas.openxmlformats.org/presentationml/2006/main">
  <p:tag name="THINKCELLSHAPEDONOTDELETE" val="pOrT58Q_ruEyJMXah4bw0Iw"/>
</p:tagLst>
</file>

<file path=ppt/tags/tag36.xml><?xml version="1.0" encoding="utf-8"?>
<p:tagLst xmlns:p="http://schemas.openxmlformats.org/presentationml/2006/main">
  <p:tag name="THINKCELLSHAPEDONOTDELETE" val="pQpXX8FrQIE6NP2xhy7sApw"/>
</p:tagLst>
</file>

<file path=ppt/tags/tag37.xml><?xml version="1.0" encoding="utf-8"?>
<p:tagLst xmlns:p="http://schemas.openxmlformats.org/presentationml/2006/main">
  <p:tag name="THINKCELLSHAPEDONOTDELETE" val="ptgD5SXzVsEeSr6ZASM3NGQ"/>
</p:tagLst>
</file>

<file path=ppt/tags/tag38.xml><?xml version="1.0" encoding="utf-8"?>
<p:tagLst xmlns:p="http://schemas.openxmlformats.org/presentationml/2006/main">
  <p:tag name="THINKCELLSHAPEDONOTDELETE" val="pOrT58Q_ruEyJMXah4bw0Iw"/>
</p:tagLst>
</file>

<file path=ppt/tags/tag39.xml><?xml version="1.0" encoding="utf-8"?>
<p:tagLst xmlns:p="http://schemas.openxmlformats.org/presentationml/2006/main">
  <p:tag name="THINKCELLSHAPEDONOTDELETE" val="pQpXX8FrQIE6NP2xhy7sApw"/>
</p:tagLst>
</file>

<file path=ppt/tags/tag4.xml><?xml version="1.0" encoding="utf-8"?>
<p:tagLst xmlns:p="http://schemas.openxmlformats.org/presentationml/2006/main">
  <p:tag name="THINKCELLSHAPEDONOTDELETE" val="pQpXX8FrQIE6NP2xhy7sApw"/>
</p:tagLst>
</file>

<file path=ppt/tags/tag40.xml><?xml version="1.0" encoding="utf-8"?>
<p:tagLst xmlns:p="http://schemas.openxmlformats.org/presentationml/2006/main">
  <p:tag name="THINKCELLSHAPEDONOTDELETE" val="pOrT58Q_ruEyJMXah4bw0Iw"/>
</p:tagLst>
</file>

<file path=ppt/tags/tag41.xml><?xml version="1.0" encoding="utf-8"?>
<p:tagLst xmlns:p="http://schemas.openxmlformats.org/presentationml/2006/main">
  <p:tag name="THINKCELLSHAPEDONOTDELETE" val="pQpXX8FrQIE6NP2xhy7sApw"/>
</p:tagLst>
</file>

<file path=ppt/tags/tag42.xml><?xml version="1.0" encoding="utf-8"?>
<p:tagLst xmlns:p="http://schemas.openxmlformats.org/presentationml/2006/main">
  <p:tag name="THINKCELLSHAPEDONOTDELETE" val="thinkcellActiveDocDoNotDelete"/>
</p:tagLst>
</file>

<file path=ppt/tags/tag43.xml><?xml version="1.0" encoding="utf-8"?>
<p:tagLst xmlns:p="http://schemas.openxmlformats.org/presentationml/2006/main">
  <p:tag name="AS_NET" val="2.0.50727.5485"/>
  <p:tag name="AS_OS" val="Microsoft Windows NT 6.1.7601 Service Pack 1"/>
  <p:tag name="AS_RELEASE_DATE" val="2016.01.27"/>
  <p:tag name="AS_TITLE" val="Aspose.Slides for .NET 3.5 Client Profile"/>
  <p:tag name="AS_VERSION" val="16.1.0.0"/>
</p:tagLst>
</file>

<file path=ppt/tags/tag5.xml><?xml version="1.0" encoding="utf-8"?>
<p:tagLst xmlns:p="http://schemas.openxmlformats.org/presentationml/2006/main">
  <p:tag name="THINKCELLSHAPEDONOTDELETE" val="pOrT58Q_ruEyJMXah4bw0Iw"/>
</p:tagLst>
</file>

<file path=ppt/tags/tag6.xml><?xml version="1.0" encoding="utf-8"?>
<p:tagLst xmlns:p="http://schemas.openxmlformats.org/presentationml/2006/main">
  <p:tag name="THINKCELLSHAPEDONOTDELETE" val="pQpXX8FrQIE6NP2xhy7sApw"/>
</p:tagLst>
</file>

<file path=ppt/tags/tag7.xml><?xml version="1.0" encoding="utf-8"?>
<p:tagLst xmlns:p="http://schemas.openxmlformats.org/presentationml/2006/main">
  <p:tag name="THINKCELLSHAPEDONOTDELETE" val="pOrT58Q_ruEyJMXah4bw0Iw"/>
</p:tagLst>
</file>

<file path=ppt/tags/tag8.xml><?xml version="1.0" encoding="utf-8"?>
<p:tagLst xmlns:p="http://schemas.openxmlformats.org/presentationml/2006/main">
  <p:tag name="THINKCELLSHAPEDONOTDELETE" val="pQpXX8FrQIE6NP2xhy7sApw"/>
</p:tagLst>
</file>

<file path=ppt/tags/tag9.xml><?xml version="1.0" encoding="utf-8"?>
<p:tagLst xmlns:p="http://schemas.openxmlformats.org/presentationml/2006/main">
  <p:tag name="THINKCELLSHAPEDONOTDELETE" val="pOrT58Q_ruEyJMXah4bw0Iw"/>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theme>
</file>

<file path=ppt/theme/theme2.xml><?xml version="1.0" encoding="utf-8"?>
<a:theme xmlns:r="http://schemas.openxmlformats.org/officeDocument/2006/relationships" xmlns:a="http://schemas.openxmlformats.org/drawingml/2006/main" name="99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xml><?xml version="1.0" encoding="utf-8"?>
<a:theme xmlns:r="http://schemas.openxmlformats.org/officeDocument/2006/relationships" xmlns:a="http://schemas.openxmlformats.org/drawingml/2006/main" name="1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4.xml><?xml version="1.0" encoding="utf-8"?>
<a:theme xmlns:r="http://schemas.openxmlformats.org/officeDocument/2006/relationships"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theme>
</file>

<file path=docProps/app.xml><?xml version="1.0" encoding="utf-8"?>
<Properties xmlns="http://schemas.openxmlformats.org/officeDocument/2006/extended-properties">
  <Template/>
  <Manager/>
  <Company/>
  <PresentationFormat>Ýêðàí (4:3)</PresentationFormat>
  <TotalTime>1</TotalTime>
  <SharedDoc>0</SharedDoc>
  <Application>Aspose.Slides for .NET</Application>
  <AppVersion>16.0100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2017-02-28T14:54:42.290</cp:lastPrinted>
  <dcterms:created xsi:type="dcterms:W3CDTF">2017-02-28T14:54:42Z</dcterms:created>
  <dcterms:modified xsi:type="dcterms:W3CDTF">2017-02-28T14:54:42Z</dcterms:modified>
</cp:coreProperties>
</file>